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y="6858000" cx="12192000"/>
  <p:notesSz cx="6858000" cy="9144000"/>
  <p:embeddedFontLst>
    <p:embeddedFont>
      <p:font typeface="Arial Black"/>
      <p:regular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2" roundtripDataSignature="AMtx7mjNd4XNOYWqxB0Mb1jOKNrEvm/L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7CB59D5-84DB-4909-9814-0802F4ADDFEE}">
  <a:tblStyle styleId="{67CB59D5-84DB-4909-9814-0802F4ADDFEE}" styleName="Table_0">
    <a:wholeTbl>
      <a:tcTxStyle b="off" i="off">
        <a:font>
          <a:latin typeface="Avenir Next LT Pro Light"/>
          <a:ea typeface="Avenir Next LT Pro Light"/>
          <a:cs typeface="Avenir Next LT Pro Light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EEEE7"/>
          </a:solidFill>
        </a:fill>
      </a:tcStyle>
    </a:wholeTbl>
    <a:band1H>
      <a:tcTxStyle/>
      <a:tcStyle>
        <a:fill>
          <a:solidFill>
            <a:srgbClr val="FCDBCB"/>
          </a:solidFill>
        </a:fill>
      </a:tcStyle>
    </a:band1H>
    <a:band2H>
      <a:tcTxStyle/>
    </a:band2H>
    <a:band1V>
      <a:tcTxStyle/>
      <a:tcStyle>
        <a:fill>
          <a:solidFill>
            <a:srgbClr val="FCDBCB"/>
          </a:solidFill>
        </a:fill>
      </a:tcStyle>
    </a:band1V>
    <a:band2V>
      <a:tcTxStyle/>
    </a:band2V>
    <a:lastCol>
      <a:tcTxStyle b="on" i="off">
        <a:font>
          <a:latin typeface="Avenir Next LT Pro Light"/>
          <a:ea typeface="Avenir Next LT Pro Light"/>
          <a:cs typeface="Avenir Next LT Pro Light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venir Next LT Pro Light"/>
          <a:ea typeface="Avenir Next LT Pro Light"/>
          <a:cs typeface="Avenir Next LT Pro Light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venir Next LT Pro Light"/>
          <a:ea typeface="Avenir Next LT Pro Light"/>
          <a:cs typeface="Avenir Next LT Pro Light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venir Next LT Pro Light"/>
          <a:ea typeface="Avenir Next LT Pro Light"/>
          <a:cs typeface="Avenir Next LT Pro Light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customschemas.google.com/relationships/presentationmetadata" Target="metadata"/><Relationship Id="rId61" Type="http://schemas.openxmlformats.org/officeDocument/2006/relationships/font" Target="fonts/ArialBlack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7"/>
          <p:cNvSpPr txBox="1"/>
          <p:nvPr>
            <p:ph type="ctrTitle"/>
          </p:nvPr>
        </p:nvSpPr>
        <p:spPr>
          <a:xfrm>
            <a:off x="1084727" y="1597961"/>
            <a:ext cx="9144000" cy="316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57"/>
          <p:cNvSpPr txBox="1"/>
          <p:nvPr>
            <p:ph idx="1" type="subTitle"/>
          </p:nvPr>
        </p:nvSpPr>
        <p:spPr>
          <a:xfrm>
            <a:off x="1084727" y="4902488"/>
            <a:ext cx="9144000" cy="985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57"/>
          <p:cNvSpPr txBox="1"/>
          <p:nvPr>
            <p:ph idx="10" type="dt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7"/>
          <p:cNvSpPr txBox="1"/>
          <p:nvPr>
            <p:ph idx="11" type="ftr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7"/>
          <p:cNvSpPr txBox="1"/>
          <p:nvPr>
            <p:ph idx="12" type="sldNum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6"/>
          <p:cNvSpPr txBox="1"/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6"/>
          <p:cNvSpPr txBox="1"/>
          <p:nvPr>
            <p:ph idx="1" type="body"/>
          </p:nvPr>
        </p:nvSpPr>
        <p:spPr>
          <a:xfrm rot="5400000">
            <a:off x="4295656" y="-790979"/>
            <a:ext cx="3513514" cy="9950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66"/>
          <p:cNvSpPr txBox="1"/>
          <p:nvPr>
            <p:ph idx="10" type="dt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6"/>
          <p:cNvSpPr txBox="1"/>
          <p:nvPr>
            <p:ph idx="11" type="ftr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6"/>
          <p:cNvSpPr txBox="1"/>
          <p:nvPr>
            <p:ph idx="12" type="sldNum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7"/>
          <p:cNvSpPr txBox="1"/>
          <p:nvPr>
            <p:ph type="title"/>
          </p:nvPr>
        </p:nvSpPr>
        <p:spPr>
          <a:xfrm rot="5400000">
            <a:off x="7682592" y="2217963"/>
            <a:ext cx="5061857" cy="22805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7"/>
          <p:cNvSpPr txBox="1"/>
          <p:nvPr>
            <p:ph idx="1" type="body"/>
          </p:nvPr>
        </p:nvSpPr>
        <p:spPr>
          <a:xfrm rot="5400000">
            <a:off x="2364922" y="-699408"/>
            <a:ext cx="5061857" cy="81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67"/>
          <p:cNvSpPr txBox="1"/>
          <p:nvPr>
            <p:ph idx="10" type="dt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7"/>
          <p:cNvSpPr txBox="1"/>
          <p:nvPr>
            <p:ph idx="11" type="ftr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7"/>
          <p:cNvSpPr txBox="1"/>
          <p:nvPr>
            <p:ph idx="12" type="sldNum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8"/>
          <p:cNvSpPr txBox="1"/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8"/>
          <p:cNvSpPr txBox="1"/>
          <p:nvPr>
            <p:ph idx="1" type="body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58"/>
          <p:cNvSpPr txBox="1"/>
          <p:nvPr>
            <p:ph idx="10" type="dt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8"/>
          <p:cNvSpPr txBox="1"/>
          <p:nvPr>
            <p:ph idx="11" type="ftr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8"/>
          <p:cNvSpPr txBox="1"/>
          <p:nvPr>
            <p:ph idx="12" type="sldNum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9"/>
          <p:cNvSpPr txBox="1"/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9"/>
          <p:cNvSpPr txBox="1"/>
          <p:nvPr>
            <p:ph idx="1" type="body"/>
          </p:nvPr>
        </p:nvSpPr>
        <p:spPr>
          <a:xfrm>
            <a:off x="1077362" y="2227809"/>
            <a:ext cx="4942438" cy="39491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59"/>
          <p:cNvSpPr txBox="1"/>
          <p:nvPr>
            <p:ph idx="2" type="body"/>
          </p:nvPr>
        </p:nvSpPr>
        <p:spPr>
          <a:xfrm>
            <a:off x="6172200" y="2227809"/>
            <a:ext cx="4855265" cy="3949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59"/>
          <p:cNvSpPr txBox="1"/>
          <p:nvPr>
            <p:ph idx="10" type="dt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9"/>
          <p:cNvSpPr txBox="1"/>
          <p:nvPr>
            <p:ph idx="11" type="ftr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9"/>
          <p:cNvSpPr txBox="1"/>
          <p:nvPr>
            <p:ph idx="12" type="sldNum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0"/>
          <p:cNvSpPr txBox="1"/>
          <p:nvPr>
            <p:ph idx="10" type="dt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0"/>
          <p:cNvSpPr txBox="1"/>
          <p:nvPr>
            <p:ph idx="11" type="ftr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0"/>
          <p:cNvSpPr txBox="1"/>
          <p:nvPr>
            <p:ph idx="12" type="sldNum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1"/>
          <p:cNvSpPr txBox="1"/>
          <p:nvPr>
            <p:ph type="title"/>
          </p:nvPr>
        </p:nvSpPr>
        <p:spPr>
          <a:xfrm>
            <a:off x="1084726" y="1709738"/>
            <a:ext cx="9143999" cy="30505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1"/>
          <p:cNvSpPr txBox="1"/>
          <p:nvPr>
            <p:ph idx="1" type="body"/>
          </p:nvPr>
        </p:nvSpPr>
        <p:spPr>
          <a:xfrm>
            <a:off x="1084726" y="4902488"/>
            <a:ext cx="9143999" cy="985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venir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venir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61"/>
          <p:cNvSpPr txBox="1"/>
          <p:nvPr>
            <p:ph idx="10" type="dt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1"/>
          <p:cNvSpPr txBox="1"/>
          <p:nvPr>
            <p:ph idx="11" type="ftr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1"/>
          <p:cNvSpPr txBox="1"/>
          <p:nvPr>
            <p:ph idx="12" type="sldNum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2"/>
          <p:cNvSpPr txBox="1"/>
          <p:nvPr>
            <p:ph type="title"/>
          </p:nvPr>
        </p:nvSpPr>
        <p:spPr>
          <a:xfrm>
            <a:off x="1084726" y="365125"/>
            <a:ext cx="994273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2"/>
          <p:cNvSpPr txBox="1"/>
          <p:nvPr>
            <p:ph idx="1" type="body"/>
          </p:nvPr>
        </p:nvSpPr>
        <p:spPr>
          <a:xfrm>
            <a:off x="1084725" y="1681163"/>
            <a:ext cx="491285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62"/>
          <p:cNvSpPr txBox="1"/>
          <p:nvPr>
            <p:ph idx="2" type="body"/>
          </p:nvPr>
        </p:nvSpPr>
        <p:spPr>
          <a:xfrm>
            <a:off x="1084726" y="2505075"/>
            <a:ext cx="4912849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62"/>
          <p:cNvSpPr txBox="1"/>
          <p:nvPr>
            <p:ph idx="3" type="body"/>
          </p:nvPr>
        </p:nvSpPr>
        <p:spPr>
          <a:xfrm>
            <a:off x="6172200" y="1681163"/>
            <a:ext cx="4855265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62"/>
          <p:cNvSpPr txBox="1"/>
          <p:nvPr>
            <p:ph idx="4" type="body"/>
          </p:nvPr>
        </p:nvSpPr>
        <p:spPr>
          <a:xfrm>
            <a:off x="6172200" y="2505075"/>
            <a:ext cx="4855265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62"/>
          <p:cNvSpPr txBox="1"/>
          <p:nvPr>
            <p:ph idx="10" type="dt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2"/>
          <p:cNvSpPr txBox="1"/>
          <p:nvPr>
            <p:ph idx="11" type="ftr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2"/>
          <p:cNvSpPr txBox="1"/>
          <p:nvPr>
            <p:ph idx="12" type="sldNum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3"/>
          <p:cNvSpPr txBox="1"/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3"/>
          <p:cNvSpPr txBox="1"/>
          <p:nvPr>
            <p:ph idx="10" type="dt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3"/>
          <p:cNvSpPr txBox="1"/>
          <p:nvPr>
            <p:ph idx="11" type="ftr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3"/>
          <p:cNvSpPr txBox="1"/>
          <p:nvPr>
            <p:ph idx="12" type="sldNum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4"/>
          <p:cNvSpPr txBox="1"/>
          <p:nvPr>
            <p:ph type="title"/>
          </p:nvPr>
        </p:nvSpPr>
        <p:spPr>
          <a:xfrm>
            <a:off x="1084727" y="457200"/>
            <a:ext cx="368729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4"/>
          <p:cNvSpPr txBox="1"/>
          <p:nvPr>
            <p:ph idx="1" type="body"/>
          </p:nvPr>
        </p:nvSpPr>
        <p:spPr>
          <a:xfrm>
            <a:off x="5183188" y="987425"/>
            <a:ext cx="5844277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None/>
              <a:defRPr sz="2000"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None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8" name="Google Shape;58;p64"/>
          <p:cNvSpPr txBox="1"/>
          <p:nvPr>
            <p:ph idx="2" type="body"/>
          </p:nvPr>
        </p:nvSpPr>
        <p:spPr>
          <a:xfrm>
            <a:off x="1084727" y="2253343"/>
            <a:ext cx="3687298" cy="3615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64"/>
          <p:cNvSpPr txBox="1"/>
          <p:nvPr>
            <p:ph idx="10" type="dt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4"/>
          <p:cNvSpPr txBox="1"/>
          <p:nvPr>
            <p:ph idx="11" type="ftr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4"/>
          <p:cNvSpPr txBox="1"/>
          <p:nvPr>
            <p:ph idx="12" type="sldNum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5"/>
          <p:cNvSpPr txBox="1"/>
          <p:nvPr>
            <p:ph type="title"/>
          </p:nvPr>
        </p:nvSpPr>
        <p:spPr>
          <a:xfrm>
            <a:off x="1084727" y="720433"/>
            <a:ext cx="3687298" cy="15873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5"/>
          <p:cNvSpPr/>
          <p:nvPr>
            <p:ph idx="2" type="pic"/>
          </p:nvPr>
        </p:nvSpPr>
        <p:spPr>
          <a:xfrm>
            <a:off x="5183188" y="987425"/>
            <a:ext cx="5827712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65"/>
          <p:cNvSpPr txBox="1"/>
          <p:nvPr>
            <p:ph idx="1" type="body"/>
          </p:nvPr>
        </p:nvSpPr>
        <p:spPr>
          <a:xfrm>
            <a:off x="1084727" y="2449286"/>
            <a:ext cx="3687298" cy="3419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65"/>
          <p:cNvSpPr txBox="1"/>
          <p:nvPr>
            <p:ph idx="10" type="dt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5"/>
          <p:cNvSpPr txBox="1"/>
          <p:nvPr>
            <p:ph idx="11" type="ftr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5"/>
          <p:cNvSpPr txBox="1"/>
          <p:nvPr>
            <p:ph idx="12" type="sldNum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6"/>
          <p:cNvSpPr/>
          <p:nvPr/>
        </p:nvSpPr>
        <p:spPr>
          <a:xfrm>
            <a:off x="8803792" y="345589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7;p56"/>
          <p:cNvSpPr txBox="1"/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  <a:defRPr b="1" i="0" sz="3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56"/>
          <p:cNvSpPr txBox="1"/>
          <p:nvPr>
            <p:ph idx="1" type="body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None/>
              <a:defRPr b="1" i="0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175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venir"/>
              <a:buNone/>
              <a:defRPr b="1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9" name="Google Shape;9;p56"/>
          <p:cNvSpPr txBox="1"/>
          <p:nvPr>
            <p:ph idx="10" type="dt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0" name="Google Shape;10;p56"/>
          <p:cNvSpPr txBox="1"/>
          <p:nvPr>
            <p:ph idx="11" type="ftr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1" name="Google Shape;11;p56"/>
          <p:cNvSpPr txBox="1"/>
          <p:nvPr>
            <p:ph idx="12" type="sldNum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3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30.png"/><Relationship Id="rId6" Type="http://schemas.openxmlformats.org/officeDocument/2006/relationships/image" Target="../media/image2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3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Relationship Id="rId4" Type="http://schemas.openxmlformats.org/officeDocument/2006/relationships/image" Target="../media/image18.png"/><Relationship Id="rId5" Type="http://schemas.openxmlformats.org/officeDocument/2006/relationships/image" Target="../media/image43.png"/><Relationship Id="rId6" Type="http://schemas.openxmlformats.org/officeDocument/2006/relationships/image" Target="../media/image1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jpg"/><Relationship Id="rId4" Type="http://schemas.openxmlformats.org/officeDocument/2006/relationships/image" Target="../media/image5.png"/><Relationship Id="rId5" Type="http://schemas.openxmlformats.org/officeDocument/2006/relationships/image" Target="../media/image41.png"/><Relationship Id="rId6" Type="http://schemas.openxmlformats.org/officeDocument/2006/relationships/image" Target="../media/image1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53.png"/><Relationship Id="rId6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4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3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5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Relationship Id="rId4" Type="http://schemas.openxmlformats.org/officeDocument/2006/relationships/image" Target="../media/image16.png"/><Relationship Id="rId5" Type="http://schemas.openxmlformats.org/officeDocument/2006/relationships/image" Target="../media/image5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5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5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5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5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.png"/><Relationship Id="rId4" Type="http://schemas.openxmlformats.org/officeDocument/2006/relationships/image" Target="../media/image50.png"/><Relationship Id="rId5" Type="http://schemas.openxmlformats.org/officeDocument/2006/relationships/image" Target="../media/image5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64.png"/><Relationship Id="rId6" Type="http://schemas.openxmlformats.org/officeDocument/2006/relationships/image" Target="../media/image6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61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0.png"/><Relationship Id="rId4" Type="http://schemas.openxmlformats.org/officeDocument/2006/relationships/image" Target="../media/image59.png"/><Relationship Id="rId5" Type="http://schemas.openxmlformats.org/officeDocument/2006/relationships/image" Target="../media/image6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s://hrcak.srce.hr/file/464616" TargetMode="External"/><Relationship Id="rId4" Type="http://schemas.openxmlformats.org/officeDocument/2006/relationships/hyperlink" Target="https://www.ekovjesnik.hr/clanak/6194/osnazivanje-starijih-osoba-i-ranjivih-skupina-za-digitalni-svijet" TargetMode="External"/><Relationship Id="rId5" Type="http://schemas.openxmlformats.org/officeDocument/2006/relationships/hyperlink" Target="https://www.mirovina.hr/novosti/startao-e-umirovljenik-digitalna-pismenost-nije-rezervirana-samo-za-mlade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6" name="Google Shape;86;p1"/>
          <p:cNvSpPr txBox="1"/>
          <p:nvPr>
            <p:ph type="ctrTitle"/>
          </p:nvPr>
        </p:nvSpPr>
        <p:spPr>
          <a:xfrm>
            <a:off x="368158" y="5171656"/>
            <a:ext cx="10664931" cy="1013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None/>
            </a:pPr>
            <a:r>
              <a:rPr lang="hr-HR" sz="2800"/>
              <a:t>SenSyn - Senior Synergy: Empowering Lifelong Learning and Healthy living with Community Events</a:t>
            </a:r>
            <a:endParaRPr sz="2800"/>
          </a:p>
        </p:txBody>
      </p:sp>
      <p:pic>
        <p:nvPicPr>
          <p:cNvPr descr="Triangular abstract background" id="87" name="Google Shape;87;p1"/>
          <p:cNvPicPr preferRelativeResize="0"/>
          <p:nvPr/>
        </p:nvPicPr>
        <p:blipFill rotWithShape="1">
          <a:blip r:embed="rId3">
            <a:alphaModFix/>
          </a:blip>
          <a:srcRect b="0" l="0" r="0" t="36742"/>
          <a:stretch/>
        </p:blipFill>
        <p:spPr>
          <a:xfrm>
            <a:off x="-2" y="10"/>
            <a:ext cx="12192002" cy="514801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/>
          <p:nvPr/>
        </p:nvSpPr>
        <p:spPr>
          <a:xfrm>
            <a:off x="8803792" y="1741688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Slika, ki vsebuje besede električno modra, posnetek zaslona, pisava, modro&#10;&#10;Opis je samodejno ustvarjen" id="89" name="Google Shape;8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585" y="6184854"/>
            <a:ext cx="2025388" cy="453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ka, ki vsebuje besede sličica, risanka, skica, ilustracija&#10;&#10;Opis je samodejno ustvarjen" id="90" name="Google Shape;90;p1"/>
          <p:cNvPicPr preferRelativeResize="0"/>
          <p:nvPr/>
        </p:nvPicPr>
        <p:blipFill rotWithShape="1">
          <a:blip r:embed="rId5">
            <a:alphaModFix/>
          </a:blip>
          <a:srcRect b="494" l="20426" r="23378" t="-494"/>
          <a:stretch/>
        </p:blipFill>
        <p:spPr>
          <a:xfrm>
            <a:off x="10952764" y="5146677"/>
            <a:ext cx="962427" cy="1695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/>
          <p:nvPr/>
        </p:nvSpPr>
        <p:spPr>
          <a:xfrm>
            <a:off x="8241559" y="1502362"/>
            <a:ext cx="3794078" cy="4011333"/>
          </a:xfrm>
          <a:prstGeom prst="roundRect">
            <a:avLst>
              <a:gd fmla="val 10000" name="adj"/>
            </a:avLst>
          </a:prstGeom>
          <a:solidFill>
            <a:schemeClr val="lt1">
              <a:alpha val="89803"/>
            </a:schemeClr>
          </a:solidFill>
          <a:ln cap="flat" cmpd="sng" w="12700">
            <a:solidFill>
              <a:srgbClr val="F7931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0"/>
          <p:cNvSpPr/>
          <p:nvPr/>
        </p:nvSpPr>
        <p:spPr>
          <a:xfrm>
            <a:off x="3863101" y="1900044"/>
            <a:ext cx="4134750" cy="4836682"/>
          </a:xfrm>
          <a:prstGeom prst="roundRect">
            <a:avLst>
              <a:gd fmla="val 10000" name="adj"/>
            </a:avLst>
          </a:prstGeom>
          <a:solidFill>
            <a:schemeClr val="lt1">
              <a:alpha val="89803"/>
            </a:schemeClr>
          </a:solidFill>
          <a:ln cap="flat" cmpd="sng" w="12700">
            <a:solidFill>
              <a:srgbClr val="F7931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0"/>
          <p:cNvSpPr txBox="1"/>
          <p:nvPr>
            <p:ph type="title"/>
          </p:nvPr>
        </p:nvSpPr>
        <p:spPr>
          <a:xfrm>
            <a:off x="233265" y="408370"/>
            <a:ext cx="10692804" cy="7536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Creating a healthy attitude towards digital technology</a:t>
            </a:r>
            <a:endParaRPr/>
          </a:p>
        </p:txBody>
      </p:sp>
      <p:sp>
        <p:nvSpPr>
          <p:cNvPr id="215" name="Google Shape;215;p10"/>
          <p:cNvSpPr/>
          <p:nvPr/>
        </p:nvSpPr>
        <p:spPr>
          <a:xfrm>
            <a:off x="233265" y="1502362"/>
            <a:ext cx="3453440" cy="4011333"/>
          </a:xfrm>
          <a:prstGeom prst="roundRect">
            <a:avLst>
              <a:gd fmla="val 10000" name="adj"/>
            </a:avLst>
          </a:prstGeom>
          <a:solidFill>
            <a:schemeClr val="lt1">
              <a:alpha val="89803"/>
            </a:schemeClr>
          </a:solidFill>
          <a:ln cap="flat" cmpd="sng" w="12700">
            <a:solidFill>
              <a:srgbClr val="F7931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0"/>
          <p:cNvSpPr txBox="1"/>
          <p:nvPr>
            <p:ph idx="1" type="body"/>
          </p:nvPr>
        </p:nvSpPr>
        <p:spPr>
          <a:xfrm>
            <a:off x="363894" y="1672242"/>
            <a:ext cx="3079103" cy="3683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hr-HR"/>
              <a:t>For a positive attitude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400"/>
              <a:t>Maintain curiosity and a proactive approach.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400"/>
              <a:t>Continue to educate yourself and seek new useful solutions offered by technology.</a:t>
            </a:r>
            <a:endParaRPr/>
          </a:p>
        </p:txBody>
      </p:sp>
      <p:pic>
        <p:nvPicPr>
          <p:cNvPr id="217" name="Google Shape;21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0"/>
          <p:cNvSpPr txBox="1"/>
          <p:nvPr/>
        </p:nvSpPr>
        <p:spPr>
          <a:xfrm>
            <a:off x="3984824" y="1900043"/>
            <a:ext cx="4134750" cy="4836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For a negative attitude.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hr-HR" sz="1800" u="sng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0" i="0" lang="hr-HR" sz="2400" u="sng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Confronting fear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hr-HR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Try to accept the support offered (by loved ones or society).</a:t>
            </a:r>
            <a:endParaRPr b="0" i="0" sz="24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hr-HR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Gradually overcome the fear of new technologies through education</a:t>
            </a:r>
            <a:endParaRPr b="0" i="0" sz="24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hr-HR" sz="2400" u="sng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perspective from another angle</a:t>
            </a:r>
            <a:endParaRPr b="0" i="0" sz="2400" u="sng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hr-HR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Try to view technology as a useful tool, rather than a source of stress or a threat to your security.</a:t>
            </a:r>
            <a:endParaRPr b="0" i="0" sz="24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0" name="Google Shape;220;p10"/>
          <p:cNvSpPr txBox="1"/>
          <p:nvPr/>
        </p:nvSpPr>
        <p:spPr>
          <a:xfrm>
            <a:off x="8363578" y="1672242"/>
            <a:ext cx="3672059" cy="3841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hr-HR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For a neutral attitude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hr-HR" sz="2400" u="sng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Increase engagement.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Consider occasionally setting small goals in digital literacy to boost your confidence.</a:t>
            </a:r>
            <a:endParaRPr b="0" i="0" sz="24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6" name="Google Shape;226;p11"/>
          <p:cNvSpPr txBox="1"/>
          <p:nvPr>
            <p:ph type="title"/>
          </p:nvPr>
        </p:nvSpPr>
        <p:spPr>
          <a:xfrm>
            <a:off x="0" y="-5976"/>
            <a:ext cx="8728503" cy="16658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1. BASICS OF DIGITAL LITERACY </a:t>
            </a:r>
            <a:br>
              <a:rPr lang="hr-HR"/>
            </a:br>
            <a:r>
              <a:rPr lang="hr-HR"/>
              <a:t>PERSONAL COMPUTER</a:t>
            </a:r>
            <a:endParaRPr/>
          </a:p>
        </p:txBody>
      </p:sp>
      <p:sp>
        <p:nvSpPr>
          <p:cNvPr id="227" name="Google Shape;227;p11"/>
          <p:cNvSpPr txBox="1"/>
          <p:nvPr>
            <p:ph idx="1" type="body"/>
          </p:nvPr>
        </p:nvSpPr>
        <p:spPr>
          <a:xfrm>
            <a:off x="174029" y="1749971"/>
            <a:ext cx="8380445" cy="4915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Char char="•"/>
            </a:pPr>
            <a:r>
              <a:rPr b="1" lang="hr-HR" sz="2800">
                <a:solidFill>
                  <a:srgbClr val="00B0F0"/>
                </a:solidFill>
                <a:latin typeface="Arial Black"/>
                <a:ea typeface="Arial Black"/>
                <a:cs typeface="Arial Black"/>
                <a:sym typeface="Arial Black"/>
              </a:rPr>
              <a:t>PC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800"/>
              <a:buChar char="•"/>
            </a:pPr>
            <a:r>
              <a:rPr b="1" lang="hr-HR" sz="2800">
                <a:solidFill>
                  <a:srgbClr val="00B0F0"/>
                </a:solidFill>
                <a:latin typeface="Arial Black"/>
                <a:ea typeface="Arial Black"/>
                <a:cs typeface="Arial Black"/>
                <a:sym typeface="Arial Black"/>
              </a:rPr>
              <a:t>COMPUTER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hr-HR" sz="2800"/>
              <a:t>Hardware and software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>
                <a:latin typeface="Arial Black"/>
                <a:ea typeface="Arial Black"/>
                <a:cs typeface="Arial Black"/>
                <a:sym typeface="Arial Black"/>
              </a:rPr>
              <a:t>Hardware </a:t>
            </a:r>
            <a:r>
              <a:rPr lang="hr-HR" sz="2800"/>
              <a:t>consists of all the electronic, electrical, and mechanical parts that make up a computer, i.e., everything we can physically touch</a:t>
            </a:r>
            <a:endParaRPr sz="28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>
                <a:latin typeface="Arial Black"/>
                <a:ea typeface="Arial Black"/>
                <a:cs typeface="Arial Black"/>
                <a:sym typeface="Arial Black"/>
              </a:rPr>
              <a:t>Software </a:t>
            </a:r>
            <a:r>
              <a:rPr lang="hr-HR" sz="2800"/>
              <a:t>consists of all the programs that can run on a computer and enable the computer to operate</a:t>
            </a:r>
            <a:r>
              <a:rPr b="1" lang="hr-HR" sz="3600"/>
              <a:t> </a:t>
            </a:r>
            <a:endParaRPr/>
          </a:p>
        </p:txBody>
      </p:sp>
      <p:sp>
        <p:nvSpPr>
          <p:cNvPr id="228" name="Google Shape;228;p11"/>
          <p:cNvSpPr/>
          <p:nvPr/>
        </p:nvSpPr>
        <p:spPr>
          <a:xfrm>
            <a:off x="8728504" y="3429000"/>
            <a:ext cx="3463496" cy="3428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8728504" y="1"/>
            <a:ext cx="3463496" cy="3434976"/>
          </a:xfrm>
          <a:prstGeom prst="rect">
            <a:avLst/>
          </a:prstGeom>
          <a:solidFill>
            <a:srgbClr val="FCD3A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0" name="Google Shape;230;p11"/>
          <p:cNvSpPr/>
          <p:nvPr/>
        </p:nvSpPr>
        <p:spPr>
          <a:xfrm>
            <a:off x="8914500" y="178410"/>
            <a:ext cx="3070455" cy="307045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31" name="Google Shape;23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17811" y="782128"/>
            <a:ext cx="1943819" cy="194381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1"/>
          <p:cNvSpPr/>
          <p:nvPr/>
        </p:nvSpPr>
        <p:spPr>
          <a:xfrm rot="5400000">
            <a:off x="8756413" y="3407068"/>
            <a:ext cx="3428999" cy="3484818"/>
          </a:xfrm>
          <a:custGeom>
            <a:rect b="b" l="l" r="r" t="t"/>
            <a:pathLst>
              <a:path extrusionOk="0" h="3430264" w="3484819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33" name="Google Shape;23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9" name="Google Shape;239;p12"/>
          <p:cNvSpPr txBox="1"/>
          <p:nvPr>
            <p:ph type="title"/>
          </p:nvPr>
        </p:nvSpPr>
        <p:spPr>
          <a:xfrm>
            <a:off x="156364" y="139959"/>
            <a:ext cx="7426478" cy="6350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b="1" lang="hr-HR" sz="3200">
                <a:latin typeface="Arial Black"/>
                <a:ea typeface="Arial Black"/>
                <a:cs typeface="Arial Black"/>
                <a:sym typeface="Arial Black"/>
              </a:rPr>
              <a:t>HARDWARE</a:t>
            </a:r>
            <a:endParaRPr/>
          </a:p>
        </p:txBody>
      </p:sp>
      <p:sp>
        <p:nvSpPr>
          <p:cNvPr id="240" name="Google Shape;240;p12"/>
          <p:cNvSpPr txBox="1"/>
          <p:nvPr>
            <p:ph idx="1" type="body"/>
          </p:nvPr>
        </p:nvSpPr>
        <p:spPr>
          <a:xfrm>
            <a:off x="156363" y="934527"/>
            <a:ext cx="8455792" cy="5783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hr-HR" sz="2400">
                <a:latin typeface="Arial Black"/>
                <a:ea typeface="Arial Black"/>
                <a:cs typeface="Arial Black"/>
                <a:sym typeface="Arial Black"/>
              </a:rPr>
              <a:t>PERSONAL COMPUTERS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hr-HR" sz="2600"/>
              <a:t>The computer is designed to perform various tasks.</a:t>
            </a:r>
            <a:endParaRPr sz="26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hr-HR" sz="2600"/>
              <a:t>Two platforms: IBM standard and Apple standard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hr-HR" sz="2400">
                <a:latin typeface="Arial Black"/>
                <a:ea typeface="Arial Black"/>
                <a:cs typeface="Arial Black"/>
                <a:sym typeface="Arial Black"/>
              </a:rPr>
              <a:t>LAPTOPS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hr-HR" sz="2800"/>
              <a:t>We have several types:</a:t>
            </a:r>
            <a:endParaRPr b="1" sz="28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hr-HR" sz="2800"/>
              <a:t>Laptop</a:t>
            </a:r>
            <a:endParaRPr b="1" sz="28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hr-HR" sz="2800"/>
              <a:t>Notebook</a:t>
            </a:r>
            <a:endParaRPr b="1" sz="28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hr-HR" sz="2800"/>
              <a:t>Tablet</a:t>
            </a:r>
            <a:endParaRPr b="1" sz="2800"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hr-HR" sz="2800"/>
              <a:t>Lightweight, portableThey have a battery</a:t>
            </a:r>
            <a:endParaRPr b="1" i="1"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i="1"/>
          </a:p>
        </p:txBody>
      </p:sp>
      <p:sp>
        <p:nvSpPr>
          <p:cNvPr id="241" name="Google Shape;241;p12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2" name="Google Shape;242;p12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43" name="Google Shape;243;p12"/>
          <p:cNvPicPr preferRelativeResize="0"/>
          <p:nvPr/>
        </p:nvPicPr>
        <p:blipFill rotWithShape="1">
          <a:blip r:embed="rId3">
            <a:alphaModFix/>
          </a:blip>
          <a:srcRect b="980" l="0" r="3" t="0"/>
          <a:stretch/>
        </p:blipFill>
        <p:spPr>
          <a:xfrm>
            <a:off x="8696640" y="3396062"/>
            <a:ext cx="3496111" cy="346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0" name="Google Shape;250;p13"/>
          <p:cNvSpPr txBox="1"/>
          <p:nvPr>
            <p:ph type="title"/>
          </p:nvPr>
        </p:nvSpPr>
        <p:spPr>
          <a:xfrm>
            <a:off x="1077362" y="244573"/>
            <a:ext cx="4855352" cy="7897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COMPUTER ELEMENTS</a:t>
            </a: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8703268" y="3431554"/>
            <a:ext cx="3488732" cy="3432751"/>
          </a:xfrm>
          <a:custGeom>
            <a:rect b="b" l="l" r="r" t="t"/>
            <a:pathLst>
              <a:path extrusionOk="0" h="3432751" w="3488732">
                <a:moveTo>
                  <a:pt x="3488731" y="0"/>
                </a:moveTo>
                <a:lnTo>
                  <a:pt x="3488732" y="0"/>
                </a:lnTo>
                <a:lnTo>
                  <a:pt x="3488732" y="3432751"/>
                </a:lnTo>
                <a:lnTo>
                  <a:pt x="0" y="3432751"/>
                </a:lnTo>
                <a:lnTo>
                  <a:pt x="0" y="3431630"/>
                </a:lnTo>
                <a:lnTo>
                  <a:pt x="80" y="3431628"/>
                </a:lnTo>
                <a:lnTo>
                  <a:pt x="7516" y="3431628"/>
                </a:lnTo>
                <a:lnTo>
                  <a:pt x="7516" y="3431443"/>
                </a:lnTo>
                <a:lnTo>
                  <a:pt x="179530" y="3427154"/>
                </a:lnTo>
                <a:cubicBezTo>
                  <a:pt x="1965266" y="3337873"/>
                  <a:pt x="3396747" y="1924247"/>
                  <a:pt x="3484471" y="162232"/>
                </a:cubicBezTo>
                <a:lnTo>
                  <a:pt x="3488328" y="6924"/>
                </a:lnTo>
                <a:lnTo>
                  <a:pt x="3488731" y="6924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52" name="Google Shape;252;p13"/>
          <p:cNvPicPr preferRelativeResize="0"/>
          <p:nvPr/>
        </p:nvPicPr>
        <p:blipFill rotWithShape="1">
          <a:blip r:embed="rId3">
            <a:alphaModFix/>
          </a:blip>
          <a:srcRect b="75" l="12411" r="13405" t="0"/>
          <a:stretch/>
        </p:blipFill>
        <p:spPr>
          <a:xfrm>
            <a:off x="9282630" y="10"/>
            <a:ext cx="2909370" cy="3918847"/>
          </a:xfrm>
          <a:custGeom>
            <a:rect b="b" l="l" r="r" t="t"/>
            <a:pathLst>
              <a:path extrusionOk="0" h="6846790" w="5224982">
                <a:moveTo>
                  <a:pt x="0" y="0"/>
                </a:moveTo>
                <a:lnTo>
                  <a:pt x="5224981" y="0"/>
                </a:lnTo>
                <a:lnTo>
                  <a:pt x="5224981" y="3414038"/>
                </a:lnTo>
                <a:lnTo>
                  <a:pt x="5224982" y="3414038"/>
                </a:lnTo>
                <a:lnTo>
                  <a:pt x="5224981" y="3414080"/>
                </a:lnTo>
                <a:lnTo>
                  <a:pt x="5224981" y="3430264"/>
                </a:lnTo>
                <a:lnTo>
                  <a:pt x="5224578" y="3430264"/>
                </a:lnTo>
                <a:lnTo>
                  <a:pt x="5220721" y="3585201"/>
                </a:lnTo>
                <a:cubicBezTo>
                  <a:pt x="5132997" y="5343007"/>
                  <a:pt x="3701516" y="6753257"/>
                  <a:pt x="1915780" y="6842324"/>
                </a:cubicBezTo>
                <a:lnTo>
                  <a:pt x="1743766" y="6846603"/>
                </a:lnTo>
                <a:lnTo>
                  <a:pt x="1743766" y="6846788"/>
                </a:lnTo>
                <a:lnTo>
                  <a:pt x="1736330" y="6846788"/>
                </a:lnTo>
                <a:lnTo>
                  <a:pt x="1736250" y="6846790"/>
                </a:lnTo>
                <a:lnTo>
                  <a:pt x="1736250" y="6846788"/>
                </a:lnTo>
                <a:lnTo>
                  <a:pt x="0" y="684678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53" name="Google Shape;25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4" name="Google Shape;254;p13"/>
          <p:cNvGraphicFramePr/>
          <p:nvPr/>
        </p:nvGraphicFramePr>
        <p:xfrm>
          <a:off x="345233" y="1397587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{67CB59D5-84DB-4909-9814-0802F4ADDFEE}</a:tableStyleId>
              </a:tblPr>
              <a:tblGrid>
                <a:gridCol w="2166975"/>
                <a:gridCol w="2158275"/>
                <a:gridCol w="2158275"/>
                <a:gridCol w="2453875"/>
              </a:tblGrid>
              <a:tr h="219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BASIC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INPUT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OUTPUT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INPUT/OUTPUT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19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computer case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Mouse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Monitor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Touchscreen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454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Mainboard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keyboard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printer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Multifunkcionalni Uređaji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19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Microprocessor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Scanner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speakers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fax scanner copier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19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Power supply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Sensory mat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 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 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454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hard disk drive (HDD)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game controller, Joystick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 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 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19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Memory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digital camera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 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 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19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Graphics card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microphone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 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 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19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Audio card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Web camera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 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 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19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 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bar code scanner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 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 u="none" cap="none" strike="noStrike"/>
                        <a:t> 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0" name="Google Shape;260;p14"/>
          <p:cNvSpPr txBox="1"/>
          <p:nvPr>
            <p:ph type="title"/>
          </p:nvPr>
        </p:nvSpPr>
        <p:spPr>
          <a:xfrm>
            <a:off x="587829" y="345233"/>
            <a:ext cx="7287208" cy="18825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b="1" lang="hr-HR" sz="3600">
                <a:latin typeface="Arial Black"/>
                <a:ea typeface="Arial Black"/>
                <a:cs typeface="Arial Black"/>
                <a:sym typeface="Arial Black"/>
              </a:rPr>
              <a:t>relationships between units of memory capacity</a:t>
            </a:r>
            <a:br>
              <a:rPr b="1" i="1" lang="hr-HR" sz="3600">
                <a:latin typeface="Cambria"/>
                <a:ea typeface="Cambria"/>
                <a:cs typeface="Cambria"/>
                <a:sym typeface="Cambria"/>
              </a:rPr>
            </a:br>
            <a:endParaRPr sz="3600"/>
          </a:p>
        </p:txBody>
      </p:sp>
      <p:graphicFrame>
        <p:nvGraphicFramePr>
          <p:cNvPr id="261" name="Google Shape;261;p14"/>
          <p:cNvGraphicFramePr/>
          <p:nvPr/>
        </p:nvGraphicFramePr>
        <p:xfrm>
          <a:off x="363894" y="2360645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{67CB59D5-84DB-4909-9814-0802F4ADDFEE}</a:tableStyleId>
              </a:tblPr>
              <a:tblGrid>
                <a:gridCol w="2045725"/>
                <a:gridCol w="2045725"/>
                <a:gridCol w="2378775"/>
                <a:gridCol w="1712700"/>
              </a:tblGrid>
              <a:tr h="629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0 ili 1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bit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bit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b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629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8 bit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bajt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Byte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B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629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1.024 B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kilobayte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Kilo Byte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KB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629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1.024 KB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megabayte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Mega Byte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MB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629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1.024 MB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gigabayte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Giga Byte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GB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629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1.024 GB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terabayte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Tera Byte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cap="none" strike="noStrike"/>
                        <a:t>1 TB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sp>
        <p:nvSpPr>
          <p:cNvPr id="262" name="Google Shape;262;p14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3" name="Google Shape;263;p14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64" name="Google Shape;264;p14"/>
          <p:cNvPicPr preferRelativeResize="0"/>
          <p:nvPr/>
        </p:nvPicPr>
        <p:blipFill rotWithShape="1">
          <a:blip r:embed="rId3">
            <a:alphaModFix/>
          </a:blip>
          <a:srcRect b="980" l="0" r="3" t="0"/>
          <a:stretch/>
        </p:blipFill>
        <p:spPr>
          <a:xfrm>
            <a:off x="8696640" y="3396062"/>
            <a:ext cx="3496111" cy="346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1" name="Google Shape;271;p15"/>
          <p:cNvSpPr txBox="1"/>
          <p:nvPr>
            <p:ph type="title"/>
          </p:nvPr>
        </p:nvSpPr>
        <p:spPr>
          <a:xfrm>
            <a:off x="297529" y="132881"/>
            <a:ext cx="6397165" cy="5951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None/>
            </a:pPr>
            <a:r>
              <a:rPr b="1" lang="hr-HR" sz="3200"/>
              <a:t>Numbers and Parts</a:t>
            </a:r>
            <a:endParaRPr/>
          </a:p>
        </p:txBody>
      </p:sp>
      <p:sp>
        <p:nvSpPr>
          <p:cNvPr id="272" name="Google Shape;272;p15"/>
          <p:cNvSpPr txBox="1"/>
          <p:nvPr>
            <p:ph idx="1" type="body"/>
          </p:nvPr>
        </p:nvSpPr>
        <p:spPr>
          <a:xfrm>
            <a:off x="0" y="860944"/>
            <a:ext cx="8761445" cy="5997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hr-HR" sz="1400">
                <a:latin typeface="Avenir"/>
                <a:ea typeface="Avenir"/>
                <a:cs typeface="Avenir"/>
                <a:sym typeface="Avenir"/>
              </a:rPr>
              <a:t>HDD Hard disk drive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hr-HR" sz="1400">
                <a:latin typeface="Avenir"/>
                <a:ea typeface="Avenir"/>
                <a:cs typeface="Avenir"/>
                <a:sym typeface="Avenir"/>
              </a:rPr>
              <a:t>From 500 GB to 10 + Terabaytes</a:t>
            </a:r>
            <a:endParaRPr b="1" sz="1400"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hr-HR" sz="1400">
                <a:latin typeface="Avenir"/>
                <a:ea typeface="Avenir"/>
                <a:cs typeface="Avenir"/>
                <a:sym typeface="Avenir"/>
              </a:rPr>
              <a:t>An SSD (Solid State Drive) based on flash memory as a USB stick range from 128 GB to 2 TB</a:t>
            </a:r>
            <a:endParaRPr b="1" sz="1400"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hr-HR" sz="1400">
                <a:latin typeface="Avenir"/>
                <a:ea typeface="Avenir"/>
                <a:cs typeface="Avenir"/>
                <a:sym typeface="Avenir"/>
              </a:rPr>
              <a:t>RAM (Random Access Memory) from 4 GB to 32 GB and more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hr-HR" sz="1400">
                <a:latin typeface="Avenir"/>
                <a:ea typeface="Avenir"/>
                <a:cs typeface="Avenir"/>
                <a:sym typeface="Avenir"/>
              </a:rPr>
              <a:t>CD 700 mb</a:t>
            </a:r>
            <a:endParaRPr b="1" sz="1400"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hr-HR" sz="1400">
                <a:latin typeface="Avenir"/>
                <a:ea typeface="Avenir"/>
                <a:cs typeface="Avenir"/>
                <a:sym typeface="Avenir"/>
              </a:rPr>
              <a:t>DVD 4,7 GB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hr-HR" sz="1400">
                <a:latin typeface="Avenir"/>
                <a:ea typeface="Avenir"/>
                <a:cs typeface="Avenir"/>
                <a:sym typeface="Avenir"/>
              </a:rPr>
              <a:t>BLUE RAY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hr-HR" sz="1400">
                <a:latin typeface="Avenir"/>
                <a:ea typeface="Avenir"/>
                <a:cs typeface="Avenir"/>
                <a:sym typeface="Avenir"/>
              </a:rPr>
              <a:t>USB stick , cards from 1 –to 32 GB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hr-HR" sz="1400">
                <a:latin typeface="Avenir"/>
                <a:ea typeface="Avenir"/>
                <a:cs typeface="Avenir"/>
                <a:sym typeface="Avenir"/>
              </a:rPr>
              <a:t>Devices and media for permanent data storage</a:t>
            </a:r>
            <a:endParaRPr b="1" sz="1400"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hr-HR" sz="1400">
                <a:latin typeface="Avenir"/>
                <a:ea typeface="Avenir"/>
                <a:cs typeface="Avenir"/>
                <a:sym typeface="Avenir"/>
              </a:rPr>
              <a:t>Portable HDD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hr-HR" sz="1400">
                <a:latin typeface="Avenir"/>
                <a:ea typeface="Avenir"/>
                <a:cs typeface="Avenir"/>
                <a:sym typeface="Avenir"/>
              </a:rPr>
              <a:t>Usb stick</a:t>
            </a:r>
            <a:endParaRPr b="1" sz="1400"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hr-HR" sz="1400">
                <a:latin typeface="Avenir"/>
                <a:ea typeface="Avenir"/>
                <a:cs typeface="Avenir"/>
                <a:sym typeface="Avenir"/>
              </a:rPr>
              <a:t>CD DVD media</a:t>
            </a:r>
            <a:endParaRPr b="1"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3" name="Google Shape;273;p15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4" name="Google Shape;274;p15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75" name="Google Shape;275;p15"/>
          <p:cNvPicPr preferRelativeResize="0"/>
          <p:nvPr/>
        </p:nvPicPr>
        <p:blipFill rotWithShape="1">
          <a:blip r:embed="rId3">
            <a:alphaModFix/>
          </a:blip>
          <a:srcRect b="980" l="0" r="3" t="0"/>
          <a:stretch/>
        </p:blipFill>
        <p:spPr>
          <a:xfrm>
            <a:off x="8696640" y="3396062"/>
            <a:ext cx="3496111" cy="346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"/>
          <p:cNvSpPr txBox="1"/>
          <p:nvPr>
            <p:ph type="title"/>
          </p:nvPr>
        </p:nvSpPr>
        <p:spPr>
          <a:xfrm>
            <a:off x="4273421" y="230978"/>
            <a:ext cx="2584579" cy="9604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SOFTWARE</a:t>
            </a:r>
            <a:endParaRPr/>
          </a:p>
        </p:txBody>
      </p:sp>
      <p:pic>
        <p:nvPicPr>
          <p:cNvPr id="282" name="Google Shape;2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p16"/>
          <p:cNvGrpSpPr/>
          <p:nvPr/>
        </p:nvGrpSpPr>
        <p:grpSpPr>
          <a:xfrm>
            <a:off x="283270" y="3245571"/>
            <a:ext cx="11063458" cy="2304310"/>
            <a:chOff x="0" y="682966"/>
            <a:chExt cx="11063458" cy="2304310"/>
          </a:xfrm>
        </p:grpSpPr>
        <p:sp>
          <p:nvSpPr>
            <p:cNvPr id="285" name="Google Shape;285;p16"/>
            <p:cNvSpPr/>
            <p:nvPr/>
          </p:nvSpPr>
          <p:spPr>
            <a:xfrm>
              <a:off x="0" y="682966"/>
              <a:ext cx="3111597" cy="1975864"/>
            </a:xfrm>
            <a:prstGeom prst="roundRect">
              <a:avLst>
                <a:gd fmla="val 10000" name="adj"/>
              </a:avLst>
            </a:prstGeom>
            <a:solidFill>
              <a:srgbClr val="F7931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345733" y="1011412"/>
              <a:ext cx="3111597" cy="197586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F7931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6"/>
            <p:cNvSpPr txBox="1"/>
            <p:nvPr/>
          </p:nvSpPr>
          <p:spPr>
            <a:xfrm>
              <a:off x="403604" y="1069283"/>
              <a:ext cx="2995855" cy="18601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30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We distinguish two basic types of software:</a:t>
              </a: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3803064" y="682966"/>
              <a:ext cx="3111597" cy="1975864"/>
            </a:xfrm>
            <a:prstGeom prst="roundRect">
              <a:avLst>
                <a:gd fmla="val 10000" name="adj"/>
              </a:avLst>
            </a:prstGeom>
            <a:solidFill>
              <a:srgbClr val="F7931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4148797" y="1011412"/>
              <a:ext cx="3111597" cy="197586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F7931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6"/>
            <p:cNvSpPr txBox="1"/>
            <p:nvPr/>
          </p:nvSpPr>
          <p:spPr>
            <a:xfrm>
              <a:off x="4206668" y="1069283"/>
              <a:ext cx="2995855" cy="18601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30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1) Operating software (WINDOWS, OSX , LINUX...)</a:t>
              </a:r>
              <a:endParaRPr b="0" i="0" sz="3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7606128" y="682966"/>
              <a:ext cx="3111597" cy="1975864"/>
            </a:xfrm>
            <a:prstGeom prst="roundRect">
              <a:avLst>
                <a:gd fmla="val 10000" name="adj"/>
              </a:avLst>
            </a:prstGeom>
            <a:solidFill>
              <a:srgbClr val="F7931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7951861" y="1011412"/>
              <a:ext cx="3111597" cy="197586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F7931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6"/>
            <p:cNvSpPr txBox="1"/>
            <p:nvPr/>
          </p:nvSpPr>
          <p:spPr>
            <a:xfrm>
              <a:off x="8009732" y="1069283"/>
              <a:ext cx="2995855" cy="18601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30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2) User programs</a:t>
              </a:r>
              <a:endParaRPr b="0" i="0" sz="3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94" name="Google Shape;294;p16"/>
          <p:cNvSpPr/>
          <p:nvPr/>
        </p:nvSpPr>
        <p:spPr>
          <a:xfrm>
            <a:off x="335902" y="1474122"/>
            <a:ext cx="11010827" cy="1259747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683E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3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It consists of all the programs and data that are found on a computer or some external media.</a:t>
            </a:r>
            <a:endParaRPr b="1" i="0" sz="36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0" name="Google Shape;300;p17"/>
          <p:cNvSpPr txBox="1"/>
          <p:nvPr>
            <p:ph type="title"/>
          </p:nvPr>
        </p:nvSpPr>
        <p:spPr>
          <a:xfrm>
            <a:off x="1590429" y="281821"/>
            <a:ext cx="6397165" cy="5951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</a:pPr>
            <a:r>
              <a:rPr b="1" lang="hr-HR" sz="4000"/>
              <a:t>Keyboard</a:t>
            </a:r>
            <a:endParaRPr b="1" sz="4000"/>
          </a:p>
        </p:txBody>
      </p:sp>
      <p:sp>
        <p:nvSpPr>
          <p:cNvPr id="301" name="Google Shape;301;p17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2" name="Google Shape;302;p17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03" name="Google Shape;303;p17"/>
          <p:cNvPicPr preferRelativeResize="0"/>
          <p:nvPr/>
        </p:nvPicPr>
        <p:blipFill rotWithShape="1">
          <a:blip r:embed="rId3">
            <a:alphaModFix/>
          </a:blip>
          <a:srcRect b="980" l="0" r="3" t="0"/>
          <a:stretch/>
        </p:blipFill>
        <p:spPr>
          <a:xfrm>
            <a:off x="8696640" y="3396062"/>
            <a:ext cx="3496111" cy="346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7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178" y="877002"/>
            <a:ext cx="8601960" cy="351313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7"/>
          <p:cNvSpPr txBox="1"/>
          <p:nvPr/>
        </p:nvSpPr>
        <p:spPr>
          <a:xfrm>
            <a:off x="156363" y="4522380"/>
            <a:ext cx="9265298" cy="2167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hr-HR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keyboard is a standard, essential input device for a PC that allows the user to control the computer by transmitting commands and messages.</a:t>
            </a:r>
            <a:endParaRPr b="0" i="0" sz="2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hr-HR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It usually has around 100 keys</a:t>
            </a:r>
            <a:endParaRPr b="0" i="0" sz="2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2" name="Google Shape;312;p18"/>
          <p:cNvSpPr txBox="1"/>
          <p:nvPr>
            <p:ph type="title"/>
          </p:nvPr>
        </p:nvSpPr>
        <p:spPr>
          <a:xfrm>
            <a:off x="1590429" y="198870"/>
            <a:ext cx="6397165" cy="5951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</a:pPr>
            <a:r>
              <a:rPr lang="hr-HR" sz="4000"/>
              <a:t>Function keys</a:t>
            </a:r>
            <a:endParaRPr b="1" sz="4000"/>
          </a:p>
        </p:txBody>
      </p:sp>
      <p:sp>
        <p:nvSpPr>
          <p:cNvPr id="313" name="Google Shape;313;p18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4" name="Google Shape;314;p18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15" name="Google Shape;315;p18"/>
          <p:cNvPicPr preferRelativeResize="0"/>
          <p:nvPr/>
        </p:nvPicPr>
        <p:blipFill rotWithShape="1">
          <a:blip r:embed="rId3">
            <a:alphaModFix/>
          </a:blip>
          <a:srcRect b="980" l="0" r="3" t="0"/>
          <a:stretch/>
        </p:blipFill>
        <p:spPr>
          <a:xfrm>
            <a:off x="8696640" y="3396062"/>
            <a:ext cx="3496111" cy="346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8"/>
          <p:cNvSpPr txBox="1"/>
          <p:nvPr/>
        </p:nvSpPr>
        <p:spPr>
          <a:xfrm>
            <a:off x="72387" y="3938418"/>
            <a:ext cx="9622120" cy="2424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hr-HR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Function keys are located at the top of the keyboard</a:t>
            </a:r>
            <a:endParaRPr b="0" i="0" sz="2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hr-HR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They serve as switches for certain actions</a:t>
            </a:r>
            <a:endParaRPr b="0" i="0" sz="2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hr-HR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F1 launches HELP</a:t>
            </a:r>
            <a:endParaRPr/>
          </a:p>
          <a:p>
            <a:pPr indent="-457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hr-HR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Individual programs can assign a function to each key</a:t>
            </a:r>
            <a:endParaRPr b="0" i="0" sz="2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18" name="Google Shape;318;p18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5660"/>
          <a:stretch/>
        </p:blipFill>
        <p:spPr>
          <a:xfrm>
            <a:off x="360145" y="694341"/>
            <a:ext cx="8131211" cy="3314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4" name="Google Shape;324;p19"/>
          <p:cNvSpPr txBox="1"/>
          <p:nvPr>
            <p:ph type="title"/>
          </p:nvPr>
        </p:nvSpPr>
        <p:spPr>
          <a:xfrm>
            <a:off x="1590429" y="90105"/>
            <a:ext cx="6397165" cy="5951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</a:pPr>
            <a:r>
              <a:rPr lang="hr-HR" sz="4000"/>
              <a:t>Alphanumeric section</a:t>
            </a:r>
            <a:endParaRPr b="1" sz="4000"/>
          </a:p>
        </p:txBody>
      </p:sp>
      <p:sp>
        <p:nvSpPr>
          <p:cNvPr id="325" name="Google Shape;325;p19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6" name="Google Shape;326;p19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27" name="Google Shape;327;p19"/>
          <p:cNvPicPr preferRelativeResize="0"/>
          <p:nvPr/>
        </p:nvPicPr>
        <p:blipFill rotWithShape="1">
          <a:blip r:embed="rId3">
            <a:alphaModFix/>
          </a:blip>
          <a:srcRect b="980" l="19734" r="13814" t="0"/>
          <a:stretch/>
        </p:blipFill>
        <p:spPr>
          <a:xfrm>
            <a:off x="10076755" y="3393445"/>
            <a:ext cx="1992544" cy="296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9"/>
          <p:cNvSpPr txBox="1"/>
          <p:nvPr/>
        </p:nvSpPr>
        <p:spPr>
          <a:xfrm>
            <a:off x="0" y="3439063"/>
            <a:ext cx="10394302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- Z</a:t>
            </a:r>
            <a:r>
              <a:rPr b="0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b="1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0 - 9</a:t>
            </a:r>
            <a:r>
              <a:rPr b="0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Punctuation marks, special characters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Tab</a:t>
            </a:r>
            <a:r>
              <a:rPr b="0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Shift the insertion point to the right by several spaces</a:t>
            </a:r>
            <a:endParaRPr b="0" i="0" sz="22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BackSpace</a:t>
            </a:r>
            <a:r>
              <a:rPr b="0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Delete the character to the left of the cursor</a:t>
            </a:r>
            <a:endParaRPr b="0" i="0" sz="22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Caps Lock</a:t>
            </a:r>
            <a:r>
              <a:rPr b="0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Toggles the permanent activation of uppercase/lowercase letters,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Shift</a:t>
            </a:r>
            <a:r>
              <a:rPr b="0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Temporarily activates a) uppercase letters or b) the characters on the upper half of the numeric keys</a:t>
            </a:r>
            <a:endParaRPr b="0" i="0" sz="22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Enter</a:t>
            </a:r>
            <a:r>
              <a:rPr b="0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Key for confirming input or sending a command to the computer for processing.,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Space bar: </a:t>
            </a:r>
            <a:r>
              <a:rPr b="0" i="0" lang="hr-HR" sz="2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inserts a blank space</a:t>
            </a:r>
            <a:endParaRPr b="0" i="0" sz="22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30" name="Google Shape;330;p19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5635"/>
          <a:stretch/>
        </p:blipFill>
        <p:spPr>
          <a:xfrm>
            <a:off x="811764" y="685286"/>
            <a:ext cx="6578081" cy="2769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6" name="Google Shape;96;p2"/>
          <p:cNvSpPr txBox="1"/>
          <p:nvPr>
            <p:ph type="title"/>
          </p:nvPr>
        </p:nvSpPr>
        <p:spPr>
          <a:xfrm>
            <a:off x="538541" y="357829"/>
            <a:ext cx="5809707" cy="9967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venir"/>
              <a:buNone/>
            </a:pPr>
            <a:r>
              <a:rPr lang="hr-HR" sz="2700"/>
              <a:t>Module 1: DIGITAL LITERACY</a:t>
            </a:r>
            <a:endParaRPr sz="2700"/>
          </a:p>
        </p:txBody>
      </p:sp>
      <p:sp>
        <p:nvSpPr>
          <p:cNvPr id="97" name="Google Shape;97;p2"/>
          <p:cNvSpPr/>
          <p:nvPr/>
        </p:nvSpPr>
        <p:spPr>
          <a:xfrm rot="-5400000">
            <a:off x="8794726" y="-906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803792" y="347088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Slika, ki vsebuje besede sličica, risanka, skica, ilustracija&#10;&#10;Opis je samodejno ustvarjen" id="99" name="Google Shape;99;p2"/>
          <p:cNvPicPr preferRelativeResize="0"/>
          <p:nvPr/>
        </p:nvPicPr>
        <p:blipFill rotWithShape="1">
          <a:blip r:embed="rId3">
            <a:alphaModFix/>
          </a:blip>
          <a:srcRect b="0" l="17291" r="13245" t="0"/>
          <a:stretch/>
        </p:blipFill>
        <p:spPr>
          <a:xfrm>
            <a:off x="6974543" y="1034569"/>
            <a:ext cx="3326454" cy="47888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ka, ki vsebuje besede električno modra, posnetek zaslona, pisava, modro&#10;&#10;Opis je samodejno ustvarjen" id="100" name="Google Shape;10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8851" y="6493523"/>
            <a:ext cx="1113959" cy="24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541" y="2211246"/>
            <a:ext cx="6228532" cy="415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6" name="Google Shape;336;p20"/>
          <p:cNvSpPr txBox="1"/>
          <p:nvPr>
            <p:ph type="title"/>
          </p:nvPr>
        </p:nvSpPr>
        <p:spPr>
          <a:xfrm>
            <a:off x="1590429" y="90105"/>
            <a:ext cx="6397165" cy="5951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</a:pPr>
            <a:r>
              <a:rPr lang="hr-HR" sz="4000"/>
              <a:t>Numeric section</a:t>
            </a:r>
            <a:endParaRPr b="1" sz="4000"/>
          </a:p>
        </p:txBody>
      </p:sp>
      <p:sp>
        <p:nvSpPr>
          <p:cNvPr id="337" name="Google Shape;337;p20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8" name="Google Shape;338;p20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39" name="Google Shape;339;p20"/>
          <p:cNvPicPr preferRelativeResize="0"/>
          <p:nvPr/>
        </p:nvPicPr>
        <p:blipFill rotWithShape="1">
          <a:blip r:embed="rId3">
            <a:alphaModFix/>
          </a:blip>
          <a:srcRect b="980" l="19734" r="13814" t="0"/>
          <a:stretch/>
        </p:blipFill>
        <p:spPr>
          <a:xfrm>
            <a:off x="9745977" y="3393445"/>
            <a:ext cx="2323322" cy="346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4138" y="775391"/>
            <a:ext cx="7113576" cy="315061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0"/>
          <p:cNvSpPr txBox="1"/>
          <p:nvPr/>
        </p:nvSpPr>
        <p:spPr>
          <a:xfrm>
            <a:off x="242596" y="4027003"/>
            <a:ext cx="9647853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2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Separate part of the keyboard (typing only with the right hand): digits 0- 9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decimal point, addition(+), subtraction (-), multiplication (*), and division (/)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Enter: same function as Enter on the alphanumeric keyboard.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8" name="Google Shape;348;p21"/>
          <p:cNvSpPr txBox="1"/>
          <p:nvPr>
            <p:ph type="title"/>
          </p:nvPr>
        </p:nvSpPr>
        <p:spPr>
          <a:xfrm>
            <a:off x="1590429" y="90105"/>
            <a:ext cx="6397165" cy="5951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</a:pPr>
            <a:r>
              <a:rPr lang="hr-HR" sz="4000"/>
              <a:t>Arrow keys</a:t>
            </a:r>
            <a:endParaRPr b="1" sz="4000"/>
          </a:p>
        </p:txBody>
      </p:sp>
      <p:sp>
        <p:nvSpPr>
          <p:cNvPr id="349" name="Google Shape;349;p21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0" name="Google Shape;350;p21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51" name="Google Shape;351;p21"/>
          <p:cNvPicPr preferRelativeResize="0"/>
          <p:nvPr/>
        </p:nvPicPr>
        <p:blipFill rotWithShape="1">
          <a:blip r:embed="rId3">
            <a:alphaModFix/>
          </a:blip>
          <a:srcRect b="980" l="19734" r="13814" t="0"/>
          <a:stretch/>
        </p:blipFill>
        <p:spPr>
          <a:xfrm>
            <a:off x="10128797" y="3393445"/>
            <a:ext cx="1940501" cy="289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1"/>
          <p:cNvSpPr txBox="1"/>
          <p:nvPr/>
        </p:nvSpPr>
        <p:spPr>
          <a:xfrm>
            <a:off x="122403" y="3708176"/>
            <a:ext cx="10566702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Insert</a:t>
            </a:r>
            <a:r>
              <a:rPr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Toggles the insertion of characters at the cursor's position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Delete</a:t>
            </a:r>
            <a:r>
              <a:rPr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Deletes the character at the cursor's position.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Home</a:t>
            </a:r>
            <a:r>
              <a:rPr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Positions the cursor in the top left corner of the screen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End</a:t>
            </a:r>
            <a:r>
              <a:rPr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Positions the cursor in the bottom right corner of the screen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54" name="Google Shape;35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513" y="775391"/>
            <a:ext cx="7214445" cy="289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0" name="Google Shape;360;p22"/>
          <p:cNvSpPr txBox="1"/>
          <p:nvPr>
            <p:ph type="title"/>
          </p:nvPr>
        </p:nvSpPr>
        <p:spPr>
          <a:xfrm>
            <a:off x="1590429" y="90105"/>
            <a:ext cx="6397165" cy="5951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</a:pPr>
            <a:r>
              <a:rPr lang="hr-HR" sz="4000"/>
              <a:t>Arrow keys</a:t>
            </a:r>
            <a:endParaRPr b="1" sz="4000"/>
          </a:p>
        </p:txBody>
      </p:sp>
      <p:sp>
        <p:nvSpPr>
          <p:cNvPr id="361" name="Google Shape;361;p22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2" name="Google Shape;362;p22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63" name="Google Shape;363;p22"/>
          <p:cNvPicPr preferRelativeResize="0"/>
          <p:nvPr/>
        </p:nvPicPr>
        <p:blipFill rotWithShape="1">
          <a:blip r:embed="rId3">
            <a:alphaModFix/>
          </a:blip>
          <a:srcRect b="17128" l="23920" r="22495" t="10022"/>
          <a:stretch/>
        </p:blipFill>
        <p:spPr>
          <a:xfrm>
            <a:off x="10443944" y="3420002"/>
            <a:ext cx="1744825" cy="237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2"/>
          <p:cNvSpPr txBox="1"/>
          <p:nvPr/>
        </p:nvSpPr>
        <p:spPr>
          <a:xfrm>
            <a:off x="0" y="4114582"/>
            <a:ext cx="10552921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PageUp</a:t>
            </a:r>
            <a:r>
              <a:rPr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Scrolls the text backward by the size of the screen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PageDown</a:t>
            </a:r>
            <a:r>
              <a:rPr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Scrolls the text forward by the size of the screen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Arrow keys  </a:t>
            </a:r>
            <a:r>
              <a:rPr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←  ↑  ↓  → For moving the cursor in all directions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Cursor: </a:t>
            </a:r>
            <a:r>
              <a:rPr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blinking indicator of the text input position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66" name="Google Shape;36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0347" y="863819"/>
            <a:ext cx="7214445" cy="289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2" name="Google Shape;372;p23"/>
          <p:cNvSpPr txBox="1"/>
          <p:nvPr>
            <p:ph type="title"/>
          </p:nvPr>
        </p:nvSpPr>
        <p:spPr>
          <a:xfrm>
            <a:off x="1590429" y="90105"/>
            <a:ext cx="6397165" cy="5951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</a:pPr>
            <a:r>
              <a:rPr lang="hr-HR" sz="4000"/>
              <a:t>Special keys</a:t>
            </a:r>
            <a:endParaRPr b="1" sz="4000"/>
          </a:p>
        </p:txBody>
      </p:sp>
      <p:sp>
        <p:nvSpPr>
          <p:cNvPr id="373" name="Google Shape;373;p23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75" name="Google Shape;375;p23"/>
          <p:cNvPicPr preferRelativeResize="0"/>
          <p:nvPr/>
        </p:nvPicPr>
        <p:blipFill rotWithShape="1">
          <a:blip r:embed="rId3">
            <a:alphaModFix/>
          </a:blip>
          <a:srcRect b="980" l="19734" r="13814" t="0"/>
          <a:stretch/>
        </p:blipFill>
        <p:spPr>
          <a:xfrm>
            <a:off x="9745977" y="3393445"/>
            <a:ext cx="2323322" cy="346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3"/>
          <p:cNvSpPr txBox="1"/>
          <p:nvPr/>
        </p:nvSpPr>
        <p:spPr>
          <a:xfrm>
            <a:off x="116848" y="3718504"/>
            <a:ext cx="9930029" cy="29953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Esc</a:t>
            </a: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Undo the last command or action (most commonly)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Ctrl i Alt</a:t>
            </a: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In combination with other keys, they expand their command capabilities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PrintScreen</a:t>
            </a: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Storing the entire image of the screen in the computer's memory (Clipboard)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Windows keys</a:t>
            </a: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Used only in the Windows operating system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78" name="Google Shape;37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0487" y="685286"/>
            <a:ext cx="7147107" cy="2889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4" name="Google Shape;384;p24"/>
          <p:cNvSpPr txBox="1"/>
          <p:nvPr>
            <p:ph type="title"/>
          </p:nvPr>
        </p:nvSpPr>
        <p:spPr>
          <a:xfrm>
            <a:off x="1590429" y="90105"/>
            <a:ext cx="6397165" cy="5951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</a:pPr>
            <a:r>
              <a:rPr lang="hr-HR" sz="4000"/>
              <a:t>LED indicators</a:t>
            </a:r>
            <a:endParaRPr b="1" sz="4000"/>
          </a:p>
        </p:txBody>
      </p:sp>
      <p:sp>
        <p:nvSpPr>
          <p:cNvPr id="385" name="Google Shape;385;p24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6" name="Google Shape;386;p24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87" name="Google Shape;387;p24"/>
          <p:cNvPicPr preferRelativeResize="0"/>
          <p:nvPr/>
        </p:nvPicPr>
        <p:blipFill rotWithShape="1">
          <a:blip r:embed="rId3">
            <a:alphaModFix/>
          </a:blip>
          <a:srcRect b="980" l="19734" r="13814" t="0"/>
          <a:stretch/>
        </p:blipFill>
        <p:spPr>
          <a:xfrm>
            <a:off x="9745977" y="3393445"/>
            <a:ext cx="2323322" cy="346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4"/>
          <p:cNvSpPr txBox="1"/>
          <p:nvPr/>
        </p:nvSpPr>
        <p:spPr>
          <a:xfrm>
            <a:off x="122701" y="4047051"/>
            <a:ext cx="9930029" cy="2570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illuminated LED diodes indicate the status of the toggle switches (whether any of them is turned on):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Caps Lock - </a:t>
            </a: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uppercase letters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Num Lock - </a:t>
            </a: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Numbers on the numeric keypad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Scroll Lock - </a:t>
            </a: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Cursor switched to scroll mode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90" name="Google Shape;39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0465" y="712976"/>
            <a:ext cx="7080394" cy="3149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6" name="Google Shape;396;p25"/>
          <p:cNvSpPr txBox="1"/>
          <p:nvPr>
            <p:ph type="title"/>
          </p:nvPr>
        </p:nvSpPr>
        <p:spPr>
          <a:xfrm>
            <a:off x="730370" y="102638"/>
            <a:ext cx="7377932" cy="1250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None/>
            </a:pPr>
            <a:r>
              <a:rPr b="1" lang="hr-HR" sz="3600"/>
              <a:t>Launching programs, copying files, saving files</a:t>
            </a:r>
            <a:endParaRPr sz="3600"/>
          </a:p>
        </p:txBody>
      </p:sp>
      <p:sp>
        <p:nvSpPr>
          <p:cNvPr id="397" name="Google Shape;397;p25"/>
          <p:cNvSpPr/>
          <p:nvPr/>
        </p:nvSpPr>
        <p:spPr>
          <a:xfrm>
            <a:off x="8728504" y="3429000"/>
            <a:ext cx="3463496" cy="3428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8" name="Google Shape;398;p25"/>
          <p:cNvSpPr/>
          <p:nvPr/>
        </p:nvSpPr>
        <p:spPr>
          <a:xfrm>
            <a:off x="8728504" y="1"/>
            <a:ext cx="3463496" cy="3434976"/>
          </a:xfrm>
          <a:prstGeom prst="rect">
            <a:avLst/>
          </a:prstGeom>
          <a:solidFill>
            <a:srgbClr val="FCD3A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9" name="Google Shape;399;p25"/>
          <p:cNvSpPr/>
          <p:nvPr/>
        </p:nvSpPr>
        <p:spPr>
          <a:xfrm>
            <a:off x="8914500" y="178410"/>
            <a:ext cx="3070455" cy="307045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00" name="Google Shape;40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17811" y="782128"/>
            <a:ext cx="1943819" cy="1943819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5"/>
          <p:cNvSpPr/>
          <p:nvPr/>
        </p:nvSpPr>
        <p:spPr>
          <a:xfrm rot="5400000">
            <a:off x="8756413" y="3407068"/>
            <a:ext cx="3428999" cy="3484818"/>
          </a:xfrm>
          <a:custGeom>
            <a:rect b="b" l="l" r="r" t="t"/>
            <a:pathLst>
              <a:path extrusionOk="0" h="3430264" w="3484819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02" name="Google Shape;40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5"/>
          <p:cNvSpPr txBox="1"/>
          <p:nvPr/>
        </p:nvSpPr>
        <p:spPr>
          <a:xfrm>
            <a:off x="531845" y="1734137"/>
            <a:ext cx="687666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Programs can be launched in two ways:</a:t>
            </a:r>
            <a:endParaRPr b="1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4" name="Google Shape;404;p25"/>
          <p:cNvSpPr txBox="1"/>
          <p:nvPr/>
        </p:nvSpPr>
        <p:spPr>
          <a:xfrm>
            <a:off x="606490" y="6074229"/>
            <a:ext cx="652938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1) From the Desktop</a:t>
            </a:r>
            <a:endParaRPr/>
          </a:p>
        </p:txBody>
      </p:sp>
      <p:pic>
        <p:nvPicPr>
          <p:cNvPr descr="How to screenshot on Windows | Tom's Guide" id="405" name="Google Shape;405;p25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5309" y="2499800"/>
            <a:ext cx="5502764" cy="309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6"/>
          <p:cNvSpPr txBox="1"/>
          <p:nvPr>
            <p:ph type="title"/>
          </p:nvPr>
        </p:nvSpPr>
        <p:spPr>
          <a:xfrm>
            <a:off x="682838" y="96307"/>
            <a:ext cx="9515522" cy="9859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Launching programs, copying files, saving files</a:t>
            </a:r>
            <a:endParaRPr/>
          </a:p>
        </p:txBody>
      </p:sp>
      <p:pic>
        <p:nvPicPr>
          <p:cNvPr id="411" name="Google Shape;41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9839" y="96306"/>
            <a:ext cx="1825799" cy="182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6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4292"/>
          <a:stretch/>
        </p:blipFill>
        <p:spPr>
          <a:xfrm>
            <a:off x="1427585" y="1633857"/>
            <a:ext cx="5346439" cy="512783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6"/>
          <p:cNvSpPr txBox="1"/>
          <p:nvPr/>
        </p:nvSpPr>
        <p:spPr>
          <a:xfrm>
            <a:off x="156363" y="1113500"/>
            <a:ext cx="65314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2) The second way is from the Start menu:</a:t>
            </a:r>
            <a:endParaRPr b="1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0" name="Google Shape;420;p27"/>
          <p:cNvSpPr txBox="1"/>
          <p:nvPr>
            <p:ph type="title"/>
          </p:nvPr>
        </p:nvSpPr>
        <p:spPr>
          <a:xfrm>
            <a:off x="890749" y="382556"/>
            <a:ext cx="6397165" cy="8584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Parts of the START MENU</a:t>
            </a:r>
            <a:endParaRPr/>
          </a:p>
        </p:txBody>
      </p:sp>
      <p:sp>
        <p:nvSpPr>
          <p:cNvPr id="421" name="Google Shape;421;p27"/>
          <p:cNvSpPr txBox="1"/>
          <p:nvPr>
            <p:ph idx="1" type="body"/>
          </p:nvPr>
        </p:nvSpPr>
        <p:spPr>
          <a:xfrm>
            <a:off x="225951" y="1228567"/>
            <a:ext cx="8313575" cy="538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venir"/>
              <a:buAutoNum type="arabicPeriod"/>
            </a:pPr>
            <a:r>
              <a:rPr b="1" lang="hr-HR" sz="2600"/>
              <a:t>Programs pinned to the Start menu</a:t>
            </a:r>
            <a:endParaRPr sz="26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venir"/>
              <a:buAutoNum type="arabicPeriod"/>
            </a:pPr>
            <a:r>
              <a:rPr b="1" lang="hr-HR" sz="2600"/>
              <a:t>User documents</a:t>
            </a:r>
            <a:endParaRPr sz="26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venir"/>
              <a:buAutoNum type="arabicPeriod"/>
            </a:pPr>
            <a:r>
              <a:rPr b="1" lang="hr-HR" sz="2600"/>
              <a:t>Recently used programs</a:t>
            </a:r>
            <a:endParaRPr sz="26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venir"/>
              <a:buAutoNum type="arabicPeriod"/>
            </a:pPr>
            <a:r>
              <a:rPr b="1" lang="hr-HR" sz="2600"/>
              <a:t>Computer management</a:t>
            </a:r>
            <a:endParaRPr sz="26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venir"/>
              <a:buAutoNum type="arabicPeriod"/>
            </a:pPr>
            <a:r>
              <a:rPr b="1" lang="hr-HR" sz="2600"/>
              <a:t>All programs</a:t>
            </a:r>
            <a:endParaRPr sz="26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venir"/>
              <a:buAutoNum type="arabicPeriod"/>
            </a:pPr>
            <a:r>
              <a:rPr b="1" lang="hr-HR" sz="2600"/>
              <a:t>Search area for files and programs</a:t>
            </a:r>
            <a:endParaRPr sz="26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venir"/>
              <a:buAutoNum type="arabicPeriod"/>
            </a:pPr>
            <a:r>
              <a:rPr b="1" lang="hr-HR" sz="2600"/>
              <a:t>Shut down the computer, restart, and log into the user account</a:t>
            </a:r>
            <a:endParaRPr sz="2600"/>
          </a:p>
        </p:txBody>
      </p:sp>
      <p:sp>
        <p:nvSpPr>
          <p:cNvPr id="422" name="Google Shape;422;p27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3" name="Google Shape;423;p27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24" name="Google Shape;424;p27"/>
          <p:cNvPicPr preferRelativeResize="0"/>
          <p:nvPr/>
        </p:nvPicPr>
        <p:blipFill rotWithShape="1">
          <a:blip r:embed="rId3">
            <a:alphaModFix/>
          </a:blip>
          <a:srcRect b="980" l="0" r="3" t="0"/>
          <a:stretch/>
        </p:blipFill>
        <p:spPr>
          <a:xfrm>
            <a:off x="8696640" y="3396062"/>
            <a:ext cx="3496111" cy="346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8"/>
          <p:cNvSpPr txBox="1"/>
          <p:nvPr>
            <p:ph type="title"/>
          </p:nvPr>
        </p:nvSpPr>
        <p:spPr>
          <a:xfrm>
            <a:off x="975966" y="469703"/>
            <a:ext cx="2136885" cy="6310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venir"/>
              <a:buNone/>
            </a:pPr>
            <a:r>
              <a:rPr lang="hr-HR" sz="3600"/>
              <a:t>MOUSE</a:t>
            </a:r>
            <a:endParaRPr sz="3600"/>
          </a:p>
        </p:txBody>
      </p:sp>
      <p:pic>
        <p:nvPicPr>
          <p:cNvPr id="431" name="Google Shape;43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8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06304" y="785214"/>
            <a:ext cx="2920237" cy="29202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p28"/>
          <p:cNvCxnSpPr/>
          <p:nvPr/>
        </p:nvCxnSpPr>
        <p:spPr>
          <a:xfrm flipH="1">
            <a:off x="2667678" y="1744824"/>
            <a:ext cx="2503007" cy="217587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5" name="Google Shape;435;p28"/>
          <p:cNvCxnSpPr/>
          <p:nvPr/>
        </p:nvCxnSpPr>
        <p:spPr>
          <a:xfrm>
            <a:off x="5538765" y="1604865"/>
            <a:ext cx="96925" cy="304178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6" name="Google Shape;436;p28"/>
          <p:cNvCxnSpPr/>
          <p:nvPr/>
        </p:nvCxnSpPr>
        <p:spPr>
          <a:xfrm>
            <a:off x="5943600" y="1474122"/>
            <a:ext cx="2593910" cy="230502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37" name="Google Shape;437;p28"/>
          <p:cNvSpPr/>
          <p:nvPr/>
        </p:nvSpPr>
        <p:spPr>
          <a:xfrm>
            <a:off x="0" y="-94565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28"/>
          <p:cNvSpPr/>
          <p:nvPr/>
        </p:nvSpPr>
        <p:spPr>
          <a:xfrm>
            <a:off x="398834" y="3779150"/>
            <a:ext cx="2268844" cy="272865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B46B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Left mouse click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CLICK - selection and command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 CLICKS - command on the desktop and in Windows Explorer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9" name="Google Shape;439;p28"/>
          <p:cNvSpPr/>
          <p:nvPr/>
        </p:nvSpPr>
        <p:spPr>
          <a:xfrm>
            <a:off x="3365770" y="4980982"/>
            <a:ext cx="4455268" cy="1166899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B46B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Scroll wheel</a:t>
            </a:r>
            <a:br>
              <a:rPr lang="hr-HR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1" lang="hr-HR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Navigating through a document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0" name="Google Shape;440;p28"/>
          <p:cNvSpPr/>
          <p:nvPr/>
        </p:nvSpPr>
        <p:spPr>
          <a:xfrm>
            <a:off x="8375515" y="3920699"/>
            <a:ext cx="2159540" cy="1624067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B46B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Right click:</a:t>
            </a:r>
            <a:br>
              <a:rPr lang="hr-HR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1" lang="hr-HR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Context menu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9"/>
          <p:cNvSpPr txBox="1"/>
          <p:nvPr>
            <p:ph type="title"/>
          </p:nvPr>
        </p:nvSpPr>
        <p:spPr>
          <a:xfrm>
            <a:off x="1077362" y="720434"/>
            <a:ext cx="9950103" cy="8692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Practice:</a:t>
            </a:r>
            <a:endParaRPr/>
          </a:p>
        </p:txBody>
      </p:sp>
      <p:sp>
        <p:nvSpPr>
          <p:cNvPr id="446" name="Google Shape;446;p29"/>
          <p:cNvSpPr txBox="1"/>
          <p:nvPr>
            <p:ph idx="1" type="body"/>
          </p:nvPr>
        </p:nvSpPr>
        <p:spPr>
          <a:xfrm>
            <a:off x="407964" y="1885071"/>
            <a:ext cx="5688036" cy="4252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Participants, with the support of the mentor, demonstrate practical activities: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Turning devices on and off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Using the keyboard and mouse: basic functions, movements, clicks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Navigation through the operating system: desktop, opening and closing programs</a:t>
            </a:r>
            <a:endParaRPr sz="2400"/>
          </a:p>
        </p:txBody>
      </p:sp>
      <p:pic>
        <p:nvPicPr>
          <p:cNvPr id="447" name="Google Shape;44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47358" y="228883"/>
            <a:ext cx="1656188" cy="1656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0130" y="6480604"/>
            <a:ext cx="1318499" cy="2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1857" y="2081200"/>
            <a:ext cx="4438273" cy="2956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>
            <p:ph type="title"/>
          </p:nvPr>
        </p:nvSpPr>
        <p:spPr>
          <a:xfrm>
            <a:off x="789352" y="727673"/>
            <a:ext cx="9950103" cy="7464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Introduction: Digital Technology Today</a:t>
            </a:r>
            <a:endParaRPr sz="3100"/>
          </a:p>
        </p:txBody>
      </p:sp>
      <p:grpSp>
        <p:nvGrpSpPr>
          <p:cNvPr id="107" name="Google Shape;107;p3"/>
          <p:cNvGrpSpPr/>
          <p:nvPr/>
        </p:nvGrpSpPr>
        <p:grpSpPr>
          <a:xfrm>
            <a:off x="707904" y="2395818"/>
            <a:ext cx="10486221" cy="3008282"/>
            <a:chOff x="9984" y="499028"/>
            <a:chExt cx="10486221" cy="3008282"/>
          </a:xfrm>
        </p:grpSpPr>
        <p:sp>
          <p:nvSpPr>
            <p:cNvPr id="108" name="Google Shape;108;p3"/>
            <p:cNvSpPr/>
            <p:nvPr/>
          </p:nvSpPr>
          <p:spPr>
            <a:xfrm>
              <a:off x="9984" y="499028"/>
              <a:ext cx="3423477" cy="1027043"/>
            </a:xfrm>
            <a:prstGeom prst="rect">
              <a:avLst/>
            </a:prstGeom>
            <a:solidFill>
              <a:srgbClr val="F7931B"/>
            </a:solidFill>
            <a:ln cap="flat" cmpd="sng" w="12700">
              <a:solidFill>
                <a:srgbClr val="F7931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3"/>
            <p:cNvSpPr txBox="1"/>
            <p:nvPr/>
          </p:nvSpPr>
          <p:spPr>
            <a:xfrm>
              <a:off x="9984" y="499028"/>
              <a:ext cx="3423477" cy="10270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0525" lIns="270525" spcFirstLastPara="1" rIns="270525" wrap="square" tIns="270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36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Assess</a:t>
              </a:r>
              <a:endParaRPr b="0" i="0" sz="3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9984" y="1526071"/>
              <a:ext cx="3423477" cy="1965632"/>
            </a:xfrm>
            <a:prstGeom prst="rect">
              <a:avLst/>
            </a:prstGeom>
            <a:solidFill>
              <a:srgbClr val="FBDBCA">
                <a:alpha val="89803"/>
              </a:srgbClr>
            </a:solidFill>
            <a:ln cap="flat" cmpd="sng" w="12700">
              <a:solidFill>
                <a:srgbClr val="FBDBC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3"/>
            <p:cNvSpPr txBox="1"/>
            <p:nvPr/>
          </p:nvSpPr>
          <p:spPr>
            <a:xfrm>
              <a:off x="9984" y="1526071"/>
              <a:ext cx="3423477" cy="19656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150" lIns="338150" spcFirstLastPara="1" rIns="338150" wrap="square" tIns="338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24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Your attitude on digital technology: positive, negative, or neutral?</a:t>
              </a: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541356" y="499028"/>
              <a:ext cx="3423477" cy="1027043"/>
            </a:xfrm>
            <a:prstGeom prst="rect">
              <a:avLst/>
            </a:prstGeom>
            <a:solidFill>
              <a:srgbClr val="F7931B"/>
            </a:solidFill>
            <a:ln cap="flat" cmpd="sng" w="12700">
              <a:solidFill>
                <a:srgbClr val="F7931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3"/>
            <p:cNvSpPr txBox="1"/>
            <p:nvPr/>
          </p:nvSpPr>
          <p:spPr>
            <a:xfrm>
              <a:off x="3541356" y="499028"/>
              <a:ext cx="3423477" cy="10270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0525" lIns="270525" spcFirstLastPara="1" rIns="270525" wrap="square" tIns="270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36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Recall</a:t>
              </a:r>
              <a:endParaRPr b="0" i="0" sz="3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578672" y="1541678"/>
              <a:ext cx="3423477" cy="1965632"/>
            </a:xfrm>
            <a:prstGeom prst="rect">
              <a:avLst/>
            </a:prstGeom>
            <a:solidFill>
              <a:srgbClr val="FBDBCA">
                <a:alpha val="89803"/>
              </a:srgbClr>
            </a:solidFill>
            <a:ln cap="flat" cmpd="sng" w="12700">
              <a:solidFill>
                <a:srgbClr val="FBDBC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3578672" y="1541678"/>
              <a:ext cx="3423477" cy="19656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150" lIns="338150" spcFirstLastPara="1" rIns="338150" wrap="square" tIns="338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24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How has your thinking changed throughout your life?</a:t>
              </a: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7072728" y="499028"/>
              <a:ext cx="3423477" cy="1027043"/>
            </a:xfrm>
            <a:prstGeom prst="rect">
              <a:avLst/>
            </a:prstGeom>
            <a:solidFill>
              <a:srgbClr val="F7931B"/>
            </a:solidFill>
            <a:ln cap="flat" cmpd="sng" w="12700">
              <a:solidFill>
                <a:srgbClr val="F7931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7072728" y="499028"/>
              <a:ext cx="3423477" cy="10270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0525" lIns="270525" spcFirstLastPara="1" rIns="270525" wrap="square" tIns="270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36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Consider</a:t>
              </a:r>
              <a:endParaRPr b="0" i="0" sz="3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072728" y="1526071"/>
              <a:ext cx="3423477" cy="1965632"/>
            </a:xfrm>
            <a:prstGeom prst="rect">
              <a:avLst/>
            </a:prstGeom>
            <a:solidFill>
              <a:srgbClr val="FBDBCA">
                <a:alpha val="89803"/>
              </a:srgbClr>
            </a:solidFill>
            <a:ln cap="flat" cmpd="sng" w="12700">
              <a:solidFill>
                <a:srgbClr val="FBDBC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"/>
            <p:cNvSpPr txBox="1"/>
            <p:nvPr/>
          </p:nvSpPr>
          <p:spPr>
            <a:xfrm>
              <a:off x="7072728" y="1526071"/>
              <a:ext cx="3423477" cy="19656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150" lIns="338150" spcFirstLastPara="1" rIns="338150" wrap="square" tIns="3381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24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What influences your current opinion on digital technology?</a:t>
              </a:r>
              <a:endParaRPr/>
            </a:p>
          </p:txBody>
        </p:sp>
      </p:grpSp>
      <p:pic>
        <p:nvPicPr>
          <p:cNvPr id="120" name="Google Shape;12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5" name="Google Shape;455;p30"/>
          <p:cNvSpPr txBox="1"/>
          <p:nvPr>
            <p:ph type="title"/>
          </p:nvPr>
        </p:nvSpPr>
        <p:spPr>
          <a:xfrm>
            <a:off x="760121" y="184063"/>
            <a:ext cx="7463131" cy="11782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File and folder management in Windows (FILE) Explorer</a:t>
            </a:r>
            <a:endParaRPr sz="2000"/>
          </a:p>
        </p:txBody>
      </p:sp>
      <p:sp>
        <p:nvSpPr>
          <p:cNvPr id="456" name="Google Shape;456;p30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7" name="Google Shape;457;p30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58" name="Google Shape;458;p30"/>
          <p:cNvPicPr preferRelativeResize="0"/>
          <p:nvPr/>
        </p:nvPicPr>
        <p:blipFill rotWithShape="1">
          <a:blip r:embed="rId3">
            <a:alphaModFix/>
          </a:blip>
          <a:srcRect b="980" l="0" r="3" t="0"/>
          <a:stretch/>
        </p:blipFill>
        <p:spPr>
          <a:xfrm>
            <a:off x="8696640" y="3396062"/>
            <a:ext cx="3496111" cy="346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0"/>
          <p:cNvSpPr txBox="1"/>
          <p:nvPr/>
        </p:nvSpPr>
        <p:spPr>
          <a:xfrm>
            <a:off x="289645" y="1505915"/>
            <a:ext cx="77513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Parts of File Explorer</a:t>
            </a:r>
            <a:endParaRPr/>
          </a:p>
        </p:txBody>
      </p:sp>
      <p:pic>
        <p:nvPicPr>
          <p:cNvPr id="461" name="Google Shape;46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2008" y="2313421"/>
            <a:ext cx="7747736" cy="4054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1"/>
          <p:cNvSpPr txBox="1"/>
          <p:nvPr>
            <p:ph type="title"/>
          </p:nvPr>
        </p:nvSpPr>
        <p:spPr>
          <a:xfrm>
            <a:off x="1057907" y="243779"/>
            <a:ext cx="2833456" cy="7566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Practice</a:t>
            </a:r>
            <a:endParaRPr/>
          </a:p>
        </p:txBody>
      </p:sp>
      <p:sp>
        <p:nvSpPr>
          <p:cNvPr id="467" name="Google Shape;467;p31"/>
          <p:cNvSpPr txBox="1"/>
          <p:nvPr>
            <p:ph idx="1" type="body"/>
          </p:nvPr>
        </p:nvSpPr>
        <p:spPr>
          <a:xfrm>
            <a:off x="217934" y="1275528"/>
            <a:ext cx="5443564" cy="5338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Each participant individually practices opening a folder on the desktop, renaming, and deleting a folder.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Partner practice for mutual support – participants are paired based on choosing Post-it notes of different colors (two of the same color form one pair). 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In pairs, they repeat the same task.</a:t>
            </a:r>
            <a:endParaRPr sz="2400"/>
          </a:p>
        </p:txBody>
      </p:sp>
      <p:pic>
        <p:nvPicPr>
          <p:cNvPr id="468" name="Google Shape;46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6598" y="0"/>
            <a:ext cx="2341602" cy="232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28311" y="6455184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74080" y="2222695"/>
            <a:ext cx="4437435" cy="2957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2"/>
          <p:cNvSpPr txBox="1"/>
          <p:nvPr>
            <p:ph type="title"/>
          </p:nvPr>
        </p:nvSpPr>
        <p:spPr>
          <a:xfrm>
            <a:off x="707719" y="153992"/>
            <a:ext cx="9243677" cy="64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2. The Internet and using web browsers</a:t>
            </a:r>
            <a:endParaRPr/>
          </a:p>
        </p:txBody>
      </p:sp>
      <p:pic>
        <p:nvPicPr>
          <p:cNvPr id="476" name="Google Shape;47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2"/>
          <p:cNvSpPr txBox="1"/>
          <p:nvPr>
            <p:ph idx="1" type="body"/>
          </p:nvPr>
        </p:nvSpPr>
        <p:spPr>
          <a:xfrm>
            <a:off x="156362" y="673190"/>
            <a:ext cx="10591467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1" marL="27432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lang="hr-HR" sz="2000">
                <a:latin typeface="Arial"/>
                <a:ea typeface="Arial"/>
                <a:cs typeface="Arial"/>
                <a:sym typeface="Arial"/>
              </a:rPr>
              <a:t>Chrome, Firefox, Safari... - web browsers used for browsing content: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kindergarten.vic.gov.au/media/webbrowser1.png" id="479" name="Google Shape;479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4441" y="3068967"/>
            <a:ext cx="10255308" cy="315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900" y="1315025"/>
            <a:ext cx="1063400" cy="106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1" name="Google Shape;481;p32"/>
          <p:cNvCxnSpPr/>
          <p:nvPr/>
        </p:nvCxnSpPr>
        <p:spPr>
          <a:xfrm>
            <a:off x="1514300" y="1846725"/>
            <a:ext cx="719847" cy="972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82" name="Google Shape;482;p32"/>
          <p:cNvSpPr txBox="1"/>
          <p:nvPr/>
        </p:nvSpPr>
        <p:spPr>
          <a:xfrm>
            <a:off x="2315183" y="1671786"/>
            <a:ext cx="24124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Chrome web browser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8" name="Google Shape;488;p33"/>
          <p:cNvSpPr txBox="1"/>
          <p:nvPr>
            <p:ph type="title"/>
          </p:nvPr>
        </p:nvSpPr>
        <p:spPr>
          <a:xfrm>
            <a:off x="111966" y="138593"/>
            <a:ext cx="10916817" cy="15409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None/>
            </a:pPr>
            <a:r>
              <a:rPr lang="hr-HR" sz="3000"/>
              <a:t>Tabs </a:t>
            </a:r>
            <a:r>
              <a:rPr b="0" lang="hr-HR" sz="3000"/>
              <a:t>are used for viewing internet content separately - for </a:t>
            </a:r>
            <a:br>
              <a:rPr b="0" lang="hr-HR" sz="3000"/>
            </a:br>
            <a:r>
              <a:rPr b="0" lang="hr-HR" sz="3000"/>
              <a:t>example, in one tab we can browse the news, while in another we can check emails.</a:t>
            </a:r>
            <a:endParaRPr b="0" sz="3000"/>
          </a:p>
        </p:txBody>
      </p:sp>
      <p:pic>
        <p:nvPicPr>
          <p:cNvPr id="489" name="Google Shape;489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109" y="1818103"/>
            <a:ext cx="8084748" cy="4550458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3"/>
          <p:cNvSpPr/>
          <p:nvPr/>
        </p:nvSpPr>
        <p:spPr>
          <a:xfrm rot="-5400000">
            <a:off x="8794726" y="-906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1" name="Google Shape;491;p33"/>
          <p:cNvSpPr/>
          <p:nvPr/>
        </p:nvSpPr>
        <p:spPr>
          <a:xfrm>
            <a:off x="8803792" y="347088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92" name="Google Shape;492;p33"/>
          <p:cNvPicPr preferRelativeResize="0"/>
          <p:nvPr/>
        </p:nvPicPr>
        <p:blipFill rotWithShape="1">
          <a:blip r:embed="rId4">
            <a:alphaModFix/>
          </a:blip>
          <a:srcRect b="0" l="22501" r="16759" t="0"/>
          <a:stretch/>
        </p:blipFill>
        <p:spPr>
          <a:xfrm>
            <a:off x="9457529" y="2364302"/>
            <a:ext cx="1791556" cy="294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49399" y="6469449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3"/>
          <p:cNvSpPr/>
          <p:nvPr/>
        </p:nvSpPr>
        <p:spPr>
          <a:xfrm>
            <a:off x="1032978" y="2942993"/>
            <a:ext cx="2277223" cy="3412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New tab</a:t>
            </a:r>
            <a:endParaRPr b="1"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495" name="Google Shape;495;p33"/>
          <p:cNvCxnSpPr/>
          <p:nvPr/>
        </p:nvCxnSpPr>
        <p:spPr>
          <a:xfrm>
            <a:off x="942915" y="1880677"/>
            <a:ext cx="839756" cy="99974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4"/>
          <p:cNvSpPr txBox="1"/>
          <p:nvPr>
            <p:ph idx="1" type="body"/>
          </p:nvPr>
        </p:nvSpPr>
        <p:spPr>
          <a:xfrm>
            <a:off x="1449421" y="4717915"/>
            <a:ext cx="7918315" cy="2043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hr-HR" sz="2400"/>
              <a:t>Bookmarks </a:t>
            </a:r>
            <a:r>
              <a:rPr lang="hr-HR" sz="2400"/>
              <a:t>are created by grabbing the globe icon in front of the address of the open page with the mouse. That is, left-click the mouse, hold the click, drag it to the bookmarks bar, and release the left mouse button </a:t>
            </a:r>
            <a:endParaRPr/>
          </a:p>
        </p:txBody>
      </p:sp>
      <p:sp>
        <p:nvSpPr>
          <p:cNvPr descr="Google Chrome Bookmarks Bar" id="503" name="Google Shape;503;p34"/>
          <p:cNvSpPr/>
          <p:nvPr/>
        </p:nvSpPr>
        <p:spPr>
          <a:xfrm>
            <a:off x="1750912" y="1463425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descr="Google Chrome Bookmarks Bar" id="504" name="Google Shape;504;p3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descr="Chrome browser on a computer" id="505" name="Google Shape;505;p34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06" name="Google Shape;506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3312" y="312738"/>
            <a:ext cx="7143750" cy="40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35"/>
          <p:cNvSpPr txBox="1"/>
          <p:nvPr>
            <p:ph idx="1" type="body"/>
          </p:nvPr>
        </p:nvSpPr>
        <p:spPr>
          <a:xfrm>
            <a:off x="830424" y="5350213"/>
            <a:ext cx="7856376" cy="12674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400"/>
              <a:t>Deleting bookmarks is done by right-clicking on the bookmark to bring up the context menu: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400"/>
              <a:t>And then we left-click on the delete command.</a:t>
            </a:r>
            <a:endParaRPr sz="2400"/>
          </a:p>
        </p:txBody>
      </p:sp>
      <p:sp>
        <p:nvSpPr>
          <p:cNvPr descr="Bookmarks manager in Chrome" id="514" name="Google Shape;514;p3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15" name="Google Shape;515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0347" y="397865"/>
            <a:ext cx="7143750" cy="481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6"/>
          <p:cNvSpPr txBox="1"/>
          <p:nvPr>
            <p:ph type="title"/>
          </p:nvPr>
        </p:nvSpPr>
        <p:spPr>
          <a:xfrm>
            <a:off x="1105498" y="216767"/>
            <a:ext cx="6004750" cy="7004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Practical part and evaluation</a:t>
            </a:r>
            <a:endParaRPr/>
          </a:p>
        </p:txBody>
      </p:sp>
      <p:sp>
        <p:nvSpPr>
          <p:cNvPr id="521" name="Google Shape;521;p36"/>
          <p:cNvSpPr txBox="1"/>
          <p:nvPr>
            <p:ph idx="1" type="body"/>
          </p:nvPr>
        </p:nvSpPr>
        <p:spPr>
          <a:xfrm>
            <a:off x="365760" y="1475359"/>
            <a:ext cx="5730240" cy="524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Participants practice a brief research on a chosen topic on the internet, recognizing key information and verifying sources.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Each participant writes on a Post-it note what they learned, what remains unclear, and what they would like to discuss in the next workshop. 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The Post-it notes are used to enhance the preparation for the next workshop…</a:t>
            </a:r>
            <a:endParaRPr sz="2400"/>
          </a:p>
        </p:txBody>
      </p:sp>
      <p:pic>
        <p:nvPicPr>
          <p:cNvPr id="522" name="Google Shape;52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99621" y="0"/>
            <a:ext cx="1792379" cy="295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3503" y="1083277"/>
            <a:ext cx="3840663" cy="2558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6"/>
          <p:cNvPicPr preferRelativeResize="0"/>
          <p:nvPr/>
        </p:nvPicPr>
        <p:blipFill rotWithShape="1">
          <a:blip r:embed="rId5">
            <a:alphaModFix/>
          </a:blip>
          <a:srcRect b="10504" l="14823" r="20290" t="10505"/>
          <a:stretch/>
        </p:blipFill>
        <p:spPr>
          <a:xfrm>
            <a:off x="7324678" y="4449231"/>
            <a:ext cx="2145378" cy="174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42791" y="6465511"/>
            <a:ext cx="1109568" cy="249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31" name="Google Shape;531;p37"/>
          <p:cNvSpPr txBox="1"/>
          <p:nvPr>
            <p:ph type="title"/>
          </p:nvPr>
        </p:nvSpPr>
        <p:spPr>
          <a:xfrm>
            <a:off x="728596" y="259996"/>
            <a:ext cx="8589582" cy="9604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</a:pPr>
            <a:r>
              <a:rPr lang="hr-HR" sz="4400"/>
              <a:t>3. Using electronic mail (email)</a:t>
            </a:r>
            <a:endParaRPr sz="4400"/>
          </a:p>
        </p:txBody>
      </p:sp>
      <p:pic>
        <p:nvPicPr>
          <p:cNvPr id="532" name="Google Shape;532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582" y="2226686"/>
            <a:ext cx="6444355" cy="4295902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lt2"/>
            </a:outerShdw>
          </a:effectLst>
        </p:spPr>
      </p:pic>
      <p:sp>
        <p:nvSpPr>
          <p:cNvPr id="533" name="Google Shape;533;p37"/>
          <p:cNvSpPr/>
          <p:nvPr/>
        </p:nvSpPr>
        <p:spPr>
          <a:xfrm rot="-5400000">
            <a:off x="8794726" y="-906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34" name="Google Shape;534;p37"/>
          <p:cNvSpPr/>
          <p:nvPr/>
        </p:nvSpPr>
        <p:spPr>
          <a:xfrm>
            <a:off x="8803792" y="347088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35" name="Google Shape;535;p37"/>
          <p:cNvPicPr preferRelativeResize="0"/>
          <p:nvPr/>
        </p:nvPicPr>
        <p:blipFill rotWithShape="1">
          <a:blip r:embed="rId4">
            <a:alphaModFix/>
          </a:blip>
          <a:srcRect b="18338" l="22067" r="17531" t="13772"/>
          <a:stretch/>
        </p:blipFill>
        <p:spPr>
          <a:xfrm>
            <a:off x="8194179" y="2885035"/>
            <a:ext cx="2247998" cy="2526721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7"/>
          <p:cNvSpPr txBox="1"/>
          <p:nvPr/>
        </p:nvSpPr>
        <p:spPr>
          <a:xfrm>
            <a:off x="866820" y="1368055"/>
            <a:ext cx="139972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Gmail: </a:t>
            </a:r>
            <a:endParaRPr/>
          </a:p>
        </p:txBody>
      </p:sp>
      <p:pic>
        <p:nvPicPr>
          <p:cNvPr id="537" name="Google Shape;537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0878" y="1404788"/>
            <a:ext cx="1704974" cy="57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35786" y="115330"/>
            <a:ext cx="1109568" cy="249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4" name="Google Shape;544;p38"/>
          <p:cNvSpPr txBox="1"/>
          <p:nvPr>
            <p:ph type="title"/>
          </p:nvPr>
        </p:nvSpPr>
        <p:spPr>
          <a:xfrm>
            <a:off x="180753" y="287080"/>
            <a:ext cx="8165805" cy="6166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None/>
            </a:pPr>
            <a:r>
              <a:rPr lang="hr-HR"/>
              <a:t>Mail:</a:t>
            </a:r>
            <a:endParaRPr/>
          </a:p>
        </p:txBody>
      </p:sp>
      <p:sp>
        <p:nvSpPr>
          <p:cNvPr id="545" name="Google Shape;545;p38"/>
          <p:cNvSpPr txBox="1"/>
          <p:nvPr>
            <p:ph idx="1" type="body"/>
          </p:nvPr>
        </p:nvSpPr>
        <p:spPr>
          <a:xfrm>
            <a:off x="315701" y="1350335"/>
            <a:ext cx="7917783" cy="53334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>
                <a:latin typeface="Avenir"/>
                <a:ea typeface="Avenir"/>
                <a:cs typeface="Avenir"/>
                <a:sym typeface="Avenir"/>
              </a:rPr>
              <a:t>The easiest way to access this window is to type </a:t>
            </a:r>
            <a:r>
              <a:rPr b="1" lang="hr-HR" sz="2800">
                <a:latin typeface="Avenir"/>
                <a:ea typeface="Avenir"/>
                <a:cs typeface="Avenir"/>
                <a:sym typeface="Avenir"/>
              </a:rPr>
              <a:t>"Gmail" </a:t>
            </a:r>
            <a:r>
              <a:rPr lang="hr-HR" sz="2800">
                <a:latin typeface="Avenir"/>
                <a:ea typeface="Avenir"/>
                <a:cs typeface="Avenir"/>
                <a:sym typeface="Avenir"/>
              </a:rPr>
              <a:t>into the search bar, and when we get this window, we enter:</a:t>
            </a:r>
            <a:endParaRPr sz="2800">
              <a:latin typeface="Avenir"/>
              <a:ea typeface="Avenir"/>
              <a:cs typeface="Avenir"/>
              <a:sym typeface="Avenir"/>
            </a:endParaRPr>
          </a:p>
          <a:p>
            <a:pPr indent="-514350" lvl="0" marL="5143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b="1" lang="hr-HR" sz="2800">
                <a:latin typeface="Avenir"/>
                <a:ea typeface="Avenir"/>
                <a:cs typeface="Avenir"/>
                <a:sym typeface="Avenir"/>
              </a:rPr>
              <a:t>Your username: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800">
                <a:latin typeface="Avenir"/>
                <a:ea typeface="Avenir"/>
                <a:cs typeface="Avenir"/>
                <a:sym typeface="Avenir"/>
              </a:rPr>
              <a:t>For example: peter.parker, which is also the first part of your email, and here it is entered without @gmail.com.</a:t>
            </a:r>
            <a:endParaRPr sz="1400"/>
          </a:p>
        </p:txBody>
      </p:sp>
      <p:sp>
        <p:nvSpPr>
          <p:cNvPr id="546" name="Google Shape;546;p38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7" name="Google Shape;547;p38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48" name="Google Shape;548;p38"/>
          <p:cNvPicPr preferRelativeResize="0"/>
          <p:nvPr/>
        </p:nvPicPr>
        <p:blipFill rotWithShape="1">
          <a:blip r:embed="rId3">
            <a:alphaModFix/>
          </a:blip>
          <a:srcRect b="980" l="0" r="3" t="0"/>
          <a:stretch/>
        </p:blipFill>
        <p:spPr>
          <a:xfrm>
            <a:off x="8696640" y="3396062"/>
            <a:ext cx="3496111" cy="346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19065" y="37122"/>
            <a:ext cx="1109568" cy="249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5" name="Google Shape;555;p39"/>
          <p:cNvSpPr txBox="1"/>
          <p:nvPr>
            <p:ph type="title"/>
          </p:nvPr>
        </p:nvSpPr>
        <p:spPr>
          <a:xfrm>
            <a:off x="182197" y="132033"/>
            <a:ext cx="8331496" cy="15073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2. Pasword 🡪 </a:t>
            </a:r>
            <a:r>
              <a:rPr b="0" lang="hr-HR"/>
              <a:t>the one you set when creating your Gmail account</a:t>
            </a:r>
            <a:endParaRPr b="0"/>
          </a:p>
        </p:txBody>
      </p:sp>
      <p:sp>
        <p:nvSpPr>
          <p:cNvPr id="556" name="Google Shape;556;p39"/>
          <p:cNvSpPr/>
          <p:nvPr/>
        </p:nvSpPr>
        <p:spPr>
          <a:xfrm rot="10800000">
            <a:off x="8696640" y="-148"/>
            <a:ext cx="3495360" cy="3401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7" name="Google Shape;557;p39"/>
          <p:cNvSpPr/>
          <p:nvPr/>
        </p:nvSpPr>
        <p:spPr>
          <a:xfrm flipH="1" rot="10800000">
            <a:off x="8695889" y="-5385"/>
            <a:ext cx="3496111" cy="3401447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logo of people with a sunburst&#10;&#10;Description automatically generated" id="558" name="Google Shape;558;p39"/>
          <p:cNvPicPr preferRelativeResize="0"/>
          <p:nvPr/>
        </p:nvPicPr>
        <p:blipFill rotWithShape="1">
          <a:blip r:embed="rId3">
            <a:alphaModFix/>
          </a:blip>
          <a:srcRect b="980" l="0" r="3" t="0"/>
          <a:stretch/>
        </p:blipFill>
        <p:spPr>
          <a:xfrm>
            <a:off x="9836188" y="3396062"/>
            <a:ext cx="2356563" cy="233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82432" y="132033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921" y="1695339"/>
            <a:ext cx="4753953" cy="267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04392" y="4068672"/>
            <a:ext cx="4841694" cy="2723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/>
          <p:nvPr>
            <p:ph type="title"/>
          </p:nvPr>
        </p:nvSpPr>
        <p:spPr>
          <a:xfrm>
            <a:off x="470873" y="139959"/>
            <a:ext cx="7289865" cy="6884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Introduction: ‘’ Blast from the past’’</a:t>
            </a:r>
            <a:endParaRPr/>
          </a:p>
        </p:txBody>
      </p:sp>
      <p:pic>
        <p:nvPicPr>
          <p:cNvPr id="127" name="Google Shape;127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3753" y="336793"/>
            <a:ext cx="3807374" cy="253848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>
            <p:ph idx="2" type="body"/>
          </p:nvPr>
        </p:nvSpPr>
        <p:spPr>
          <a:xfrm>
            <a:off x="110648" y="1025281"/>
            <a:ext cx="10179699" cy="569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Close your eyes for a moment and take a journey into </a:t>
            </a:r>
            <a:endParaRPr sz="24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r-HR" sz="2400"/>
              <a:t>   the past...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Try to recall the various devices and technologies you </a:t>
            </a:r>
            <a:endParaRPr sz="24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r-HR" sz="2400"/>
              <a:t>   encountered throughout your life.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Anyone who wishes can share their earliest memory of technology: the first TV you had at home, the first time you used a telephone, or your first encounter with a computer.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What was that encounter like, what did the devices look like, what was different, and how were they used?</a:t>
            </a:r>
            <a:endParaRPr sz="24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What is </a:t>
            </a:r>
            <a:r>
              <a:rPr b="1" lang="hr-HR" sz="2400"/>
              <a:t>easier today</a:t>
            </a:r>
            <a:r>
              <a:rPr lang="hr-HR" sz="2400"/>
              <a:t>, and what is </a:t>
            </a:r>
            <a:r>
              <a:rPr b="1" lang="hr-HR" sz="2400"/>
              <a:t>more difficult </a:t>
            </a:r>
            <a:r>
              <a:rPr lang="hr-HR" sz="2400"/>
              <a:t>when we talk about technology?</a:t>
            </a:r>
            <a:endParaRPr sz="2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7" name="Google Shape;567;p40"/>
          <p:cNvSpPr txBox="1"/>
          <p:nvPr>
            <p:ph type="title"/>
          </p:nvPr>
        </p:nvSpPr>
        <p:spPr>
          <a:xfrm>
            <a:off x="135517" y="160937"/>
            <a:ext cx="8109168" cy="7043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Using electronic mail (email):</a:t>
            </a:r>
            <a:endParaRPr/>
          </a:p>
        </p:txBody>
      </p:sp>
      <p:sp>
        <p:nvSpPr>
          <p:cNvPr id="568" name="Google Shape;568;p40"/>
          <p:cNvSpPr/>
          <p:nvPr/>
        </p:nvSpPr>
        <p:spPr>
          <a:xfrm>
            <a:off x="8703268" y="3431554"/>
            <a:ext cx="3488732" cy="3432751"/>
          </a:xfrm>
          <a:custGeom>
            <a:rect b="b" l="l" r="r" t="t"/>
            <a:pathLst>
              <a:path extrusionOk="0" h="3432751" w="3488732">
                <a:moveTo>
                  <a:pt x="3488731" y="0"/>
                </a:moveTo>
                <a:lnTo>
                  <a:pt x="3488732" y="0"/>
                </a:lnTo>
                <a:lnTo>
                  <a:pt x="3488732" y="3432751"/>
                </a:lnTo>
                <a:lnTo>
                  <a:pt x="0" y="3432751"/>
                </a:lnTo>
                <a:lnTo>
                  <a:pt x="0" y="3431630"/>
                </a:lnTo>
                <a:lnTo>
                  <a:pt x="80" y="3431628"/>
                </a:lnTo>
                <a:lnTo>
                  <a:pt x="7516" y="3431628"/>
                </a:lnTo>
                <a:lnTo>
                  <a:pt x="7516" y="3431443"/>
                </a:lnTo>
                <a:lnTo>
                  <a:pt x="179530" y="3427154"/>
                </a:lnTo>
                <a:cubicBezTo>
                  <a:pt x="1965266" y="3337873"/>
                  <a:pt x="3396747" y="1924247"/>
                  <a:pt x="3484471" y="162232"/>
                </a:cubicBezTo>
                <a:lnTo>
                  <a:pt x="3488328" y="6924"/>
                </a:lnTo>
                <a:lnTo>
                  <a:pt x="3488731" y="6924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69" name="Google Shape;569;p40"/>
          <p:cNvPicPr preferRelativeResize="0"/>
          <p:nvPr/>
        </p:nvPicPr>
        <p:blipFill rotWithShape="1">
          <a:blip r:embed="rId3">
            <a:alphaModFix/>
          </a:blip>
          <a:srcRect b="0" l="10465" r="13405" t="0"/>
          <a:stretch/>
        </p:blipFill>
        <p:spPr>
          <a:xfrm>
            <a:off x="10490271" y="0"/>
            <a:ext cx="1566212" cy="2057267"/>
          </a:xfrm>
          <a:custGeom>
            <a:rect b="b" l="l" r="r" t="t"/>
            <a:pathLst>
              <a:path extrusionOk="0" h="6846790" w="5224982">
                <a:moveTo>
                  <a:pt x="0" y="0"/>
                </a:moveTo>
                <a:lnTo>
                  <a:pt x="5224981" y="0"/>
                </a:lnTo>
                <a:lnTo>
                  <a:pt x="5224981" y="3414038"/>
                </a:lnTo>
                <a:lnTo>
                  <a:pt x="5224982" y="3414038"/>
                </a:lnTo>
                <a:lnTo>
                  <a:pt x="5224981" y="3414080"/>
                </a:lnTo>
                <a:lnTo>
                  <a:pt x="5224981" y="3430264"/>
                </a:lnTo>
                <a:lnTo>
                  <a:pt x="5224578" y="3430264"/>
                </a:lnTo>
                <a:lnTo>
                  <a:pt x="5220721" y="3585201"/>
                </a:lnTo>
                <a:cubicBezTo>
                  <a:pt x="5132997" y="5343007"/>
                  <a:pt x="3701516" y="6753257"/>
                  <a:pt x="1915780" y="6842324"/>
                </a:cubicBezTo>
                <a:lnTo>
                  <a:pt x="1743766" y="6846603"/>
                </a:lnTo>
                <a:lnTo>
                  <a:pt x="1743766" y="6846788"/>
                </a:lnTo>
                <a:lnTo>
                  <a:pt x="1736330" y="6846788"/>
                </a:lnTo>
                <a:lnTo>
                  <a:pt x="1736250" y="6846790"/>
                </a:lnTo>
                <a:lnTo>
                  <a:pt x="1736250" y="6846788"/>
                </a:lnTo>
                <a:lnTo>
                  <a:pt x="0" y="684678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70" name="Google Shape;57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943" y="1058761"/>
            <a:ext cx="9438172" cy="5308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1"/>
          <p:cNvSpPr txBox="1"/>
          <p:nvPr>
            <p:ph type="title"/>
          </p:nvPr>
        </p:nvSpPr>
        <p:spPr>
          <a:xfrm>
            <a:off x="44760" y="81078"/>
            <a:ext cx="10881309" cy="544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None/>
            </a:pPr>
            <a:r>
              <a:rPr lang="hr-HR" sz="2400"/>
              <a:t>When we click on NEW MESSAGE, we get the following window:</a:t>
            </a:r>
            <a:endParaRPr sz="2400"/>
          </a:p>
        </p:txBody>
      </p:sp>
      <p:pic>
        <p:nvPicPr>
          <p:cNvPr id="577" name="Google Shape;57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53658" y="34842"/>
            <a:ext cx="1109568" cy="110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1"/>
          <p:cNvSpPr txBox="1"/>
          <p:nvPr/>
        </p:nvSpPr>
        <p:spPr>
          <a:xfrm>
            <a:off x="6034682" y="695030"/>
            <a:ext cx="5835274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Writing and sending a message:</a:t>
            </a:r>
            <a:endParaRPr b="1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Send button – click on it to send the message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Recipient field - the email address of the message recipient is entered in this field.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CC (Carbon Copy) is sent to a person for their information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BCC (Blind Carbon Copy) sends an email to recipients without revealing their addresses to others.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Field for adding a subject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Field for adding an attachment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Field for entering the message text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80" name="Google Shape;58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0144" y="1549232"/>
            <a:ext cx="5714190" cy="335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6" name="Google Shape;586;p42"/>
          <p:cNvSpPr txBox="1"/>
          <p:nvPr>
            <p:ph type="title"/>
          </p:nvPr>
        </p:nvSpPr>
        <p:spPr>
          <a:xfrm>
            <a:off x="885977" y="178410"/>
            <a:ext cx="3861122" cy="99478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Practice</a:t>
            </a:r>
            <a:endParaRPr/>
          </a:p>
        </p:txBody>
      </p:sp>
      <p:sp>
        <p:nvSpPr>
          <p:cNvPr id="587" name="Google Shape;587;p42"/>
          <p:cNvSpPr/>
          <p:nvPr/>
        </p:nvSpPr>
        <p:spPr>
          <a:xfrm>
            <a:off x="8728504" y="3429000"/>
            <a:ext cx="3463496" cy="3428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8" name="Google Shape;588;p42"/>
          <p:cNvSpPr/>
          <p:nvPr/>
        </p:nvSpPr>
        <p:spPr>
          <a:xfrm>
            <a:off x="8728504" y="1"/>
            <a:ext cx="3463496" cy="3434976"/>
          </a:xfrm>
          <a:prstGeom prst="rect">
            <a:avLst/>
          </a:prstGeom>
          <a:solidFill>
            <a:srgbClr val="FCD3A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9" name="Google Shape;589;p42"/>
          <p:cNvSpPr/>
          <p:nvPr/>
        </p:nvSpPr>
        <p:spPr>
          <a:xfrm>
            <a:off x="8914500" y="178410"/>
            <a:ext cx="3070455" cy="307045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90" name="Google Shape;59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17811" y="782128"/>
            <a:ext cx="1943819" cy="1943819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2"/>
          <p:cNvSpPr/>
          <p:nvPr/>
        </p:nvSpPr>
        <p:spPr>
          <a:xfrm rot="5400000">
            <a:off x="8756413" y="3407068"/>
            <a:ext cx="3428999" cy="3484818"/>
          </a:xfrm>
          <a:custGeom>
            <a:rect b="b" l="l" r="r" t="t"/>
            <a:pathLst>
              <a:path extrusionOk="0" h="3430264" w="3484819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92" name="Google Shape;592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2"/>
          <p:cNvSpPr txBox="1"/>
          <p:nvPr>
            <p:ph idx="1" type="body"/>
          </p:nvPr>
        </p:nvSpPr>
        <p:spPr>
          <a:xfrm>
            <a:off x="85061" y="1173193"/>
            <a:ext cx="8436398" cy="5444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122872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800"/>
              <a:t>Through a brief internet search, participants learn about the most commonly used passwords on the internet over the past five years and what a strong password should contain.</a:t>
            </a:r>
            <a:endParaRPr sz="28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hr-HR" sz="2800"/>
              <a:t>With the mentor's support, they create an email account and practice sending and receiving messages independently and in pairs.</a:t>
            </a:r>
            <a:endParaRPr b="1" sz="28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800"/>
              <a:t>For practice, they send their research responses as an attachment via email to one of the participants.</a:t>
            </a:r>
            <a:endParaRPr/>
          </a:p>
        </p:txBody>
      </p:sp>
      <p:pic>
        <p:nvPicPr>
          <p:cNvPr id="594" name="Google Shape;594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32160" y="178410"/>
            <a:ext cx="2137115" cy="142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0" name="Google Shape;600;p43"/>
          <p:cNvSpPr txBox="1"/>
          <p:nvPr>
            <p:ph type="title"/>
          </p:nvPr>
        </p:nvSpPr>
        <p:spPr>
          <a:xfrm>
            <a:off x="317734" y="362282"/>
            <a:ext cx="4140096" cy="7897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None/>
            </a:pPr>
            <a:r>
              <a:rPr lang="hr-HR" sz="3000"/>
              <a:t>Calendar</a:t>
            </a:r>
            <a:endParaRPr sz="3000"/>
          </a:p>
        </p:txBody>
      </p:sp>
      <p:sp>
        <p:nvSpPr>
          <p:cNvPr id="601" name="Google Shape;601;p43"/>
          <p:cNvSpPr txBox="1"/>
          <p:nvPr>
            <p:ph idx="1" type="body"/>
          </p:nvPr>
        </p:nvSpPr>
        <p:spPr>
          <a:xfrm>
            <a:off x="91057" y="1510146"/>
            <a:ext cx="3210857" cy="3513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latin typeface="Avenir"/>
                <a:ea typeface="Avenir"/>
                <a:cs typeface="Avenir"/>
                <a:sym typeface="Avenir"/>
              </a:rPr>
              <a:t>As an additional service of Gmail, it helps us organize our time and set various reminders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2" name="Google Shape;602;p43"/>
          <p:cNvSpPr/>
          <p:nvPr/>
        </p:nvSpPr>
        <p:spPr>
          <a:xfrm rot="-5400000">
            <a:off x="8794726" y="-906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3" name="Google Shape;603;p43"/>
          <p:cNvSpPr/>
          <p:nvPr/>
        </p:nvSpPr>
        <p:spPr>
          <a:xfrm>
            <a:off x="8803792" y="347088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04" name="Google Shape;604;p43"/>
          <p:cNvPicPr preferRelativeResize="0"/>
          <p:nvPr/>
        </p:nvPicPr>
        <p:blipFill rotWithShape="1">
          <a:blip r:embed="rId3">
            <a:alphaModFix/>
          </a:blip>
          <a:srcRect b="22565" l="27012" r="23045" t="17589"/>
          <a:stretch/>
        </p:blipFill>
        <p:spPr>
          <a:xfrm>
            <a:off x="11293365" y="5790780"/>
            <a:ext cx="898635" cy="107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10304" y="156119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43"/>
          <p:cNvSpPr/>
          <p:nvPr/>
        </p:nvSpPr>
        <p:spPr>
          <a:xfrm>
            <a:off x="8275703" y="1964485"/>
            <a:ext cx="1967555" cy="769109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B46B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Additional tools are opened here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07" name="Google Shape;607;p43"/>
          <p:cNvPicPr preferRelativeResize="0"/>
          <p:nvPr/>
        </p:nvPicPr>
        <p:blipFill rotWithShape="1">
          <a:blip r:embed="rId5">
            <a:alphaModFix/>
          </a:blip>
          <a:srcRect b="24799" l="75177" r="0" t="13357"/>
          <a:stretch/>
        </p:blipFill>
        <p:spPr>
          <a:xfrm>
            <a:off x="3821209" y="983786"/>
            <a:ext cx="4151580" cy="58181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8" name="Google Shape;608;p43"/>
          <p:cNvCxnSpPr/>
          <p:nvPr/>
        </p:nvCxnSpPr>
        <p:spPr>
          <a:xfrm rot="10800000">
            <a:off x="7123123" y="1410511"/>
            <a:ext cx="1067566" cy="680936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4"/>
          <p:cNvSpPr txBox="1"/>
          <p:nvPr>
            <p:ph type="title"/>
          </p:nvPr>
        </p:nvSpPr>
        <p:spPr>
          <a:xfrm>
            <a:off x="-1" y="236483"/>
            <a:ext cx="11848289" cy="8198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None/>
            </a:pPr>
            <a:r>
              <a:rPr b="0" lang="hr-HR" sz="3100"/>
              <a:t>When we click on the Calendar button, we get the following window</a:t>
            </a:r>
            <a:r>
              <a:rPr b="0" lang="hr-HR"/>
              <a:t>:</a:t>
            </a:r>
            <a:endParaRPr b="0"/>
          </a:p>
        </p:txBody>
      </p:sp>
      <p:pic>
        <p:nvPicPr>
          <p:cNvPr id="614" name="Google Shape;614;p44"/>
          <p:cNvPicPr preferRelativeResize="0"/>
          <p:nvPr/>
        </p:nvPicPr>
        <p:blipFill rotWithShape="1">
          <a:blip r:embed="rId3">
            <a:alphaModFix/>
          </a:blip>
          <a:srcRect b="22001" l="23629" r="23023" t="0"/>
          <a:stretch/>
        </p:blipFill>
        <p:spPr>
          <a:xfrm>
            <a:off x="10573964" y="2251615"/>
            <a:ext cx="1274324" cy="186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41269" y="6496538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5863" y="1208661"/>
            <a:ext cx="8923505" cy="5019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5"/>
          <p:cNvSpPr txBox="1"/>
          <p:nvPr/>
        </p:nvSpPr>
        <p:spPr>
          <a:xfrm>
            <a:off x="142339" y="135538"/>
            <a:ext cx="103276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Exercise:</a:t>
            </a: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with the </a:t>
            </a: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Create Event </a:t>
            </a: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button, the following window appears: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2" name="Google Shape;622;p45"/>
          <p:cNvSpPr txBox="1"/>
          <p:nvPr/>
        </p:nvSpPr>
        <p:spPr>
          <a:xfrm>
            <a:off x="1308538" y="6260797"/>
            <a:ext cx="81665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When you have created a new event, click </a:t>
            </a:r>
            <a:r>
              <a:rPr b="1" lang="hr-HR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Save!</a:t>
            </a:r>
            <a:endParaRPr b="1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23" name="Google Shape;62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69948" y="135538"/>
            <a:ext cx="1579713" cy="188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83462" y="6491629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1008" y="865762"/>
            <a:ext cx="8824068" cy="4963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31" name="Google Shape;631;p46"/>
          <p:cNvSpPr txBox="1"/>
          <p:nvPr>
            <p:ph type="title"/>
          </p:nvPr>
        </p:nvSpPr>
        <p:spPr>
          <a:xfrm>
            <a:off x="593387" y="107004"/>
            <a:ext cx="4054015" cy="11381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</a:pPr>
            <a:r>
              <a:rPr lang="hr-HR" sz="2800"/>
              <a:t>CONTACTS</a:t>
            </a:r>
            <a:br>
              <a:rPr lang="hr-HR" sz="2800"/>
            </a:br>
            <a:r>
              <a:rPr lang="hr-HR" sz="2800"/>
              <a:t>Open a new menu</a:t>
            </a:r>
            <a:endParaRPr b="0" sz="2800"/>
          </a:p>
        </p:txBody>
      </p:sp>
      <p:sp>
        <p:nvSpPr>
          <p:cNvPr id="632" name="Google Shape;632;p46"/>
          <p:cNvSpPr/>
          <p:nvPr/>
        </p:nvSpPr>
        <p:spPr>
          <a:xfrm>
            <a:off x="5218040" y="2618"/>
            <a:ext cx="3429123" cy="3430264"/>
          </a:xfrm>
          <a:custGeom>
            <a:rect b="b" l="l" r="r" t="t"/>
            <a:pathLst>
              <a:path extrusionOk="0" h="3430264" w="3429123">
                <a:moveTo>
                  <a:pt x="0" y="0"/>
                </a:moveTo>
                <a:lnTo>
                  <a:pt x="3429123" y="0"/>
                </a:lnTo>
                <a:lnTo>
                  <a:pt x="5092" y="3430264"/>
                </a:lnTo>
                <a:lnTo>
                  <a:pt x="0" y="3430264"/>
                </a:lnTo>
                <a:close/>
              </a:path>
            </a:pathLst>
          </a:custGeom>
          <a:solidFill>
            <a:srgbClr val="FCD3A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33" name="Google Shape;633;p46"/>
          <p:cNvSpPr/>
          <p:nvPr/>
        </p:nvSpPr>
        <p:spPr>
          <a:xfrm>
            <a:off x="5218040" y="3427486"/>
            <a:ext cx="3483870" cy="34328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34" name="Google Shape;634;p46"/>
          <p:cNvSpPr/>
          <p:nvPr/>
        </p:nvSpPr>
        <p:spPr>
          <a:xfrm>
            <a:off x="8709837" y="3431305"/>
            <a:ext cx="3482163" cy="3430264"/>
          </a:xfrm>
          <a:prstGeom prst="rect">
            <a:avLst/>
          </a:prstGeom>
          <a:solidFill>
            <a:srgbClr val="FCD3A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35" name="Google Shape;635;p46"/>
          <p:cNvSpPr/>
          <p:nvPr/>
        </p:nvSpPr>
        <p:spPr>
          <a:xfrm flipH="1" rot="-5400000">
            <a:off x="8727794" y="3399851"/>
            <a:ext cx="3432752" cy="3495659"/>
          </a:xfrm>
          <a:custGeom>
            <a:rect b="b" l="l" r="r" t="t"/>
            <a:pathLst>
              <a:path extrusionOk="0" h="2559050" w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36" name="Google Shape;636;p46"/>
          <p:cNvPicPr preferRelativeResize="0"/>
          <p:nvPr/>
        </p:nvPicPr>
        <p:blipFill rotWithShape="1">
          <a:blip r:embed="rId3">
            <a:alphaModFix/>
          </a:blip>
          <a:srcRect b="30026" l="0" r="-2" t="20566"/>
          <a:stretch/>
        </p:blipFill>
        <p:spPr>
          <a:xfrm>
            <a:off x="5218040" y="-6057"/>
            <a:ext cx="6973339" cy="3445245"/>
          </a:xfrm>
          <a:custGeom>
            <a:rect b="b" l="l" r="r" t="t"/>
            <a:pathLst>
              <a:path extrusionOk="0" h="3445245" w="6973339">
                <a:moveTo>
                  <a:pt x="0" y="0"/>
                </a:moveTo>
                <a:lnTo>
                  <a:pt x="6973339" y="0"/>
                </a:lnTo>
                <a:lnTo>
                  <a:pt x="6973339" y="3445245"/>
                </a:lnTo>
                <a:lnTo>
                  <a:pt x="0" y="3445245"/>
                </a:lnTo>
                <a:lnTo>
                  <a:pt x="0" y="3437361"/>
                </a:lnTo>
                <a:lnTo>
                  <a:pt x="3428999" y="2120"/>
                </a:lnTo>
                <a:lnTo>
                  <a:pt x="0" y="212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637" name="Google Shape;63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6"/>
          <p:cNvPicPr preferRelativeResize="0"/>
          <p:nvPr/>
        </p:nvPicPr>
        <p:blipFill rotWithShape="1">
          <a:blip r:embed="rId5">
            <a:alphaModFix/>
          </a:blip>
          <a:srcRect b="24799" l="75177" r="0" t="13357"/>
          <a:stretch/>
        </p:blipFill>
        <p:spPr>
          <a:xfrm>
            <a:off x="1791827" y="1352143"/>
            <a:ext cx="3266214" cy="45773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9" name="Google Shape;639;p46"/>
          <p:cNvCxnSpPr/>
          <p:nvPr/>
        </p:nvCxnSpPr>
        <p:spPr>
          <a:xfrm flipH="1" rot="10800000">
            <a:off x="1656750" y="5143895"/>
            <a:ext cx="726622" cy="21400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40" name="Google Shape;640;p46"/>
          <p:cNvSpPr/>
          <p:nvPr/>
        </p:nvSpPr>
        <p:spPr>
          <a:xfrm>
            <a:off x="238376" y="5143895"/>
            <a:ext cx="1350836" cy="673245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B46B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contacts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7"/>
          <p:cNvSpPr txBox="1"/>
          <p:nvPr/>
        </p:nvSpPr>
        <p:spPr>
          <a:xfrm>
            <a:off x="291830" y="96307"/>
            <a:ext cx="101362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Creating a new contact</a:t>
            </a:r>
            <a:endParaRPr b="1"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48" name="Google Shape;648;p47"/>
          <p:cNvPicPr preferRelativeResize="0"/>
          <p:nvPr/>
        </p:nvPicPr>
        <p:blipFill rotWithShape="1">
          <a:blip r:embed="rId5">
            <a:alphaModFix/>
          </a:blip>
          <a:srcRect b="35915" l="0" r="0" t="0"/>
          <a:stretch/>
        </p:blipFill>
        <p:spPr>
          <a:xfrm>
            <a:off x="291830" y="1544252"/>
            <a:ext cx="11010098" cy="3968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48"/>
          <p:cNvSpPr txBox="1"/>
          <p:nvPr/>
        </p:nvSpPr>
        <p:spPr>
          <a:xfrm>
            <a:off x="523959" y="261994"/>
            <a:ext cx="461873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Adding a new contact</a:t>
            </a:r>
            <a:endParaRPr b="1"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56" name="Google Shape;656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087" y="1474122"/>
            <a:ext cx="10541559" cy="4040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2" name="Google Shape;662;p49"/>
          <p:cNvSpPr txBox="1"/>
          <p:nvPr>
            <p:ph type="title"/>
          </p:nvPr>
        </p:nvSpPr>
        <p:spPr>
          <a:xfrm>
            <a:off x="394318" y="271821"/>
            <a:ext cx="7646096" cy="11932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4. Accessing the e-Citizen profile and using online banking services</a:t>
            </a:r>
            <a:endParaRPr/>
          </a:p>
        </p:txBody>
      </p:sp>
      <p:sp>
        <p:nvSpPr>
          <p:cNvPr id="663" name="Google Shape;663;p49"/>
          <p:cNvSpPr/>
          <p:nvPr/>
        </p:nvSpPr>
        <p:spPr>
          <a:xfrm rot="-5400000">
            <a:off x="8794726" y="-906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4" name="Google Shape;664;p49"/>
          <p:cNvSpPr/>
          <p:nvPr/>
        </p:nvSpPr>
        <p:spPr>
          <a:xfrm>
            <a:off x="8803792" y="347088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65" name="Google Shape;66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96421" y="-19227"/>
            <a:ext cx="1095579" cy="109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77656" y="6472842"/>
            <a:ext cx="1109568" cy="260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49"/>
          <p:cNvSpPr txBox="1"/>
          <p:nvPr>
            <p:ph idx="1" type="body"/>
          </p:nvPr>
        </p:nvSpPr>
        <p:spPr>
          <a:xfrm>
            <a:off x="308472" y="1575411"/>
            <a:ext cx="7731941" cy="5188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/>
              <a:t>possibilities of digital health services</a:t>
            </a:r>
            <a:endParaRPr sz="28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/>
              <a:t>e-prescriptions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/>
              <a:t>online consultations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/>
              <a:t>online registration for a health examination.</a:t>
            </a:r>
            <a:endParaRPr sz="28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/>
              <a:t>method of accessing the e-Citizen profile.</a:t>
            </a:r>
            <a:endParaRPr sz="2800"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/>
              <a:t>What are the advantages of digital services?</a:t>
            </a:r>
            <a:endParaRPr/>
          </a:p>
        </p:txBody>
      </p:sp>
      <p:pic>
        <p:nvPicPr>
          <p:cNvPr id="668" name="Google Shape;668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26057" y="2545756"/>
            <a:ext cx="3238979" cy="2426108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49"/>
          <p:cNvSpPr/>
          <p:nvPr/>
        </p:nvSpPr>
        <p:spPr>
          <a:xfrm>
            <a:off x="2110154" y="4971864"/>
            <a:ext cx="4515729" cy="781822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B46B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Discussion</a:t>
            </a:r>
            <a:endParaRPr sz="3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670" name="Google Shape;670;p49"/>
          <p:cNvCxnSpPr/>
          <p:nvPr/>
        </p:nvCxnSpPr>
        <p:spPr>
          <a:xfrm rot="10800000">
            <a:off x="9387191" y="2052536"/>
            <a:ext cx="398835" cy="98249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71" name="Google Shape;671;p49"/>
          <p:cNvSpPr/>
          <p:nvPr/>
        </p:nvSpPr>
        <p:spPr>
          <a:xfrm>
            <a:off x="7840996" y="1465062"/>
            <a:ext cx="3255425" cy="504846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B46B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 - citizen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 txBox="1"/>
          <p:nvPr>
            <p:ph type="title"/>
          </p:nvPr>
        </p:nvSpPr>
        <p:spPr>
          <a:xfrm>
            <a:off x="975966" y="240309"/>
            <a:ext cx="9950103" cy="13778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Understanding and shaping attitudes towards digital technology</a:t>
            </a:r>
            <a:endParaRPr/>
          </a:p>
        </p:txBody>
      </p:sp>
      <p:grpSp>
        <p:nvGrpSpPr>
          <p:cNvPr id="134" name="Google Shape;134;p5"/>
          <p:cNvGrpSpPr/>
          <p:nvPr/>
        </p:nvGrpSpPr>
        <p:grpSpPr>
          <a:xfrm>
            <a:off x="290559" y="2223166"/>
            <a:ext cx="10735595" cy="3407273"/>
            <a:chOff x="1310" y="310390"/>
            <a:chExt cx="10735595" cy="3407273"/>
          </a:xfrm>
        </p:grpSpPr>
        <p:sp>
          <p:nvSpPr>
            <p:cNvPr id="135" name="Google Shape;135;p5"/>
            <p:cNvSpPr/>
            <p:nvPr/>
          </p:nvSpPr>
          <p:spPr>
            <a:xfrm>
              <a:off x="1310" y="310390"/>
              <a:ext cx="4600969" cy="2921615"/>
            </a:xfrm>
            <a:prstGeom prst="roundRect">
              <a:avLst>
                <a:gd fmla="val 10000" name="adj"/>
              </a:avLst>
            </a:prstGeom>
            <a:solidFill>
              <a:srgbClr val="F7931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512529" y="796048"/>
              <a:ext cx="4600969" cy="292161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F7931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5"/>
            <p:cNvSpPr txBox="1"/>
            <p:nvPr/>
          </p:nvSpPr>
          <p:spPr>
            <a:xfrm>
              <a:off x="598100" y="881619"/>
              <a:ext cx="4429827" cy="27504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hr-HR" sz="24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Digital literacy = one of the key skills in today's world, and it is defined as the ability to use digital technologies for communication, work, learning, and accessing information.</a:t>
              </a:r>
              <a:endParaRPr b="0" i="0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624717" y="310390"/>
              <a:ext cx="4600969" cy="2921615"/>
            </a:xfrm>
            <a:prstGeom prst="roundRect">
              <a:avLst>
                <a:gd fmla="val 10000" name="adj"/>
              </a:avLst>
            </a:prstGeom>
            <a:solidFill>
              <a:srgbClr val="F7931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6135936" y="796048"/>
              <a:ext cx="4600969" cy="292161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F7931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5"/>
            <p:cNvSpPr txBox="1"/>
            <p:nvPr/>
          </p:nvSpPr>
          <p:spPr>
            <a:xfrm>
              <a:off x="6221507" y="881619"/>
              <a:ext cx="4429827" cy="27504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24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For older adults, it is important to understand and acknowledge their attitude towards digital technology — whether positive or negative — in order to provide them with support and make it easier for them to adopt new skills.</a:t>
              </a:r>
              <a:endParaRPr/>
            </a:p>
          </p:txBody>
        </p:sp>
      </p:grpSp>
      <p:pic>
        <p:nvPicPr>
          <p:cNvPr id="141" name="Google Shape;14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7" name="Google Shape;677;p50"/>
          <p:cNvSpPr txBox="1"/>
          <p:nvPr>
            <p:ph type="title"/>
          </p:nvPr>
        </p:nvSpPr>
        <p:spPr>
          <a:xfrm>
            <a:off x="300782" y="261546"/>
            <a:ext cx="6271171" cy="6719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Practice</a:t>
            </a:r>
            <a:endParaRPr/>
          </a:p>
        </p:txBody>
      </p:sp>
      <p:sp>
        <p:nvSpPr>
          <p:cNvPr id="678" name="Google Shape;678;p50"/>
          <p:cNvSpPr txBox="1"/>
          <p:nvPr>
            <p:ph idx="1" type="body"/>
          </p:nvPr>
        </p:nvSpPr>
        <p:spPr>
          <a:xfrm>
            <a:off x="300782" y="1035448"/>
            <a:ext cx="7816276" cy="5406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Simulation of access to health and other services that can be accessed through the e-Citizen profile</a:t>
            </a:r>
            <a:endParaRPr sz="2400"/>
          </a:p>
        </p:txBody>
      </p:sp>
      <p:sp>
        <p:nvSpPr>
          <p:cNvPr id="679" name="Google Shape;679;p50"/>
          <p:cNvSpPr/>
          <p:nvPr/>
        </p:nvSpPr>
        <p:spPr>
          <a:xfrm rot="-5400000">
            <a:off x="8794726" y="-906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0" name="Google Shape;680;p50"/>
          <p:cNvSpPr/>
          <p:nvPr/>
        </p:nvSpPr>
        <p:spPr>
          <a:xfrm>
            <a:off x="8803792" y="347088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81" name="Google Shape;68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26069" y="136567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4162" y="2323051"/>
            <a:ext cx="4597714" cy="405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09064" y="2266447"/>
            <a:ext cx="2516658" cy="25166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4" name="Google Shape;684;p50"/>
          <p:cNvCxnSpPr/>
          <p:nvPr/>
        </p:nvCxnSpPr>
        <p:spPr>
          <a:xfrm rot="10800000">
            <a:off x="1819072" y="4338536"/>
            <a:ext cx="78794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85" name="Google Shape;685;p50"/>
          <p:cNvSpPr/>
          <p:nvPr/>
        </p:nvSpPr>
        <p:spPr>
          <a:xfrm>
            <a:off x="165370" y="3968885"/>
            <a:ext cx="1585609" cy="671209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B46B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User name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686" name="Google Shape;686;p50"/>
          <p:cNvCxnSpPr/>
          <p:nvPr/>
        </p:nvCxnSpPr>
        <p:spPr>
          <a:xfrm flipH="1">
            <a:off x="1663430" y="4783105"/>
            <a:ext cx="710119" cy="51846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87" name="Google Shape;687;p50"/>
          <p:cNvSpPr/>
          <p:nvPr/>
        </p:nvSpPr>
        <p:spPr>
          <a:xfrm>
            <a:off x="165370" y="5281843"/>
            <a:ext cx="1653702" cy="645854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B46B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password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51"/>
          <p:cNvSpPr txBox="1"/>
          <p:nvPr>
            <p:ph type="title"/>
          </p:nvPr>
        </p:nvSpPr>
        <p:spPr>
          <a:xfrm>
            <a:off x="975966" y="240309"/>
            <a:ext cx="9950103" cy="13778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Bill payment: going to the post office/bank or online banking?</a:t>
            </a:r>
            <a:endParaRPr/>
          </a:p>
        </p:txBody>
      </p:sp>
      <p:grpSp>
        <p:nvGrpSpPr>
          <p:cNvPr id="693" name="Google Shape;693;p51"/>
          <p:cNvGrpSpPr/>
          <p:nvPr/>
        </p:nvGrpSpPr>
        <p:grpSpPr>
          <a:xfrm>
            <a:off x="297214" y="1998826"/>
            <a:ext cx="10793743" cy="3313936"/>
            <a:chOff x="7965" y="236699"/>
            <a:chExt cx="10793743" cy="3313936"/>
          </a:xfrm>
        </p:grpSpPr>
        <p:sp>
          <p:nvSpPr>
            <p:cNvPr id="694" name="Google Shape;694;p51"/>
            <p:cNvSpPr/>
            <p:nvPr/>
          </p:nvSpPr>
          <p:spPr>
            <a:xfrm>
              <a:off x="7965" y="236699"/>
              <a:ext cx="4635221" cy="2626415"/>
            </a:xfrm>
            <a:prstGeom prst="roundRect">
              <a:avLst>
                <a:gd fmla="val 10000" name="adj"/>
              </a:avLst>
            </a:prstGeom>
            <a:solidFill>
              <a:srgbClr val="F7931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51"/>
            <p:cNvSpPr/>
            <p:nvPr/>
          </p:nvSpPr>
          <p:spPr>
            <a:xfrm>
              <a:off x="603342" y="802306"/>
              <a:ext cx="4635221" cy="262641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F7931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51"/>
            <p:cNvSpPr txBox="1"/>
            <p:nvPr/>
          </p:nvSpPr>
          <p:spPr>
            <a:xfrm>
              <a:off x="680267" y="879231"/>
              <a:ext cx="4481371" cy="24725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r-HR" sz="32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Traditional methods: visiting the bank or post office</a:t>
              </a:r>
              <a:endParaRPr/>
            </a:p>
          </p:txBody>
        </p:sp>
        <p:sp>
          <p:nvSpPr>
            <p:cNvPr id="697" name="Google Shape;697;p51"/>
            <p:cNvSpPr/>
            <p:nvPr/>
          </p:nvSpPr>
          <p:spPr>
            <a:xfrm>
              <a:off x="5833940" y="236699"/>
              <a:ext cx="4372392" cy="2748329"/>
            </a:xfrm>
            <a:prstGeom prst="roundRect">
              <a:avLst>
                <a:gd fmla="val 10000" name="adj"/>
              </a:avLst>
            </a:prstGeom>
            <a:solidFill>
              <a:srgbClr val="F7931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51"/>
            <p:cNvSpPr/>
            <p:nvPr/>
          </p:nvSpPr>
          <p:spPr>
            <a:xfrm>
              <a:off x="6429316" y="802306"/>
              <a:ext cx="4372392" cy="2748329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F7931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51"/>
            <p:cNvSpPr txBox="1"/>
            <p:nvPr/>
          </p:nvSpPr>
          <p:spPr>
            <a:xfrm>
              <a:off x="6509812" y="882802"/>
              <a:ext cx="4211400" cy="25873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r-HR" sz="32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Modern Methods: Internet Banking, Mobile Banking (Apps)</a:t>
              </a:r>
              <a:endParaRPr sz="3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pic>
        <p:nvPicPr>
          <p:cNvPr id="700" name="Google Shape;70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51"/>
          <p:cNvSpPr/>
          <p:nvPr/>
        </p:nvSpPr>
        <p:spPr>
          <a:xfrm>
            <a:off x="725214" y="5801710"/>
            <a:ext cx="9002110" cy="56602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B46B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Advantages  🡨🡪   Disadvantages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08" name="Google Shape;708;p52"/>
          <p:cNvSpPr txBox="1"/>
          <p:nvPr>
            <p:ph type="title"/>
          </p:nvPr>
        </p:nvSpPr>
        <p:spPr>
          <a:xfrm>
            <a:off x="1077364" y="720435"/>
            <a:ext cx="4140096" cy="7897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Practice</a:t>
            </a:r>
            <a:endParaRPr/>
          </a:p>
        </p:txBody>
      </p:sp>
      <p:sp>
        <p:nvSpPr>
          <p:cNvPr id="709" name="Google Shape;709;p52"/>
          <p:cNvSpPr txBox="1"/>
          <p:nvPr>
            <p:ph idx="1" type="body"/>
          </p:nvPr>
        </p:nvSpPr>
        <p:spPr>
          <a:xfrm>
            <a:off x="567560" y="1939159"/>
            <a:ext cx="3783724" cy="4001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/>
              <a:t>Simulation of using online banking for checking account balance, paying bills, and transferring money</a:t>
            </a:r>
            <a:endParaRPr sz="2800"/>
          </a:p>
        </p:txBody>
      </p:sp>
      <p:sp>
        <p:nvSpPr>
          <p:cNvPr id="710" name="Google Shape;710;p52"/>
          <p:cNvSpPr/>
          <p:nvPr/>
        </p:nvSpPr>
        <p:spPr>
          <a:xfrm rot="-5400000">
            <a:off x="8794726" y="-906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1" name="Google Shape;711;p52"/>
          <p:cNvSpPr/>
          <p:nvPr/>
        </p:nvSpPr>
        <p:spPr>
          <a:xfrm>
            <a:off x="8803792" y="3470886"/>
            <a:ext cx="3388208" cy="3406341"/>
          </a:xfrm>
          <a:custGeom>
            <a:rect b="b" l="l" r="r" t="t"/>
            <a:pathLst>
              <a:path extrusionOk="0" h="3406341" w="3388208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12" name="Google Shape;712;p52"/>
          <p:cNvPicPr preferRelativeResize="0"/>
          <p:nvPr/>
        </p:nvPicPr>
        <p:blipFill rotWithShape="1">
          <a:blip r:embed="rId3">
            <a:alphaModFix/>
          </a:blip>
          <a:srcRect b="21658" l="20125" r="19958" t="7590"/>
          <a:stretch/>
        </p:blipFill>
        <p:spPr>
          <a:xfrm>
            <a:off x="10044895" y="2346590"/>
            <a:ext cx="1762347" cy="208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9549" y="177949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9554" y="1078589"/>
            <a:ext cx="4660045" cy="3105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52"/>
          <p:cNvPicPr preferRelativeResize="0"/>
          <p:nvPr/>
        </p:nvPicPr>
        <p:blipFill rotWithShape="1">
          <a:blip r:embed="rId6">
            <a:alphaModFix/>
          </a:blip>
          <a:srcRect b="0" l="0" r="4584" t="23226"/>
          <a:stretch/>
        </p:blipFill>
        <p:spPr>
          <a:xfrm>
            <a:off x="5009554" y="4406964"/>
            <a:ext cx="4140097" cy="2219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1" name="Google Shape;721;p53"/>
          <p:cNvSpPr txBox="1"/>
          <p:nvPr>
            <p:ph type="title"/>
          </p:nvPr>
        </p:nvSpPr>
        <p:spPr>
          <a:xfrm>
            <a:off x="463213" y="193662"/>
            <a:ext cx="7220477" cy="58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None/>
            </a:pPr>
            <a:r>
              <a:rPr lang="hr-HR"/>
              <a:t>	Conclusion and Evaluation:</a:t>
            </a:r>
            <a:endParaRPr/>
          </a:p>
        </p:txBody>
      </p:sp>
      <p:sp>
        <p:nvSpPr>
          <p:cNvPr id="722" name="Google Shape;722;p53"/>
          <p:cNvSpPr txBox="1"/>
          <p:nvPr>
            <p:ph idx="1" type="body"/>
          </p:nvPr>
        </p:nvSpPr>
        <p:spPr>
          <a:xfrm>
            <a:off x="446193" y="1005306"/>
            <a:ext cx="8243968" cy="1720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r-HR"/>
              <a:t>• </a:t>
            </a:r>
            <a:r>
              <a:rPr lang="hr-HR" sz="2800"/>
              <a:t>distribution of evaluation questionnaires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/>
              <a:t>participants express their satisfaction with the workshop content and the teaching methods</a:t>
            </a:r>
            <a:endParaRPr sz="2800"/>
          </a:p>
        </p:txBody>
      </p:sp>
      <p:sp>
        <p:nvSpPr>
          <p:cNvPr id="723" name="Google Shape;723;p53"/>
          <p:cNvSpPr/>
          <p:nvPr/>
        </p:nvSpPr>
        <p:spPr>
          <a:xfrm>
            <a:off x="8728504" y="3429000"/>
            <a:ext cx="3463496" cy="3428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4" name="Google Shape;724;p53"/>
          <p:cNvSpPr/>
          <p:nvPr/>
        </p:nvSpPr>
        <p:spPr>
          <a:xfrm>
            <a:off x="8728504" y="1"/>
            <a:ext cx="3463496" cy="3434976"/>
          </a:xfrm>
          <a:prstGeom prst="rect">
            <a:avLst/>
          </a:prstGeom>
          <a:solidFill>
            <a:srgbClr val="FCD3A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5" name="Google Shape;725;p53"/>
          <p:cNvSpPr/>
          <p:nvPr/>
        </p:nvSpPr>
        <p:spPr>
          <a:xfrm>
            <a:off x="8914500" y="178410"/>
            <a:ext cx="3070455" cy="307045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26" name="Google Shape;72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17811" y="782128"/>
            <a:ext cx="1943819" cy="1943819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53"/>
          <p:cNvSpPr/>
          <p:nvPr/>
        </p:nvSpPr>
        <p:spPr>
          <a:xfrm rot="5400000">
            <a:off x="8756413" y="3407068"/>
            <a:ext cx="3428999" cy="3484818"/>
          </a:xfrm>
          <a:custGeom>
            <a:rect b="b" l="l" r="r" t="t"/>
            <a:pathLst>
              <a:path extrusionOk="0" h="3430264" w="3484819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rgbClr val="FBBE7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28" name="Google Shape;728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5831" y="3111557"/>
            <a:ext cx="5242167" cy="3497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4"/>
          <p:cNvSpPr txBox="1"/>
          <p:nvPr>
            <p:ph type="ctrTitle"/>
          </p:nvPr>
        </p:nvSpPr>
        <p:spPr>
          <a:xfrm>
            <a:off x="938682" y="1986837"/>
            <a:ext cx="9654768" cy="11240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</a:pPr>
            <a:r>
              <a:rPr lang="hr-HR" sz="4800"/>
              <a:t>Thank you for your attantion!</a:t>
            </a:r>
            <a:endParaRPr sz="4800"/>
          </a:p>
        </p:txBody>
      </p:sp>
      <p:pic>
        <p:nvPicPr>
          <p:cNvPr descr="Smiling Face with No Fill" id="735" name="Google Shape;73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2534" y="3483743"/>
            <a:ext cx="1964151" cy="196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8473" y="6136802"/>
            <a:ext cx="1554615" cy="35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14185" y="5447894"/>
            <a:ext cx="1377815" cy="1377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5"/>
          <p:cNvSpPr txBox="1"/>
          <p:nvPr>
            <p:ph type="ctrTitle"/>
          </p:nvPr>
        </p:nvSpPr>
        <p:spPr>
          <a:xfrm>
            <a:off x="1084727" y="295634"/>
            <a:ext cx="9144000" cy="8219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Sources and references</a:t>
            </a:r>
            <a:endParaRPr/>
          </a:p>
        </p:txBody>
      </p:sp>
      <p:sp>
        <p:nvSpPr>
          <p:cNvPr id="743" name="Google Shape;743;p55"/>
          <p:cNvSpPr txBox="1"/>
          <p:nvPr>
            <p:ph idx="1" type="subTitle"/>
          </p:nvPr>
        </p:nvSpPr>
        <p:spPr>
          <a:xfrm>
            <a:off x="683491" y="1450109"/>
            <a:ext cx="9545236" cy="4437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r-HR"/>
              <a:t>Digitalna uključenost, povezanost i pismenost starijih osoba: </a:t>
            </a:r>
            <a:r>
              <a:rPr lang="hr-HR" u="sng">
                <a:solidFill>
                  <a:schemeClr val="hlink"/>
                </a:solidFill>
                <a:hlinkClick r:id="rId3"/>
              </a:rPr>
              <a:t>https://hrcak.srce.hr/file/464616</a:t>
            </a:r>
            <a:r>
              <a:rPr lang="hr-HR"/>
              <a:t>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r-HR"/>
              <a:t>Programi digitalne i medijske pismenosti za osobe starije životne dobi u narodnim knjižnicama: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r-HR" u="sng">
                <a:solidFill>
                  <a:schemeClr val="hlink"/>
                </a:solidFill>
                <a:hlinkClick r:id="rId4"/>
              </a:rPr>
              <a:t>https://www.ekovjesnik.hr/clanak/6194/osnazivanje-starijih-osoba-i-ranjivih-skupina-za-digitalni-svijet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r-HR" u="sng">
                <a:solidFill>
                  <a:schemeClr val="hlink"/>
                </a:solidFill>
                <a:hlinkClick r:id="rId5"/>
              </a:rPr>
              <a:t>https://www.mirovina.hr/novosti/startao-e-umirovljenik-digitalna-pismenost-nije-rezervirana-samo-za-mlade/</a:t>
            </a:r>
            <a:r>
              <a:rPr lang="hr-HR"/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/>
          <p:nvPr>
            <p:ph type="title"/>
          </p:nvPr>
        </p:nvSpPr>
        <p:spPr>
          <a:xfrm>
            <a:off x="5378339" y="1916181"/>
            <a:ext cx="5798098" cy="9862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None/>
            </a:pPr>
            <a:r>
              <a:rPr lang="hr-HR"/>
              <a:t>Revealing your attitude towards digital technology</a:t>
            </a:r>
            <a:endParaRPr/>
          </a:p>
        </p:txBody>
      </p:sp>
      <p:grpSp>
        <p:nvGrpSpPr>
          <p:cNvPr id="148" name="Google Shape;148;p6"/>
          <p:cNvGrpSpPr/>
          <p:nvPr/>
        </p:nvGrpSpPr>
        <p:grpSpPr>
          <a:xfrm>
            <a:off x="1120948" y="3344486"/>
            <a:ext cx="9950103" cy="3513514"/>
            <a:chOff x="0" y="0"/>
            <a:chExt cx="9950103" cy="3513514"/>
          </a:xfrm>
        </p:grpSpPr>
        <p:cxnSp>
          <p:nvCxnSpPr>
            <p:cNvPr id="149" name="Google Shape;149;p6"/>
            <p:cNvCxnSpPr/>
            <p:nvPr/>
          </p:nvCxnSpPr>
          <p:spPr>
            <a:xfrm>
              <a:off x="0" y="0"/>
              <a:ext cx="9950103" cy="0"/>
            </a:xfrm>
            <a:prstGeom prst="straightConnector1">
              <a:avLst/>
            </a:prstGeom>
            <a:solidFill>
              <a:srgbClr val="F7931B"/>
            </a:solidFill>
            <a:ln cap="flat" cmpd="sng" w="12700">
              <a:solidFill>
                <a:srgbClr val="F7931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0" name="Google Shape;150;p6"/>
            <p:cNvSpPr/>
            <p:nvPr/>
          </p:nvSpPr>
          <p:spPr>
            <a:xfrm>
              <a:off x="0" y="0"/>
              <a:ext cx="1990020" cy="3513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6"/>
            <p:cNvSpPr txBox="1"/>
            <p:nvPr/>
          </p:nvSpPr>
          <p:spPr>
            <a:xfrm>
              <a:off x="0" y="0"/>
              <a:ext cx="1990020" cy="3513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3350" lIns="133350" spcFirstLastPara="1" rIns="133350" wrap="square" tIns="1333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hr-HR" sz="35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Positive attitude</a:t>
              </a:r>
              <a:endParaRPr b="0" i="0" sz="3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2139272" y="192617"/>
              <a:ext cx="7810830" cy="1097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6"/>
            <p:cNvSpPr txBox="1"/>
            <p:nvPr/>
          </p:nvSpPr>
          <p:spPr>
            <a:xfrm>
              <a:off x="2139272" y="192617"/>
              <a:ext cx="7810830" cy="1097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23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I actively seek information about technology, attend courses, or learn about new devices.</a:t>
              </a:r>
              <a:endParaRPr/>
            </a:p>
          </p:txBody>
        </p:sp>
        <p:cxnSp>
          <p:nvCxnSpPr>
            <p:cNvPr id="154" name="Google Shape;154;p6"/>
            <p:cNvCxnSpPr/>
            <p:nvPr/>
          </p:nvCxnSpPr>
          <p:spPr>
            <a:xfrm>
              <a:off x="1990020" y="1152871"/>
              <a:ext cx="7960082" cy="0"/>
            </a:xfrm>
            <a:prstGeom prst="straightConnector1">
              <a:avLst/>
            </a:prstGeom>
            <a:solidFill>
              <a:srgbClr val="F7931B"/>
            </a:solidFill>
            <a:ln cap="flat" cmpd="sng" w="12700">
              <a:solidFill>
                <a:srgbClr val="FCD0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5" name="Google Shape;155;p6"/>
            <p:cNvSpPr/>
            <p:nvPr/>
          </p:nvSpPr>
          <p:spPr>
            <a:xfrm>
              <a:off x="1467462" y="1109029"/>
              <a:ext cx="7810830" cy="1097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6"/>
            <p:cNvSpPr txBox="1"/>
            <p:nvPr/>
          </p:nvSpPr>
          <p:spPr>
            <a:xfrm>
              <a:off x="1467462" y="1109029"/>
              <a:ext cx="7810830" cy="1097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23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I regularly use smartphones, computers, or the internet for communication, online shopping, social media, or research.</a:t>
              </a:r>
              <a:endParaRPr/>
            </a:p>
          </p:txBody>
        </p:sp>
        <p:cxnSp>
          <p:nvCxnSpPr>
            <p:cNvPr id="157" name="Google Shape;157;p6"/>
            <p:cNvCxnSpPr/>
            <p:nvPr/>
          </p:nvCxnSpPr>
          <p:spPr>
            <a:xfrm>
              <a:off x="1990020" y="2305743"/>
              <a:ext cx="7960082" cy="0"/>
            </a:xfrm>
            <a:prstGeom prst="straightConnector1">
              <a:avLst/>
            </a:prstGeom>
            <a:solidFill>
              <a:srgbClr val="F7931B"/>
            </a:solidFill>
            <a:ln cap="flat" cmpd="sng" w="12700">
              <a:solidFill>
                <a:srgbClr val="FCD0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8" name="Google Shape;158;p6"/>
            <p:cNvSpPr/>
            <p:nvPr/>
          </p:nvSpPr>
          <p:spPr>
            <a:xfrm>
              <a:off x="942262" y="2281917"/>
              <a:ext cx="7810830" cy="1097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6"/>
            <p:cNvSpPr txBox="1"/>
            <p:nvPr/>
          </p:nvSpPr>
          <p:spPr>
            <a:xfrm>
              <a:off x="942262" y="2281917"/>
              <a:ext cx="7810830" cy="1097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23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I feel satisfaction when using applications (e.g., for health) and I adapt to new devices or applications.</a:t>
              </a:r>
              <a:endParaRPr b="0" i="0" sz="2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cxnSp>
          <p:nvCxnSpPr>
            <p:cNvPr id="160" name="Google Shape;160;p6"/>
            <p:cNvCxnSpPr/>
            <p:nvPr/>
          </p:nvCxnSpPr>
          <p:spPr>
            <a:xfrm>
              <a:off x="1990020" y="3458615"/>
              <a:ext cx="7960082" cy="0"/>
            </a:xfrm>
            <a:prstGeom prst="straightConnector1">
              <a:avLst/>
            </a:prstGeom>
            <a:solidFill>
              <a:srgbClr val="F7931B"/>
            </a:solidFill>
            <a:ln cap="flat" cmpd="sng" w="12700">
              <a:solidFill>
                <a:srgbClr val="FCD0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161" name="Google Shape;16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/>
          <p:cNvPicPr preferRelativeResize="0"/>
          <p:nvPr/>
        </p:nvPicPr>
        <p:blipFill rotWithShape="1">
          <a:blip r:embed="rId5">
            <a:alphaModFix/>
          </a:blip>
          <a:srcRect b="10943" l="0" r="0" t="37823"/>
          <a:stretch/>
        </p:blipFill>
        <p:spPr>
          <a:xfrm>
            <a:off x="0" y="0"/>
            <a:ext cx="4352050" cy="3344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 txBox="1"/>
          <p:nvPr>
            <p:ph type="title"/>
          </p:nvPr>
        </p:nvSpPr>
        <p:spPr>
          <a:xfrm>
            <a:off x="2728350" y="133515"/>
            <a:ext cx="6127119" cy="10095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None/>
            </a:pPr>
            <a:r>
              <a:rPr lang="hr-HR"/>
              <a:t>Revealing your attitude towards digital technology</a:t>
            </a:r>
            <a:endParaRPr/>
          </a:p>
        </p:txBody>
      </p:sp>
      <p:grpSp>
        <p:nvGrpSpPr>
          <p:cNvPr id="169" name="Google Shape;169;p7"/>
          <p:cNvGrpSpPr/>
          <p:nvPr/>
        </p:nvGrpSpPr>
        <p:grpSpPr>
          <a:xfrm>
            <a:off x="5184827" y="2062064"/>
            <a:ext cx="6482086" cy="3509743"/>
            <a:chOff x="3385283" y="0"/>
            <a:chExt cx="6482086" cy="3509743"/>
          </a:xfrm>
        </p:grpSpPr>
        <p:sp>
          <p:nvSpPr>
            <p:cNvPr id="170" name="Google Shape;170;p7"/>
            <p:cNvSpPr/>
            <p:nvPr/>
          </p:nvSpPr>
          <p:spPr>
            <a:xfrm>
              <a:off x="3385283" y="0"/>
              <a:ext cx="6482086" cy="3509743"/>
            </a:xfrm>
            <a:prstGeom prst="roundRect">
              <a:avLst>
                <a:gd fmla="val 10000" name="adj"/>
              </a:avLst>
            </a:prstGeom>
            <a:solidFill>
              <a:srgbClr val="F7931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7"/>
            <p:cNvSpPr txBox="1"/>
            <p:nvPr/>
          </p:nvSpPr>
          <p:spPr>
            <a:xfrm>
              <a:off x="3488080" y="102797"/>
              <a:ext cx="6276492" cy="33041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3350" lIns="133350" spcFirstLastPara="1" rIns="133350" wrap="square" tIns="1333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hr-HR" sz="35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Negative attitude</a:t>
              </a:r>
              <a:endParaRPr b="0" i="0" sz="35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1225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Avenir"/>
                <a:buChar char="•"/>
              </a:pPr>
              <a:r>
                <a:rPr b="0" i="0" lang="hr-HR" sz="27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You often feel stress, frustration, or dissatisfaction when using technology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05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Avenir"/>
                <a:buChar char="•"/>
              </a:pPr>
              <a:r>
                <a:rPr b="0" i="0" lang="hr-HR" sz="27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Učenje novih tehnologija smatrate prekompliciranim </a:t>
              </a:r>
              <a:endParaRPr b="0" i="0" sz="27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05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Avenir"/>
                <a:buChar char="•"/>
              </a:pPr>
              <a:r>
                <a:rPr b="0" i="0" lang="hr-HR" sz="27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You feel fear regarding privacy or security issues.</a:t>
              </a:r>
              <a:endParaRPr/>
            </a:p>
          </p:txBody>
        </p:sp>
      </p:grpSp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5">
            <a:alphaModFix/>
          </a:blip>
          <a:srcRect b="0" l="-2" r="19381" t="34473"/>
          <a:stretch/>
        </p:blipFill>
        <p:spPr>
          <a:xfrm>
            <a:off x="156363" y="1315079"/>
            <a:ext cx="4873105" cy="2640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 txBox="1"/>
          <p:nvPr>
            <p:ph type="title"/>
          </p:nvPr>
        </p:nvSpPr>
        <p:spPr>
          <a:xfrm>
            <a:off x="1077362" y="363894"/>
            <a:ext cx="9950103" cy="6904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Revealing your attitude towards digital technology</a:t>
            </a:r>
            <a:endParaRPr/>
          </a:p>
        </p:txBody>
      </p:sp>
      <p:grpSp>
        <p:nvGrpSpPr>
          <p:cNvPr id="180" name="Google Shape;180;p8"/>
          <p:cNvGrpSpPr/>
          <p:nvPr/>
        </p:nvGrpSpPr>
        <p:grpSpPr>
          <a:xfrm>
            <a:off x="892541" y="1321946"/>
            <a:ext cx="9950103" cy="5145094"/>
            <a:chOff x="0" y="0"/>
            <a:chExt cx="9950103" cy="5145094"/>
          </a:xfrm>
        </p:grpSpPr>
        <p:sp>
          <p:nvSpPr>
            <p:cNvPr id="181" name="Google Shape;181;p8"/>
            <p:cNvSpPr/>
            <p:nvPr/>
          </p:nvSpPr>
          <p:spPr>
            <a:xfrm>
              <a:off x="0" y="0"/>
              <a:ext cx="9950103" cy="959400"/>
            </a:xfrm>
            <a:prstGeom prst="roundRect">
              <a:avLst>
                <a:gd fmla="val 16667" name="adj"/>
              </a:avLst>
            </a:prstGeom>
            <a:solidFill>
              <a:srgbClr val="F7931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8"/>
            <p:cNvSpPr txBox="1"/>
            <p:nvPr/>
          </p:nvSpPr>
          <p:spPr>
            <a:xfrm>
              <a:off x="46834" y="46834"/>
              <a:ext cx="9856435" cy="8657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6200" lIns="156200" spcFirstLastPara="1" rIns="156200" wrap="square" tIns="156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hr-HR" sz="41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Neutral attitude</a:t>
              </a:r>
              <a:endParaRPr b="0" i="0" sz="41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0" y="986465"/>
              <a:ext cx="9950103" cy="41586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8"/>
            <p:cNvSpPr txBox="1"/>
            <p:nvPr/>
          </p:nvSpPr>
          <p:spPr>
            <a:xfrm>
              <a:off x="0" y="986465"/>
              <a:ext cx="9950103" cy="41586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2050" lIns="315900" spcFirstLastPara="1" rIns="291575" wrap="square" tIns="52050">
              <a:noAutofit/>
            </a:bodyPr>
            <a:lstStyle/>
            <a:p>
              <a:pPr indent="-28575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venir"/>
                <a:buChar char="•"/>
              </a:pPr>
              <a:r>
                <a:rPr b="0" i="0" lang="hr-HR" sz="32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You do not have a strong stance on technology, but you are open to using it without express enthusiasm or resistance.</a:t>
              </a:r>
              <a:endParaRPr b="0" i="0" sz="3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-285750" lvl="1" marL="285750" marR="0" rtl="0" algn="l">
                <a:lnSpc>
                  <a:spcPct val="90000"/>
                </a:lnSpc>
                <a:spcBef>
                  <a:spcPts val="64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venir"/>
                <a:buChar char="•"/>
              </a:pPr>
              <a:r>
                <a:rPr b="0" i="0" lang="hr-HR" sz="32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You use technology only when necessary, without the desire for further learning or exploration.</a:t>
              </a:r>
              <a:endParaRPr b="0" i="0" sz="3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-285750" lvl="1" marL="285750" marR="0" rtl="0" algn="l">
                <a:lnSpc>
                  <a:spcPct val="90000"/>
                </a:lnSpc>
                <a:spcBef>
                  <a:spcPts val="64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venir"/>
                <a:buChar char="•"/>
              </a:pPr>
              <a:r>
                <a:rPr b="0" i="0" lang="hr-HR" sz="32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You approach technology as a means to achieve a specific goal (e.g., paying bills online) without expressing a strong opinion about the technology itself.</a:t>
              </a:r>
              <a:endParaRPr b="0" i="0" sz="3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pic>
        <p:nvPicPr>
          <p:cNvPr id="185" name="Google Shape;18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"/>
          <p:cNvSpPr txBox="1"/>
          <p:nvPr>
            <p:ph type="title"/>
          </p:nvPr>
        </p:nvSpPr>
        <p:spPr>
          <a:xfrm>
            <a:off x="236657" y="286767"/>
            <a:ext cx="9950103" cy="7536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hr-HR"/>
              <a:t>Self-assessment</a:t>
            </a:r>
            <a:endParaRPr/>
          </a:p>
        </p:txBody>
      </p:sp>
      <p:grpSp>
        <p:nvGrpSpPr>
          <p:cNvPr id="192" name="Google Shape;192;p9"/>
          <p:cNvGrpSpPr/>
          <p:nvPr/>
        </p:nvGrpSpPr>
        <p:grpSpPr>
          <a:xfrm>
            <a:off x="236657" y="1586364"/>
            <a:ext cx="11718686" cy="4139923"/>
            <a:chOff x="0" y="0"/>
            <a:chExt cx="11718686" cy="4139923"/>
          </a:xfrm>
        </p:grpSpPr>
        <p:cxnSp>
          <p:nvCxnSpPr>
            <p:cNvPr id="193" name="Google Shape;193;p9"/>
            <p:cNvCxnSpPr/>
            <p:nvPr/>
          </p:nvCxnSpPr>
          <p:spPr>
            <a:xfrm>
              <a:off x="0" y="0"/>
              <a:ext cx="11718686" cy="0"/>
            </a:xfrm>
            <a:prstGeom prst="straightConnector1">
              <a:avLst/>
            </a:prstGeom>
            <a:solidFill>
              <a:srgbClr val="F7931B"/>
            </a:solidFill>
            <a:ln cap="flat" cmpd="sng" w="12700">
              <a:solidFill>
                <a:srgbClr val="F7931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94" name="Google Shape;194;p9"/>
            <p:cNvSpPr/>
            <p:nvPr/>
          </p:nvSpPr>
          <p:spPr>
            <a:xfrm>
              <a:off x="0" y="0"/>
              <a:ext cx="2343737" cy="41399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9"/>
            <p:cNvSpPr txBox="1"/>
            <p:nvPr/>
          </p:nvSpPr>
          <p:spPr>
            <a:xfrm>
              <a:off x="0" y="0"/>
              <a:ext cx="2343737" cy="41399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7650" lIns="247650" spcFirstLastPara="1" rIns="247650" wrap="square" tIns="2476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2519517" y="64686"/>
              <a:ext cx="9199168" cy="1293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9"/>
            <p:cNvSpPr txBox="1"/>
            <p:nvPr/>
          </p:nvSpPr>
          <p:spPr>
            <a:xfrm>
              <a:off x="2519517" y="64686"/>
              <a:ext cx="9199168" cy="1293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33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Reflect on how you feel about digital technology: positively, negatively, or indifferent?</a:t>
              </a:r>
              <a:endParaRPr/>
            </a:p>
          </p:txBody>
        </p:sp>
        <p:cxnSp>
          <p:nvCxnSpPr>
            <p:cNvPr id="198" name="Google Shape;198;p9"/>
            <p:cNvCxnSpPr/>
            <p:nvPr/>
          </p:nvCxnSpPr>
          <p:spPr>
            <a:xfrm>
              <a:off x="2343737" y="1358412"/>
              <a:ext cx="9374948" cy="0"/>
            </a:xfrm>
            <a:prstGeom prst="straightConnector1">
              <a:avLst/>
            </a:prstGeom>
            <a:solidFill>
              <a:srgbClr val="F7931B"/>
            </a:solidFill>
            <a:ln cap="flat" cmpd="sng" w="12700">
              <a:solidFill>
                <a:srgbClr val="FCD0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99" name="Google Shape;199;p9"/>
            <p:cNvSpPr/>
            <p:nvPr/>
          </p:nvSpPr>
          <p:spPr>
            <a:xfrm>
              <a:off x="2519517" y="1423098"/>
              <a:ext cx="9199168" cy="1293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9"/>
            <p:cNvSpPr txBox="1"/>
            <p:nvPr/>
          </p:nvSpPr>
          <p:spPr>
            <a:xfrm>
              <a:off x="2519517" y="1423098"/>
              <a:ext cx="9199168" cy="1293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r-HR" sz="33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Keep in mind that your previous experiences influence your current attitude.</a:t>
              </a:r>
              <a:endParaRPr/>
            </a:p>
          </p:txBody>
        </p:sp>
        <p:cxnSp>
          <p:nvCxnSpPr>
            <p:cNvPr id="201" name="Google Shape;201;p9"/>
            <p:cNvCxnSpPr/>
            <p:nvPr/>
          </p:nvCxnSpPr>
          <p:spPr>
            <a:xfrm>
              <a:off x="2343737" y="2716824"/>
              <a:ext cx="9374948" cy="0"/>
            </a:xfrm>
            <a:prstGeom prst="straightConnector1">
              <a:avLst/>
            </a:prstGeom>
            <a:solidFill>
              <a:srgbClr val="F7931B"/>
            </a:solidFill>
            <a:ln cap="flat" cmpd="sng" w="12700">
              <a:solidFill>
                <a:srgbClr val="FCD0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2" name="Google Shape;202;p9"/>
            <p:cNvSpPr/>
            <p:nvPr/>
          </p:nvSpPr>
          <p:spPr>
            <a:xfrm>
              <a:off x="2519517" y="2781510"/>
              <a:ext cx="9199168" cy="1293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9"/>
            <p:cNvSpPr txBox="1"/>
            <p:nvPr/>
          </p:nvSpPr>
          <p:spPr>
            <a:xfrm>
              <a:off x="2519517" y="2781510"/>
              <a:ext cx="9199168" cy="1293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hr-HR" sz="3300" u="none" cap="none" strike="noStrik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A positive attitude encourages proactivity and facilitates the adoption of new, useful habits.</a:t>
              </a:r>
              <a:endParaRPr b="0" i="0" sz="33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cxnSp>
          <p:nvCxnSpPr>
            <p:cNvPr id="204" name="Google Shape;204;p9"/>
            <p:cNvCxnSpPr/>
            <p:nvPr/>
          </p:nvCxnSpPr>
          <p:spPr>
            <a:xfrm>
              <a:off x="2343737" y="4075236"/>
              <a:ext cx="9374948" cy="0"/>
            </a:xfrm>
            <a:prstGeom prst="straightConnector1">
              <a:avLst/>
            </a:prstGeom>
            <a:solidFill>
              <a:srgbClr val="F7931B"/>
            </a:solidFill>
            <a:ln cap="flat" cmpd="sng" w="12700">
              <a:solidFill>
                <a:srgbClr val="FCD0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205" name="Google Shape;20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822" y="96307"/>
            <a:ext cx="1377815" cy="13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6069" y="6367733"/>
            <a:ext cx="1109568" cy="2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5">
            <a:alphaModFix/>
          </a:blip>
          <a:srcRect b="0" l="29903" r="11207" t="0"/>
          <a:stretch/>
        </p:blipFill>
        <p:spPr>
          <a:xfrm>
            <a:off x="0" y="2108878"/>
            <a:ext cx="2557619" cy="2895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ocksVTI">
  <a:themeElements>
    <a:clrScheme name="Po meri 2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8931D"/>
      </a:accent1>
      <a:accent2>
        <a:srgbClr val="F8931D"/>
      </a:accent2>
      <a:accent3>
        <a:srgbClr val="F8931D"/>
      </a:accent3>
      <a:accent4>
        <a:srgbClr val="F8931D"/>
      </a:accent4>
      <a:accent5>
        <a:srgbClr val="F8931D"/>
      </a:accent5>
      <a:accent6>
        <a:srgbClr val="F8931D"/>
      </a:accent6>
      <a:hlink>
        <a:srgbClr val="F8931D"/>
      </a:hlink>
      <a:folHlink>
        <a:srgbClr val="F8931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2024-07-02T07:05:35Z</dcterms:created>
  <dc:creator>Tanja Božič</dc:creator>
</cp:coreProperties>
</file>