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4" r:id="rId4"/>
    <p:sldId id="298" r:id="rId5"/>
    <p:sldId id="299" r:id="rId6"/>
    <p:sldId id="300" r:id="rId7"/>
    <p:sldId id="301" r:id="rId8"/>
    <p:sldId id="302" r:id="rId9"/>
    <p:sldId id="303" r:id="rId10"/>
    <p:sldId id="265" r:id="rId11"/>
    <p:sldId id="305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266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68" r:id="rId33"/>
    <p:sldId id="269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276" r:id="rId44"/>
    <p:sldId id="277" r:id="rId45"/>
    <p:sldId id="279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283" r:id="rId55"/>
    <p:sldId id="284" r:id="rId56"/>
    <p:sldId id="285" r:id="rId57"/>
    <p:sldId id="286" r:id="rId58"/>
    <p:sldId id="333" r:id="rId59"/>
    <p:sldId id="334" r:id="rId60"/>
    <p:sldId id="335" r:id="rId61"/>
    <p:sldId id="336" r:id="rId62"/>
    <p:sldId id="337" r:id="rId63"/>
    <p:sldId id="338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6"/>
  </p:normalViewPr>
  <p:slideViewPr>
    <p:cSldViewPr snapToGrid="0">
      <p:cViewPr varScale="1">
        <p:scale>
          <a:sx n="87" d="100"/>
          <a:sy n="87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rsm2UqnIs&amp;list=PLaR7sjTnyczFsposZuly8nHZzsWRWMW8r&amp;index=20" TargetMode="External"/><Relationship Id="rId2" Type="http://schemas.openxmlformats.org/officeDocument/2006/relationships/hyperlink" Target="https://www.youtube.com/watch?v=TI4slrYbvv8&amp;list=PLaR7sjTnyczFsposZuly8nHZzsWRWMW8r&amp;index=16" TargetMode="External"/><Relationship Id="rId1" Type="http://schemas.openxmlformats.org/officeDocument/2006/relationships/hyperlink" Target="https://www.youtube.com/watch?v=ucMmeLV24bk" TargetMode="External"/><Relationship Id="rId4" Type="http://schemas.openxmlformats.org/officeDocument/2006/relationships/hyperlink" Target="https://www.youtube.com/watch?v=M6BGrj7u8kU&amp;list=PLaR7sjTnyczFsposZuly8nHZzsWRWMW8r&amp;index=14" TargetMode="External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rsm2UqnIs&amp;list=PLaR7sjTnyczFsposZuly8nHZzsWRWMW8r&amp;index=20" TargetMode="External"/><Relationship Id="rId2" Type="http://schemas.openxmlformats.org/officeDocument/2006/relationships/hyperlink" Target="https://www.youtube.com/watch?v=TI4slrYbvv8&amp;list=PLaR7sjTnyczFsposZuly8nHZzsWRWMW8r&amp;index=16" TargetMode="External"/><Relationship Id="rId1" Type="http://schemas.openxmlformats.org/officeDocument/2006/relationships/hyperlink" Target="https://www.youtube.com/watch?v=ucMmeLV24bk" TargetMode="External"/><Relationship Id="rId4" Type="http://schemas.openxmlformats.org/officeDocument/2006/relationships/hyperlink" Target="https://www.youtube.com/watch?v=M6BGrj7u8kU&amp;list=PLaR7sjTnyczFsposZuly8nHZzsWRWMW8r&amp;index=1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F7E23-1E03-43C3-A176-69D0705CE6B6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49E271-384C-4331-8494-C9985C362643}">
      <dgm:prSet/>
      <dgm:spPr/>
      <dgm:t>
        <a:bodyPr/>
        <a:lstStyle/>
        <a:p>
          <a:r>
            <a:rPr lang="en-US"/>
            <a:t>Identify</a:t>
          </a:r>
        </a:p>
      </dgm:t>
    </dgm:pt>
    <dgm:pt modelId="{8415AF2B-2B64-4B34-9D21-08FA337E34D7}" type="parTrans" cxnId="{DE05A0C8-DBBD-4682-9A98-87025520D47C}">
      <dgm:prSet/>
      <dgm:spPr/>
      <dgm:t>
        <a:bodyPr/>
        <a:lstStyle/>
        <a:p>
          <a:endParaRPr lang="en-US"/>
        </a:p>
      </dgm:t>
    </dgm:pt>
    <dgm:pt modelId="{0BFBFE91-AD61-4E54-980E-AE8ED303042E}" type="sibTrans" cxnId="{DE05A0C8-DBBD-4682-9A98-87025520D47C}">
      <dgm:prSet/>
      <dgm:spPr/>
      <dgm:t>
        <a:bodyPr/>
        <a:lstStyle/>
        <a:p>
          <a:endParaRPr lang="en-US"/>
        </a:p>
      </dgm:t>
    </dgm:pt>
    <dgm:pt modelId="{61D49EEE-5053-412A-BB29-700C41D55F7F}">
      <dgm:prSet/>
      <dgm:spPr/>
      <dgm:t>
        <a:bodyPr/>
        <a:lstStyle/>
        <a:p>
          <a:r>
            <a:rPr lang="en-US"/>
            <a:t>Identify your current attitude towards money: Positive, Negative, or Neutral.</a:t>
          </a:r>
        </a:p>
      </dgm:t>
    </dgm:pt>
    <dgm:pt modelId="{19B23609-5952-49F0-8BD0-79FDA64C8E3E}" type="parTrans" cxnId="{A00600A9-5828-458B-8B01-1F934B2EEB6B}">
      <dgm:prSet/>
      <dgm:spPr/>
      <dgm:t>
        <a:bodyPr/>
        <a:lstStyle/>
        <a:p>
          <a:endParaRPr lang="en-US"/>
        </a:p>
      </dgm:t>
    </dgm:pt>
    <dgm:pt modelId="{1E564B48-5958-45F9-901D-689789AFC728}" type="sibTrans" cxnId="{A00600A9-5828-458B-8B01-1F934B2EEB6B}">
      <dgm:prSet/>
      <dgm:spPr/>
      <dgm:t>
        <a:bodyPr/>
        <a:lstStyle/>
        <a:p>
          <a:endParaRPr lang="en-US"/>
        </a:p>
      </dgm:t>
    </dgm:pt>
    <dgm:pt modelId="{54AA561A-FFD1-4370-8416-06446E22F2E9}">
      <dgm:prSet/>
      <dgm:spPr/>
      <dgm:t>
        <a:bodyPr/>
        <a:lstStyle/>
        <a:p>
          <a:r>
            <a:rPr lang="en-US"/>
            <a:t>Reflect on</a:t>
          </a:r>
        </a:p>
      </dgm:t>
    </dgm:pt>
    <dgm:pt modelId="{E17BB5CF-6C7C-4E6A-B789-46074742780F}" type="parTrans" cxnId="{76E61D4B-4C50-4230-85E6-5566117372BE}">
      <dgm:prSet/>
      <dgm:spPr/>
      <dgm:t>
        <a:bodyPr/>
        <a:lstStyle/>
        <a:p>
          <a:endParaRPr lang="en-US"/>
        </a:p>
      </dgm:t>
    </dgm:pt>
    <dgm:pt modelId="{5183E64C-A9BF-40B5-ABEC-2FB547E30F09}" type="sibTrans" cxnId="{76E61D4B-4C50-4230-85E6-5566117372BE}">
      <dgm:prSet/>
      <dgm:spPr/>
      <dgm:t>
        <a:bodyPr/>
        <a:lstStyle/>
        <a:p>
          <a:endParaRPr lang="en-US"/>
        </a:p>
      </dgm:t>
    </dgm:pt>
    <dgm:pt modelId="{D448E2AA-F586-4549-A635-9E889A1F3562}">
      <dgm:prSet/>
      <dgm:spPr/>
      <dgm:t>
        <a:bodyPr/>
        <a:lstStyle/>
        <a:p>
          <a:r>
            <a:rPr lang="en-US"/>
            <a:t>Reflect on how your attitude has evolved through different stages of life.</a:t>
          </a:r>
        </a:p>
      </dgm:t>
    </dgm:pt>
    <dgm:pt modelId="{C778A035-E5F1-45FF-AB9E-92A38B223DF4}" type="parTrans" cxnId="{1652649D-2BDA-48D1-922B-CDC1079EC3B9}">
      <dgm:prSet/>
      <dgm:spPr/>
      <dgm:t>
        <a:bodyPr/>
        <a:lstStyle/>
        <a:p>
          <a:endParaRPr lang="en-US"/>
        </a:p>
      </dgm:t>
    </dgm:pt>
    <dgm:pt modelId="{87E23665-4AC0-4B45-AC06-A8FCFDA8D1DF}" type="sibTrans" cxnId="{1652649D-2BDA-48D1-922B-CDC1079EC3B9}">
      <dgm:prSet/>
      <dgm:spPr/>
      <dgm:t>
        <a:bodyPr/>
        <a:lstStyle/>
        <a:p>
          <a:endParaRPr lang="en-US"/>
        </a:p>
      </dgm:t>
    </dgm:pt>
    <dgm:pt modelId="{AD7AB635-C9F5-47A6-B36A-43B5F4D4BF77}">
      <dgm:prSet/>
      <dgm:spPr/>
      <dgm:t>
        <a:bodyPr/>
        <a:lstStyle/>
        <a:p>
          <a:r>
            <a:rPr lang="en-US"/>
            <a:t>Consider</a:t>
          </a:r>
        </a:p>
      </dgm:t>
    </dgm:pt>
    <dgm:pt modelId="{F921AE3D-C740-4A77-8B2B-87B2112B05AF}" type="parTrans" cxnId="{0EC869BA-547F-4EF4-A8EA-DAA0DEDAB937}">
      <dgm:prSet/>
      <dgm:spPr/>
      <dgm:t>
        <a:bodyPr/>
        <a:lstStyle/>
        <a:p>
          <a:endParaRPr lang="en-US"/>
        </a:p>
      </dgm:t>
    </dgm:pt>
    <dgm:pt modelId="{CA0A474A-A2DE-4A99-AD82-92119DB14EB9}" type="sibTrans" cxnId="{0EC869BA-547F-4EF4-A8EA-DAA0DEDAB937}">
      <dgm:prSet/>
      <dgm:spPr/>
      <dgm:t>
        <a:bodyPr/>
        <a:lstStyle/>
        <a:p>
          <a:endParaRPr lang="en-US"/>
        </a:p>
      </dgm:t>
    </dgm:pt>
    <dgm:pt modelId="{9DBE916D-0DF1-4FBA-BF86-720F7DA5A82A}">
      <dgm:prSet/>
      <dgm:spPr/>
      <dgm:t>
        <a:bodyPr/>
        <a:lstStyle/>
        <a:p>
          <a:r>
            <a:rPr lang="en-US"/>
            <a:t>Consider what influences your current thoughts and feelings about money.</a:t>
          </a:r>
        </a:p>
      </dgm:t>
    </dgm:pt>
    <dgm:pt modelId="{46243BB1-1350-4A8A-AC29-463564E92BB3}" type="parTrans" cxnId="{5AD56349-C33C-4325-BEC4-F7192D423270}">
      <dgm:prSet/>
      <dgm:spPr/>
      <dgm:t>
        <a:bodyPr/>
        <a:lstStyle/>
        <a:p>
          <a:endParaRPr lang="en-US"/>
        </a:p>
      </dgm:t>
    </dgm:pt>
    <dgm:pt modelId="{AA7D9028-6CA0-4B0D-BDC2-D9B18AB8AE95}" type="sibTrans" cxnId="{5AD56349-C33C-4325-BEC4-F7192D423270}">
      <dgm:prSet/>
      <dgm:spPr/>
      <dgm:t>
        <a:bodyPr/>
        <a:lstStyle/>
        <a:p>
          <a:endParaRPr lang="en-US"/>
        </a:p>
      </dgm:t>
    </dgm:pt>
    <dgm:pt modelId="{791CDF7A-6BF9-9149-8FE2-34B39FD9E64F}" type="pres">
      <dgm:prSet presAssocID="{D38F7E23-1E03-43C3-A176-69D0705CE6B6}" presName="Name0" presStyleCnt="0">
        <dgm:presLayoutVars>
          <dgm:dir/>
          <dgm:animLvl val="lvl"/>
          <dgm:resizeHandles val="exact"/>
        </dgm:presLayoutVars>
      </dgm:prSet>
      <dgm:spPr/>
    </dgm:pt>
    <dgm:pt modelId="{F5A2D040-A7D3-0642-A998-6DDD4CEFE262}" type="pres">
      <dgm:prSet presAssocID="{BF49E271-384C-4331-8494-C9985C362643}" presName="composite" presStyleCnt="0"/>
      <dgm:spPr/>
    </dgm:pt>
    <dgm:pt modelId="{930F7DCA-C933-6D47-8881-1E831C89DED8}" type="pres">
      <dgm:prSet presAssocID="{BF49E271-384C-4331-8494-C9985C362643}" presName="parTx" presStyleLbl="alignNode1" presStyleIdx="0" presStyleCnt="3">
        <dgm:presLayoutVars>
          <dgm:chMax val="0"/>
          <dgm:chPref val="0"/>
        </dgm:presLayoutVars>
      </dgm:prSet>
      <dgm:spPr/>
    </dgm:pt>
    <dgm:pt modelId="{C98E74F0-AE25-A248-89DD-B784F31189FA}" type="pres">
      <dgm:prSet presAssocID="{BF49E271-384C-4331-8494-C9985C362643}" presName="desTx" presStyleLbl="alignAccFollowNode1" presStyleIdx="0" presStyleCnt="3">
        <dgm:presLayoutVars/>
      </dgm:prSet>
      <dgm:spPr/>
    </dgm:pt>
    <dgm:pt modelId="{FD1833D9-8CB4-1044-93EE-FF6C5FF3DB7A}" type="pres">
      <dgm:prSet presAssocID="{0BFBFE91-AD61-4E54-980E-AE8ED303042E}" presName="space" presStyleCnt="0"/>
      <dgm:spPr/>
    </dgm:pt>
    <dgm:pt modelId="{0114128D-DAE2-E649-AC14-3B95BDB2870E}" type="pres">
      <dgm:prSet presAssocID="{54AA561A-FFD1-4370-8416-06446E22F2E9}" presName="composite" presStyleCnt="0"/>
      <dgm:spPr/>
    </dgm:pt>
    <dgm:pt modelId="{AF0C0E53-1DB5-1D44-88FC-28DA12AD369F}" type="pres">
      <dgm:prSet presAssocID="{54AA561A-FFD1-4370-8416-06446E22F2E9}" presName="parTx" presStyleLbl="alignNode1" presStyleIdx="1" presStyleCnt="3">
        <dgm:presLayoutVars>
          <dgm:chMax val="0"/>
          <dgm:chPref val="0"/>
        </dgm:presLayoutVars>
      </dgm:prSet>
      <dgm:spPr/>
    </dgm:pt>
    <dgm:pt modelId="{BC818BD4-9E08-D94D-95BE-8B62132B79FB}" type="pres">
      <dgm:prSet presAssocID="{54AA561A-FFD1-4370-8416-06446E22F2E9}" presName="desTx" presStyleLbl="alignAccFollowNode1" presStyleIdx="1" presStyleCnt="3">
        <dgm:presLayoutVars/>
      </dgm:prSet>
      <dgm:spPr/>
    </dgm:pt>
    <dgm:pt modelId="{AA743B0C-9AF9-1A41-8418-BD8154B2C365}" type="pres">
      <dgm:prSet presAssocID="{5183E64C-A9BF-40B5-ABEC-2FB547E30F09}" presName="space" presStyleCnt="0"/>
      <dgm:spPr/>
    </dgm:pt>
    <dgm:pt modelId="{6725E62B-7162-944B-9B1E-DF11721830C7}" type="pres">
      <dgm:prSet presAssocID="{AD7AB635-C9F5-47A6-B36A-43B5F4D4BF77}" presName="composite" presStyleCnt="0"/>
      <dgm:spPr/>
    </dgm:pt>
    <dgm:pt modelId="{B59A3EA3-3001-1D44-83EE-E9303B404012}" type="pres">
      <dgm:prSet presAssocID="{AD7AB635-C9F5-47A6-B36A-43B5F4D4BF77}" presName="parTx" presStyleLbl="alignNode1" presStyleIdx="2" presStyleCnt="3">
        <dgm:presLayoutVars>
          <dgm:chMax val="0"/>
          <dgm:chPref val="0"/>
        </dgm:presLayoutVars>
      </dgm:prSet>
      <dgm:spPr/>
    </dgm:pt>
    <dgm:pt modelId="{A45B7A07-9C89-FA4D-BA9E-061E45979647}" type="pres">
      <dgm:prSet presAssocID="{AD7AB635-C9F5-47A6-B36A-43B5F4D4BF77}" presName="desTx" presStyleLbl="alignAccFollowNode1" presStyleIdx="2" presStyleCnt="3">
        <dgm:presLayoutVars/>
      </dgm:prSet>
      <dgm:spPr/>
    </dgm:pt>
  </dgm:ptLst>
  <dgm:cxnLst>
    <dgm:cxn modelId="{001D2A03-BEF7-9643-AE1B-1D432758E749}" type="presOf" srcId="{D448E2AA-F586-4549-A635-9E889A1F3562}" destId="{BC818BD4-9E08-D94D-95BE-8B62132B79FB}" srcOrd="0" destOrd="0" presId="urn:microsoft.com/office/officeart/2016/7/layout/HorizontalActionList"/>
    <dgm:cxn modelId="{DEAFCE19-3BB2-E945-9B8A-1E3A4217CF45}" type="presOf" srcId="{D38F7E23-1E03-43C3-A176-69D0705CE6B6}" destId="{791CDF7A-6BF9-9149-8FE2-34B39FD9E64F}" srcOrd="0" destOrd="0" presId="urn:microsoft.com/office/officeart/2016/7/layout/HorizontalActionList"/>
    <dgm:cxn modelId="{9FDCDD23-DB9A-F34B-88DC-11CAD7B8E3DA}" type="presOf" srcId="{BF49E271-384C-4331-8494-C9985C362643}" destId="{930F7DCA-C933-6D47-8881-1E831C89DED8}" srcOrd="0" destOrd="0" presId="urn:microsoft.com/office/officeart/2016/7/layout/HorizontalActionList"/>
    <dgm:cxn modelId="{5AD56349-C33C-4325-BEC4-F7192D423270}" srcId="{AD7AB635-C9F5-47A6-B36A-43B5F4D4BF77}" destId="{9DBE916D-0DF1-4FBA-BF86-720F7DA5A82A}" srcOrd="0" destOrd="0" parTransId="{46243BB1-1350-4A8A-AC29-463564E92BB3}" sibTransId="{AA7D9028-6CA0-4B0D-BDC2-D9B18AB8AE95}"/>
    <dgm:cxn modelId="{76E61D4B-4C50-4230-85E6-5566117372BE}" srcId="{D38F7E23-1E03-43C3-A176-69D0705CE6B6}" destId="{54AA561A-FFD1-4370-8416-06446E22F2E9}" srcOrd="1" destOrd="0" parTransId="{E17BB5CF-6C7C-4E6A-B789-46074742780F}" sibTransId="{5183E64C-A9BF-40B5-ABEC-2FB547E30F09}"/>
    <dgm:cxn modelId="{F78AEE8A-962C-4B49-B03F-F16771A11C56}" type="presOf" srcId="{9DBE916D-0DF1-4FBA-BF86-720F7DA5A82A}" destId="{A45B7A07-9C89-FA4D-BA9E-061E45979647}" srcOrd="0" destOrd="0" presId="urn:microsoft.com/office/officeart/2016/7/layout/HorizontalActionList"/>
    <dgm:cxn modelId="{1652649D-2BDA-48D1-922B-CDC1079EC3B9}" srcId="{54AA561A-FFD1-4370-8416-06446E22F2E9}" destId="{D448E2AA-F586-4549-A635-9E889A1F3562}" srcOrd="0" destOrd="0" parTransId="{C778A035-E5F1-45FF-AB9E-92A38B223DF4}" sibTransId="{87E23665-4AC0-4B45-AC06-A8FCFDA8D1DF}"/>
    <dgm:cxn modelId="{A00600A9-5828-458B-8B01-1F934B2EEB6B}" srcId="{BF49E271-384C-4331-8494-C9985C362643}" destId="{61D49EEE-5053-412A-BB29-700C41D55F7F}" srcOrd="0" destOrd="0" parTransId="{19B23609-5952-49F0-8BD0-79FDA64C8E3E}" sibTransId="{1E564B48-5958-45F9-901D-689789AFC728}"/>
    <dgm:cxn modelId="{E13584AA-1264-5B47-9BFF-18813231E4D3}" type="presOf" srcId="{AD7AB635-C9F5-47A6-B36A-43B5F4D4BF77}" destId="{B59A3EA3-3001-1D44-83EE-E9303B404012}" srcOrd="0" destOrd="0" presId="urn:microsoft.com/office/officeart/2016/7/layout/HorizontalActionList"/>
    <dgm:cxn modelId="{E215D1B5-9830-A54B-A101-1554E9E367C4}" type="presOf" srcId="{61D49EEE-5053-412A-BB29-700C41D55F7F}" destId="{C98E74F0-AE25-A248-89DD-B784F31189FA}" srcOrd="0" destOrd="0" presId="urn:microsoft.com/office/officeart/2016/7/layout/HorizontalActionList"/>
    <dgm:cxn modelId="{0EC869BA-547F-4EF4-A8EA-DAA0DEDAB937}" srcId="{D38F7E23-1E03-43C3-A176-69D0705CE6B6}" destId="{AD7AB635-C9F5-47A6-B36A-43B5F4D4BF77}" srcOrd="2" destOrd="0" parTransId="{F921AE3D-C740-4A77-8B2B-87B2112B05AF}" sibTransId="{CA0A474A-A2DE-4A99-AD82-92119DB14EB9}"/>
    <dgm:cxn modelId="{DE05A0C8-DBBD-4682-9A98-87025520D47C}" srcId="{D38F7E23-1E03-43C3-A176-69D0705CE6B6}" destId="{BF49E271-384C-4331-8494-C9985C362643}" srcOrd="0" destOrd="0" parTransId="{8415AF2B-2B64-4B34-9D21-08FA337E34D7}" sibTransId="{0BFBFE91-AD61-4E54-980E-AE8ED303042E}"/>
    <dgm:cxn modelId="{819726DA-A5D5-DB43-961A-BEC5D31C980E}" type="presOf" srcId="{54AA561A-FFD1-4370-8416-06446E22F2E9}" destId="{AF0C0E53-1DB5-1D44-88FC-28DA12AD369F}" srcOrd="0" destOrd="0" presId="urn:microsoft.com/office/officeart/2016/7/layout/HorizontalActionList"/>
    <dgm:cxn modelId="{9C005BC2-3DA7-924C-868A-D4F1D70A1B3A}" type="presParOf" srcId="{791CDF7A-6BF9-9149-8FE2-34B39FD9E64F}" destId="{F5A2D040-A7D3-0642-A998-6DDD4CEFE262}" srcOrd="0" destOrd="0" presId="urn:microsoft.com/office/officeart/2016/7/layout/HorizontalActionList"/>
    <dgm:cxn modelId="{4FF7EE59-BA9E-DE42-840F-947BCF08DD80}" type="presParOf" srcId="{F5A2D040-A7D3-0642-A998-6DDD4CEFE262}" destId="{930F7DCA-C933-6D47-8881-1E831C89DED8}" srcOrd="0" destOrd="0" presId="urn:microsoft.com/office/officeart/2016/7/layout/HorizontalActionList"/>
    <dgm:cxn modelId="{76AFCBBB-B267-954E-9B89-AD33EA287F8D}" type="presParOf" srcId="{F5A2D040-A7D3-0642-A998-6DDD4CEFE262}" destId="{C98E74F0-AE25-A248-89DD-B784F31189FA}" srcOrd="1" destOrd="0" presId="urn:microsoft.com/office/officeart/2016/7/layout/HorizontalActionList"/>
    <dgm:cxn modelId="{1485DEA0-43D0-8947-B42F-2414DC6E1693}" type="presParOf" srcId="{791CDF7A-6BF9-9149-8FE2-34B39FD9E64F}" destId="{FD1833D9-8CB4-1044-93EE-FF6C5FF3DB7A}" srcOrd="1" destOrd="0" presId="urn:microsoft.com/office/officeart/2016/7/layout/HorizontalActionList"/>
    <dgm:cxn modelId="{568B00B7-7A95-784F-800D-0B22BB976907}" type="presParOf" srcId="{791CDF7A-6BF9-9149-8FE2-34B39FD9E64F}" destId="{0114128D-DAE2-E649-AC14-3B95BDB2870E}" srcOrd="2" destOrd="0" presId="urn:microsoft.com/office/officeart/2016/7/layout/HorizontalActionList"/>
    <dgm:cxn modelId="{B6A57257-1CDD-E946-B244-5950972E1248}" type="presParOf" srcId="{0114128D-DAE2-E649-AC14-3B95BDB2870E}" destId="{AF0C0E53-1DB5-1D44-88FC-28DA12AD369F}" srcOrd="0" destOrd="0" presId="urn:microsoft.com/office/officeart/2016/7/layout/HorizontalActionList"/>
    <dgm:cxn modelId="{31655391-75A0-E945-B1B5-9ACB8D17FBAD}" type="presParOf" srcId="{0114128D-DAE2-E649-AC14-3B95BDB2870E}" destId="{BC818BD4-9E08-D94D-95BE-8B62132B79FB}" srcOrd="1" destOrd="0" presId="urn:microsoft.com/office/officeart/2016/7/layout/HorizontalActionList"/>
    <dgm:cxn modelId="{D5323E3A-186E-704E-9B93-0543BE92640C}" type="presParOf" srcId="{791CDF7A-6BF9-9149-8FE2-34B39FD9E64F}" destId="{AA743B0C-9AF9-1A41-8418-BD8154B2C365}" srcOrd="3" destOrd="0" presId="urn:microsoft.com/office/officeart/2016/7/layout/HorizontalActionList"/>
    <dgm:cxn modelId="{7040D003-E855-6F43-91D8-56F2E74FC310}" type="presParOf" srcId="{791CDF7A-6BF9-9149-8FE2-34B39FD9E64F}" destId="{6725E62B-7162-944B-9B1E-DF11721830C7}" srcOrd="4" destOrd="0" presId="urn:microsoft.com/office/officeart/2016/7/layout/HorizontalActionList"/>
    <dgm:cxn modelId="{47D43BD7-9257-464C-8DC3-E39BC5C937A8}" type="presParOf" srcId="{6725E62B-7162-944B-9B1E-DF11721830C7}" destId="{B59A3EA3-3001-1D44-83EE-E9303B404012}" srcOrd="0" destOrd="0" presId="urn:microsoft.com/office/officeart/2016/7/layout/HorizontalActionList"/>
    <dgm:cxn modelId="{CA9D3F67-AB34-C74B-8E55-1ED636859802}" type="presParOf" srcId="{6725E62B-7162-944B-9B1E-DF11721830C7}" destId="{A45B7A07-9C89-FA4D-BA9E-061E4597964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3C31A5-7615-4D02-918D-B40384CB7B6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C79178-9BC8-4C68-8C8C-AD9D2F63FEC5}">
      <dgm:prSet/>
      <dgm:spPr/>
      <dgm:t>
        <a:bodyPr/>
        <a:lstStyle/>
        <a:p>
          <a:r>
            <a:rPr lang="sl-SI" b="1"/>
            <a:t>Security</a:t>
          </a:r>
          <a:endParaRPr lang="en-US"/>
        </a:p>
      </dgm:t>
    </dgm:pt>
    <dgm:pt modelId="{28F8A021-312A-4A70-812B-DE23422D8CAA}" type="parTrans" cxnId="{1981A7DB-BC4F-462E-A5E4-46159426AAEC}">
      <dgm:prSet/>
      <dgm:spPr/>
      <dgm:t>
        <a:bodyPr/>
        <a:lstStyle/>
        <a:p>
          <a:endParaRPr lang="en-US"/>
        </a:p>
      </dgm:t>
    </dgm:pt>
    <dgm:pt modelId="{89C16EED-AEA3-4753-8D52-12E6FDF3347B}" type="sibTrans" cxnId="{1981A7DB-BC4F-462E-A5E4-46159426AAEC}">
      <dgm:prSet/>
      <dgm:spPr/>
      <dgm:t>
        <a:bodyPr/>
        <a:lstStyle/>
        <a:p>
          <a:endParaRPr lang="en-US"/>
        </a:p>
      </dgm:t>
    </dgm:pt>
    <dgm:pt modelId="{0A046C7C-AB2C-4BD5-9F80-D6A3BFCA4011}">
      <dgm:prSet/>
      <dgm:spPr/>
      <dgm:t>
        <a:bodyPr/>
        <a:lstStyle/>
        <a:p>
          <a:r>
            <a:rPr lang="sl-SI" b="1"/>
            <a:t>Control</a:t>
          </a:r>
          <a:endParaRPr lang="en-US"/>
        </a:p>
      </dgm:t>
    </dgm:pt>
    <dgm:pt modelId="{A348083E-0D4F-4015-8572-AB7B6DA9E0AD}" type="parTrans" cxnId="{AA8142F8-C096-479D-B96C-25423A59942D}">
      <dgm:prSet/>
      <dgm:spPr/>
      <dgm:t>
        <a:bodyPr/>
        <a:lstStyle/>
        <a:p>
          <a:endParaRPr lang="en-US"/>
        </a:p>
      </dgm:t>
    </dgm:pt>
    <dgm:pt modelId="{03132B36-73F3-4C16-8295-0D79227F07B2}" type="sibTrans" cxnId="{AA8142F8-C096-479D-B96C-25423A59942D}">
      <dgm:prSet/>
      <dgm:spPr/>
      <dgm:t>
        <a:bodyPr/>
        <a:lstStyle/>
        <a:p>
          <a:endParaRPr lang="en-US"/>
        </a:p>
      </dgm:t>
    </dgm:pt>
    <dgm:pt modelId="{D88D6306-6D7D-4ECE-85BC-F49B69DB4848}">
      <dgm:prSet/>
      <dgm:spPr/>
      <dgm:t>
        <a:bodyPr/>
        <a:lstStyle/>
        <a:p>
          <a:r>
            <a:rPr lang="sl-SI" b="1"/>
            <a:t>Guilt and Shame</a:t>
          </a:r>
          <a:endParaRPr lang="en-US"/>
        </a:p>
      </dgm:t>
    </dgm:pt>
    <dgm:pt modelId="{A86CBE4C-067D-4624-9F48-38ACA936FFB3}" type="parTrans" cxnId="{28C6E260-6501-4207-87F4-DD5E0E193042}">
      <dgm:prSet/>
      <dgm:spPr/>
      <dgm:t>
        <a:bodyPr/>
        <a:lstStyle/>
        <a:p>
          <a:endParaRPr lang="en-US"/>
        </a:p>
      </dgm:t>
    </dgm:pt>
    <dgm:pt modelId="{1089D2B3-6E1F-47F6-81C7-C925B4E4A22E}" type="sibTrans" cxnId="{28C6E260-6501-4207-87F4-DD5E0E193042}">
      <dgm:prSet/>
      <dgm:spPr/>
      <dgm:t>
        <a:bodyPr/>
        <a:lstStyle/>
        <a:p>
          <a:endParaRPr lang="en-US"/>
        </a:p>
      </dgm:t>
    </dgm:pt>
    <dgm:pt modelId="{12D37482-6FB4-4C66-8C19-F552688F9B62}">
      <dgm:prSet/>
      <dgm:spPr/>
      <dgm:t>
        <a:bodyPr/>
        <a:lstStyle/>
        <a:p>
          <a:r>
            <a:rPr lang="sl-SI" b="1"/>
            <a:t>Loss Aversion</a:t>
          </a:r>
          <a:endParaRPr lang="en-US"/>
        </a:p>
      </dgm:t>
    </dgm:pt>
    <dgm:pt modelId="{00A88D4E-F277-4740-8FC0-5269F355F573}" type="parTrans" cxnId="{BAFA7F11-453C-4715-B73A-0510051DDD7D}">
      <dgm:prSet/>
      <dgm:spPr/>
      <dgm:t>
        <a:bodyPr/>
        <a:lstStyle/>
        <a:p>
          <a:endParaRPr lang="en-US"/>
        </a:p>
      </dgm:t>
    </dgm:pt>
    <dgm:pt modelId="{5E11A229-05F9-4D7F-BB85-E128DA5135A5}" type="sibTrans" cxnId="{BAFA7F11-453C-4715-B73A-0510051DDD7D}">
      <dgm:prSet/>
      <dgm:spPr/>
      <dgm:t>
        <a:bodyPr/>
        <a:lstStyle/>
        <a:p>
          <a:endParaRPr lang="en-US"/>
        </a:p>
      </dgm:t>
    </dgm:pt>
    <dgm:pt modelId="{69D377EF-E02C-4FBC-B719-AA48240B7764}">
      <dgm:prSet/>
      <dgm:spPr/>
      <dgm:t>
        <a:bodyPr/>
        <a:lstStyle/>
        <a:p>
          <a:r>
            <a:rPr lang="sl-SI" b="1"/>
            <a:t>Status Quo Bias</a:t>
          </a:r>
          <a:endParaRPr lang="en-US"/>
        </a:p>
      </dgm:t>
    </dgm:pt>
    <dgm:pt modelId="{45F1CD17-764F-44B1-AB0D-0A9F8978231E}" type="parTrans" cxnId="{9A51E60A-17AD-4B3E-9706-2784C6D30026}">
      <dgm:prSet/>
      <dgm:spPr/>
      <dgm:t>
        <a:bodyPr/>
        <a:lstStyle/>
        <a:p>
          <a:endParaRPr lang="en-US"/>
        </a:p>
      </dgm:t>
    </dgm:pt>
    <dgm:pt modelId="{FBEA217E-7046-4895-9FB0-3BB07BA7E4A7}" type="sibTrans" cxnId="{9A51E60A-17AD-4B3E-9706-2784C6D30026}">
      <dgm:prSet/>
      <dgm:spPr/>
      <dgm:t>
        <a:bodyPr/>
        <a:lstStyle/>
        <a:p>
          <a:endParaRPr lang="en-US"/>
        </a:p>
      </dgm:t>
    </dgm:pt>
    <dgm:pt modelId="{8A944B7B-8169-441B-8AE8-732F004F9377}">
      <dgm:prSet/>
      <dgm:spPr/>
      <dgm:t>
        <a:bodyPr/>
        <a:lstStyle/>
        <a:p>
          <a:r>
            <a:rPr lang="sl-SI" b="1"/>
            <a:t>Anchoring</a:t>
          </a:r>
          <a:endParaRPr lang="en-US"/>
        </a:p>
      </dgm:t>
    </dgm:pt>
    <dgm:pt modelId="{F6AFAF6A-EF67-49BC-9F9D-209FCFFB1113}" type="parTrans" cxnId="{115761B8-3618-46C8-9AA2-6BDF51242F68}">
      <dgm:prSet/>
      <dgm:spPr/>
      <dgm:t>
        <a:bodyPr/>
        <a:lstStyle/>
        <a:p>
          <a:endParaRPr lang="en-US"/>
        </a:p>
      </dgm:t>
    </dgm:pt>
    <dgm:pt modelId="{1971FD17-410B-41C8-A420-EFABD7726732}" type="sibTrans" cxnId="{115761B8-3618-46C8-9AA2-6BDF51242F68}">
      <dgm:prSet/>
      <dgm:spPr/>
      <dgm:t>
        <a:bodyPr/>
        <a:lstStyle/>
        <a:p>
          <a:endParaRPr lang="en-US"/>
        </a:p>
      </dgm:t>
    </dgm:pt>
    <dgm:pt modelId="{A79C2C82-7470-4456-9286-9C4B2A53BD2F}">
      <dgm:prSet/>
      <dgm:spPr/>
      <dgm:t>
        <a:bodyPr/>
        <a:lstStyle/>
        <a:p>
          <a:r>
            <a:rPr lang="sl-SI" b="1"/>
            <a:t>Spending vs. Saving</a:t>
          </a:r>
          <a:endParaRPr lang="en-US"/>
        </a:p>
      </dgm:t>
    </dgm:pt>
    <dgm:pt modelId="{3E8FA9D3-B050-42E0-AB93-9AA6D85BD791}" type="parTrans" cxnId="{06DD1480-39AB-4E43-9F8E-819F3083712F}">
      <dgm:prSet/>
      <dgm:spPr/>
      <dgm:t>
        <a:bodyPr/>
        <a:lstStyle/>
        <a:p>
          <a:endParaRPr lang="en-US"/>
        </a:p>
      </dgm:t>
    </dgm:pt>
    <dgm:pt modelId="{1AC5C853-86A9-459E-9BB5-9291B04427CA}" type="sibTrans" cxnId="{06DD1480-39AB-4E43-9F8E-819F3083712F}">
      <dgm:prSet/>
      <dgm:spPr/>
      <dgm:t>
        <a:bodyPr/>
        <a:lstStyle/>
        <a:p>
          <a:endParaRPr lang="en-US"/>
        </a:p>
      </dgm:t>
    </dgm:pt>
    <dgm:pt modelId="{29CB9CA4-7A93-4CEE-A3A3-0D0A22BE740C}">
      <dgm:prSet/>
      <dgm:spPr/>
      <dgm:t>
        <a:bodyPr/>
        <a:lstStyle/>
        <a:p>
          <a:r>
            <a:rPr lang="sl-SI" b="1"/>
            <a:t>Planning for the Future</a:t>
          </a:r>
          <a:endParaRPr lang="en-US"/>
        </a:p>
      </dgm:t>
    </dgm:pt>
    <dgm:pt modelId="{B7A42841-EE7E-47CA-B182-67147D9AAD1E}" type="parTrans" cxnId="{A7838875-EB2C-4B6D-A4FC-A54CCB9C924F}">
      <dgm:prSet/>
      <dgm:spPr/>
      <dgm:t>
        <a:bodyPr/>
        <a:lstStyle/>
        <a:p>
          <a:endParaRPr lang="en-US"/>
        </a:p>
      </dgm:t>
    </dgm:pt>
    <dgm:pt modelId="{9A57846D-0A5E-46C6-A25B-D88F9A987634}" type="sibTrans" cxnId="{A7838875-EB2C-4B6D-A4FC-A54CCB9C924F}">
      <dgm:prSet/>
      <dgm:spPr/>
      <dgm:t>
        <a:bodyPr/>
        <a:lstStyle/>
        <a:p>
          <a:endParaRPr lang="en-US"/>
        </a:p>
      </dgm:t>
    </dgm:pt>
    <dgm:pt modelId="{B6E96382-DDB8-7445-AAC3-24B29F1E9235}" type="pres">
      <dgm:prSet presAssocID="{DE3C31A5-7615-4D02-918D-B40384CB7B60}" presName="diagram" presStyleCnt="0">
        <dgm:presLayoutVars>
          <dgm:dir/>
          <dgm:resizeHandles val="exact"/>
        </dgm:presLayoutVars>
      </dgm:prSet>
      <dgm:spPr/>
    </dgm:pt>
    <dgm:pt modelId="{EA6A7276-1721-0C4E-95FF-C41875259713}" type="pres">
      <dgm:prSet presAssocID="{06C79178-9BC8-4C68-8C8C-AD9D2F63FEC5}" presName="node" presStyleLbl="node1" presStyleIdx="0" presStyleCnt="8">
        <dgm:presLayoutVars>
          <dgm:bulletEnabled val="1"/>
        </dgm:presLayoutVars>
      </dgm:prSet>
      <dgm:spPr/>
    </dgm:pt>
    <dgm:pt modelId="{CAE4BEE9-13F6-B847-93A4-23BA39553915}" type="pres">
      <dgm:prSet presAssocID="{89C16EED-AEA3-4753-8D52-12E6FDF3347B}" presName="sibTrans" presStyleCnt="0"/>
      <dgm:spPr/>
    </dgm:pt>
    <dgm:pt modelId="{E3EADF79-0F27-C84E-81ED-821BAB7DECDC}" type="pres">
      <dgm:prSet presAssocID="{0A046C7C-AB2C-4BD5-9F80-D6A3BFCA4011}" presName="node" presStyleLbl="node1" presStyleIdx="1" presStyleCnt="8">
        <dgm:presLayoutVars>
          <dgm:bulletEnabled val="1"/>
        </dgm:presLayoutVars>
      </dgm:prSet>
      <dgm:spPr/>
    </dgm:pt>
    <dgm:pt modelId="{6FA96288-BD0C-D646-BD9D-AFFD49696248}" type="pres">
      <dgm:prSet presAssocID="{03132B36-73F3-4C16-8295-0D79227F07B2}" presName="sibTrans" presStyleCnt="0"/>
      <dgm:spPr/>
    </dgm:pt>
    <dgm:pt modelId="{792B1CF9-BC32-8A48-87E3-0E1FFE8A675D}" type="pres">
      <dgm:prSet presAssocID="{D88D6306-6D7D-4ECE-85BC-F49B69DB4848}" presName="node" presStyleLbl="node1" presStyleIdx="2" presStyleCnt="8">
        <dgm:presLayoutVars>
          <dgm:bulletEnabled val="1"/>
        </dgm:presLayoutVars>
      </dgm:prSet>
      <dgm:spPr/>
    </dgm:pt>
    <dgm:pt modelId="{4AF3E01B-9CAA-FB45-8EF7-383524ADB557}" type="pres">
      <dgm:prSet presAssocID="{1089D2B3-6E1F-47F6-81C7-C925B4E4A22E}" presName="sibTrans" presStyleCnt="0"/>
      <dgm:spPr/>
    </dgm:pt>
    <dgm:pt modelId="{9E760961-E7DB-3E4A-9A71-1FDB384F9578}" type="pres">
      <dgm:prSet presAssocID="{12D37482-6FB4-4C66-8C19-F552688F9B62}" presName="node" presStyleLbl="node1" presStyleIdx="3" presStyleCnt="8">
        <dgm:presLayoutVars>
          <dgm:bulletEnabled val="1"/>
        </dgm:presLayoutVars>
      </dgm:prSet>
      <dgm:spPr/>
    </dgm:pt>
    <dgm:pt modelId="{6A6AC73B-9D1C-C746-8413-05B8ABE9AD83}" type="pres">
      <dgm:prSet presAssocID="{5E11A229-05F9-4D7F-BB85-E128DA5135A5}" presName="sibTrans" presStyleCnt="0"/>
      <dgm:spPr/>
    </dgm:pt>
    <dgm:pt modelId="{8965F036-6593-2D4A-99C6-90CE2D927245}" type="pres">
      <dgm:prSet presAssocID="{69D377EF-E02C-4FBC-B719-AA48240B7764}" presName="node" presStyleLbl="node1" presStyleIdx="4" presStyleCnt="8">
        <dgm:presLayoutVars>
          <dgm:bulletEnabled val="1"/>
        </dgm:presLayoutVars>
      </dgm:prSet>
      <dgm:spPr/>
    </dgm:pt>
    <dgm:pt modelId="{9F2309F7-7146-6C45-8A75-01692EDC645F}" type="pres">
      <dgm:prSet presAssocID="{FBEA217E-7046-4895-9FB0-3BB07BA7E4A7}" presName="sibTrans" presStyleCnt="0"/>
      <dgm:spPr/>
    </dgm:pt>
    <dgm:pt modelId="{712FA625-9783-3F4A-8E7E-C2AF939DAB00}" type="pres">
      <dgm:prSet presAssocID="{8A944B7B-8169-441B-8AE8-732F004F9377}" presName="node" presStyleLbl="node1" presStyleIdx="5" presStyleCnt="8">
        <dgm:presLayoutVars>
          <dgm:bulletEnabled val="1"/>
        </dgm:presLayoutVars>
      </dgm:prSet>
      <dgm:spPr/>
    </dgm:pt>
    <dgm:pt modelId="{8B63815A-204B-224A-8956-9EA2A159C16A}" type="pres">
      <dgm:prSet presAssocID="{1971FD17-410B-41C8-A420-EFABD7726732}" presName="sibTrans" presStyleCnt="0"/>
      <dgm:spPr/>
    </dgm:pt>
    <dgm:pt modelId="{6DA7524B-829B-8847-A40F-175F3951C420}" type="pres">
      <dgm:prSet presAssocID="{A79C2C82-7470-4456-9286-9C4B2A53BD2F}" presName="node" presStyleLbl="node1" presStyleIdx="6" presStyleCnt="8">
        <dgm:presLayoutVars>
          <dgm:bulletEnabled val="1"/>
        </dgm:presLayoutVars>
      </dgm:prSet>
      <dgm:spPr/>
    </dgm:pt>
    <dgm:pt modelId="{D5E0EDAD-CBCD-564C-94E7-7936AD2C2E11}" type="pres">
      <dgm:prSet presAssocID="{1AC5C853-86A9-459E-9BB5-9291B04427CA}" presName="sibTrans" presStyleCnt="0"/>
      <dgm:spPr/>
    </dgm:pt>
    <dgm:pt modelId="{F340C063-FA2A-A644-BE8B-8A947F955FF1}" type="pres">
      <dgm:prSet presAssocID="{29CB9CA4-7A93-4CEE-A3A3-0D0A22BE740C}" presName="node" presStyleLbl="node1" presStyleIdx="7" presStyleCnt="8">
        <dgm:presLayoutVars>
          <dgm:bulletEnabled val="1"/>
        </dgm:presLayoutVars>
      </dgm:prSet>
      <dgm:spPr/>
    </dgm:pt>
  </dgm:ptLst>
  <dgm:cxnLst>
    <dgm:cxn modelId="{9A51E60A-17AD-4B3E-9706-2784C6D30026}" srcId="{DE3C31A5-7615-4D02-918D-B40384CB7B60}" destId="{69D377EF-E02C-4FBC-B719-AA48240B7764}" srcOrd="4" destOrd="0" parTransId="{45F1CD17-764F-44B1-AB0D-0A9F8978231E}" sibTransId="{FBEA217E-7046-4895-9FB0-3BB07BA7E4A7}"/>
    <dgm:cxn modelId="{36F5C00C-C403-8840-90B3-4D124087E8CF}" type="presOf" srcId="{06C79178-9BC8-4C68-8C8C-AD9D2F63FEC5}" destId="{EA6A7276-1721-0C4E-95FF-C41875259713}" srcOrd="0" destOrd="0" presId="urn:microsoft.com/office/officeart/2005/8/layout/default"/>
    <dgm:cxn modelId="{BAFA7F11-453C-4715-B73A-0510051DDD7D}" srcId="{DE3C31A5-7615-4D02-918D-B40384CB7B60}" destId="{12D37482-6FB4-4C66-8C19-F552688F9B62}" srcOrd="3" destOrd="0" parTransId="{00A88D4E-F277-4740-8FC0-5269F355F573}" sibTransId="{5E11A229-05F9-4D7F-BB85-E128DA5135A5}"/>
    <dgm:cxn modelId="{D9B3A327-4E1E-C34E-94DC-529B9729AFCA}" type="presOf" srcId="{8A944B7B-8169-441B-8AE8-732F004F9377}" destId="{712FA625-9783-3F4A-8E7E-C2AF939DAB00}" srcOrd="0" destOrd="0" presId="urn:microsoft.com/office/officeart/2005/8/layout/default"/>
    <dgm:cxn modelId="{16547038-C54E-6F47-8371-253103C88EDB}" type="presOf" srcId="{12D37482-6FB4-4C66-8C19-F552688F9B62}" destId="{9E760961-E7DB-3E4A-9A71-1FDB384F9578}" srcOrd="0" destOrd="0" presId="urn:microsoft.com/office/officeart/2005/8/layout/default"/>
    <dgm:cxn modelId="{28C6E260-6501-4207-87F4-DD5E0E193042}" srcId="{DE3C31A5-7615-4D02-918D-B40384CB7B60}" destId="{D88D6306-6D7D-4ECE-85BC-F49B69DB4848}" srcOrd="2" destOrd="0" parTransId="{A86CBE4C-067D-4624-9F48-38ACA936FFB3}" sibTransId="{1089D2B3-6E1F-47F6-81C7-C925B4E4A22E}"/>
    <dgm:cxn modelId="{A7838875-EB2C-4B6D-A4FC-A54CCB9C924F}" srcId="{DE3C31A5-7615-4D02-918D-B40384CB7B60}" destId="{29CB9CA4-7A93-4CEE-A3A3-0D0A22BE740C}" srcOrd="7" destOrd="0" parTransId="{B7A42841-EE7E-47CA-B182-67147D9AAD1E}" sibTransId="{9A57846D-0A5E-46C6-A25B-D88F9A987634}"/>
    <dgm:cxn modelId="{06DD1480-39AB-4E43-9F8E-819F3083712F}" srcId="{DE3C31A5-7615-4D02-918D-B40384CB7B60}" destId="{A79C2C82-7470-4456-9286-9C4B2A53BD2F}" srcOrd="6" destOrd="0" parTransId="{3E8FA9D3-B050-42E0-AB93-9AA6D85BD791}" sibTransId="{1AC5C853-86A9-459E-9BB5-9291B04427CA}"/>
    <dgm:cxn modelId="{E2DA3B90-AA78-474C-93D7-A6BAF9FBBB68}" type="presOf" srcId="{0A046C7C-AB2C-4BD5-9F80-D6A3BFCA4011}" destId="{E3EADF79-0F27-C84E-81ED-821BAB7DECDC}" srcOrd="0" destOrd="0" presId="urn:microsoft.com/office/officeart/2005/8/layout/default"/>
    <dgm:cxn modelId="{A804A8B1-A73C-DC4D-920A-2A6B8530C774}" type="presOf" srcId="{69D377EF-E02C-4FBC-B719-AA48240B7764}" destId="{8965F036-6593-2D4A-99C6-90CE2D927245}" srcOrd="0" destOrd="0" presId="urn:microsoft.com/office/officeart/2005/8/layout/default"/>
    <dgm:cxn modelId="{89B6ECB1-FE10-374A-BD89-CE1B2AE2A6C7}" type="presOf" srcId="{29CB9CA4-7A93-4CEE-A3A3-0D0A22BE740C}" destId="{F340C063-FA2A-A644-BE8B-8A947F955FF1}" srcOrd="0" destOrd="0" presId="urn:microsoft.com/office/officeart/2005/8/layout/default"/>
    <dgm:cxn modelId="{115761B8-3618-46C8-9AA2-6BDF51242F68}" srcId="{DE3C31A5-7615-4D02-918D-B40384CB7B60}" destId="{8A944B7B-8169-441B-8AE8-732F004F9377}" srcOrd="5" destOrd="0" parTransId="{F6AFAF6A-EF67-49BC-9F9D-209FCFFB1113}" sibTransId="{1971FD17-410B-41C8-A420-EFABD7726732}"/>
    <dgm:cxn modelId="{14B91FD5-3568-564F-AEB8-466C99A7D4CC}" type="presOf" srcId="{A79C2C82-7470-4456-9286-9C4B2A53BD2F}" destId="{6DA7524B-829B-8847-A40F-175F3951C420}" srcOrd="0" destOrd="0" presId="urn:microsoft.com/office/officeart/2005/8/layout/default"/>
    <dgm:cxn modelId="{1981A7DB-BC4F-462E-A5E4-46159426AAEC}" srcId="{DE3C31A5-7615-4D02-918D-B40384CB7B60}" destId="{06C79178-9BC8-4C68-8C8C-AD9D2F63FEC5}" srcOrd="0" destOrd="0" parTransId="{28F8A021-312A-4A70-812B-DE23422D8CAA}" sibTransId="{89C16EED-AEA3-4753-8D52-12E6FDF3347B}"/>
    <dgm:cxn modelId="{23CFA8EA-605E-5E47-AF9B-A59B2CA6248D}" type="presOf" srcId="{DE3C31A5-7615-4D02-918D-B40384CB7B60}" destId="{B6E96382-DDB8-7445-AAC3-24B29F1E9235}" srcOrd="0" destOrd="0" presId="urn:microsoft.com/office/officeart/2005/8/layout/default"/>
    <dgm:cxn modelId="{219732F4-587D-C540-BC4F-0EEDAFEBEB22}" type="presOf" srcId="{D88D6306-6D7D-4ECE-85BC-F49B69DB4848}" destId="{792B1CF9-BC32-8A48-87E3-0E1FFE8A675D}" srcOrd="0" destOrd="0" presId="urn:microsoft.com/office/officeart/2005/8/layout/default"/>
    <dgm:cxn modelId="{AA8142F8-C096-479D-B96C-25423A59942D}" srcId="{DE3C31A5-7615-4D02-918D-B40384CB7B60}" destId="{0A046C7C-AB2C-4BD5-9F80-D6A3BFCA4011}" srcOrd="1" destOrd="0" parTransId="{A348083E-0D4F-4015-8572-AB7B6DA9E0AD}" sibTransId="{03132B36-73F3-4C16-8295-0D79227F07B2}"/>
    <dgm:cxn modelId="{92B2C2A7-19AC-B34F-8E07-A99318AF7231}" type="presParOf" srcId="{B6E96382-DDB8-7445-AAC3-24B29F1E9235}" destId="{EA6A7276-1721-0C4E-95FF-C41875259713}" srcOrd="0" destOrd="0" presId="urn:microsoft.com/office/officeart/2005/8/layout/default"/>
    <dgm:cxn modelId="{DA0BA23B-AE1A-0B43-A16B-467D04B0256E}" type="presParOf" srcId="{B6E96382-DDB8-7445-AAC3-24B29F1E9235}" destId="{CAE4BEE9-13F6-B847-93A4-23BA39553915}" srcOrd="1" destOrd="0" presId="urn:microsoft.com/office/officeart/2005/8/layout/default"/>
    <dgm:cxn modelId="{66ADCA0B-B591-2A43-B671-C59897AC64DB}" type="presParOf" srcId="{B6E96382-DDB8-7445-AAC3-24B29F1E9235}" destId="{E3EADF79-0F27-C84E-81ED-821BAB7DECDC}" srcOrd="2" destOrd="0" presId="urn:microsoft.com/office/officeart/2005/8/layout/default"/>
    <dgm:cxn modelId="{9DEA198B-2774-3645-8EC9-8A5234F37B1C}" type="presParOf" srcId="{B6E96382-DDB8-7445-AAC3-24B29F1E9235}" destId="{6FA96288-BD0C-D646-BD9D-AFFD49696248}" srcOrd="3" destOrd="0" presId="urn:microsoft.com/office/officeart/2005/8/layout/default"/>
    <dgm:cxn modelId="{5FF9C2EF-714F-604D-9818-1A99B9A00A88}" type="presParOf" srcId="{B6E96382-DDB8-7445-AAC3-24B29F1E9235}" destId="{792B1CF9-BC32-8A48-87E3-0E1FFE8A675D}" srcOrd="4" destOrd="0" presId="urn:microsoft.com/office/officeart/2005/8/layout/default"/>
    <dgm:cxn modelId="{235A9FCF-BC6C-3F4D-9C19-01D4146C3653}" type="presParOf" srcId="{B6E96382-DDB8-7445-AAC3-24B29F1E9235}" destId="{4AF3E01B-9CAA-FB45-8EF7-383524ADB557}" srcOrd="5" destOrd="0" presId="urn:microsoft.com/office/officeart/2005/8/layout/default"/>
    <dgm:cxn modelId="{F6A9F207-9874-094E-9BD2-6E21DFC2D581}" type="presParOf" srcId="{B6E96382-DDB8-7445-AAC3-24B29F1E9235}" destId="{9E760961-E7DB-3E4A-9A71-1FDB384F9578}" srcOrd="6" destOrd="0" presId="urn:microsoft.com/office/officeart/2005/8/layout/default"/>
    <dgm:cxn modelId="{D47D8AC5-CE7D-E34A-9726-973037C1E2A6}" type="presParOf" srcId="{B6E96382-DDB8-7445-AAC3-24B29F1E9235}" destId="{6A6AC73B-9D1C-C746-8413-05B8ABE9AD83}" srcOrd="7" destOrd="0" presId="urn:microsoft.com/office/officeart/2005/8/layout/default"/>
    <dgm:cxn modelId="{01689206-8968-B54D-B593-3EF6E3060530}" type="presParOf" srcId="{B6E96382-DDB8-7445-AAC3-24B29F1E9235}" destId="{8965F036-6593-2D4A-99C6-90CE2D927245}" srcOrd="8" destOrd="0" presId="urn:microsoft.com/office/officeart/2005/8/layout/default"/>
    <dgm:cxn modelId="{70BDED93-5663-B34B-B937-D7B63A09DED5}" type="presParOf" srcId="{B6E96382-DDB8-7445-AAC3-24B29F1E9235}" destId="{9F2309F7-7146-6C45-8A75-01692EDC645F}" srcOrd="9" destOrd="0" presId="urn:microsoft.com/office/officeart/2005/8/layout/default"/>
    <dgm:cxn modelId="{87BF84C9-E61F-D541-939B-589687AF6A3B}" type="presParOf" srcId="{B6E96382-DDB8-7445-AAC3-24B29F1E9235}" destId="{712FA625-9783-3F4A-8E7E-C2AF939DAB00}" srcOrd="10" destOrd="0" presId="urn:microsoft.com/office/officeart/2005/8/layout/default"/>
    <dgm:cxn modelId="{7DC54297-804E-DC46-B1E3-78CA41655650}" type="presParOf" srcId="{B6E96382-DDB8-7445-AAC3-24B29F1E9235}" destId="{8B63815A-204B-224A-8956-9EA2A159C16A}" srcOrd="11" destOrd="0" presId="urn:microsoft.com/office/officeart/2005/8/layout/default"/>
    <dgm:cxn modelId="{963C37B1-6A3A-4F46-BB1D-2B6404C6218F}" type="presParOf" srcId="{B6E96382-DDB8-7445-AAC3-24B29F1E9235}" destId="{6DA7524B-829B-8847-A40F-175F3951C420}" srcOrd="12" destOrd="0" presId="urn:microsoft.com/office/officeart/2005/8/layout/default"/>
    <dgm:cxn modelId="{53D8C0D0-51D0-D44C-ACBC-3D8F4D829B81}" type="presParOf" srcId="{B6E96382-DDB8-7445-AAC3-24B29F1E9235}" destId="{D5E0EDAD-CBCD-564C-94E7-7936AD2C2E11}" srcOrd="13" destOrd="0" presId="urn:microsoft.com/office/officeart/2005/8/layout/default"/>
    <dgm:cxn modelId="{2774C08E-F03D-CC4A-AC09-F053AE1E8C25}" type="presParOf" srcId="{B6E96382-DDB8-7445-AAC3-24B29F1E9235}" destId="{F340C063-FA2A-A644-BE8B-8A947F955FF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7BD82E-70F5-4044-A03A-C2079E38B6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9B2C7B-9CAC-49FC-A0C9-128BFC851D21}">
      <dgm:prSet/>
      <dgm:spPr/>
      <dgm:t>
        <a:bodyPr/>
        <a:lstStyle/>
        <a:p>
          <a:r>
            <a:rPr lang="sl-SI"/>
            <a:t>1. How do you view money in your life—as a tool, a store of value, or a symbol of status?</a:t>
          </a:r>
          <a:endParaRPr lang="en-US"/>
        </a:p>
      </dgm:t>
    </dgm:pt>
    <dgm:pt modelId="{19EF3AA8-9263-4CD9-B6E5-A2E55D4D8592}" type="parTrans" cxnId="{F9C73E3F-A4A7-4CE7-863E-6BE2EB953E11}">
      <dgm:prSet/>
      <dgm:spPr/>
      <dgm:t>
        <a:bodyPr/>
        <a:lstStyle/>
        <a:p>
          <a:endParaRPr lang="en-US"/>
        </a:p>
      </dgm:t>
    </dgm:pt>
    <dgm:pt modelId="{6BAE4575-8CE4-4243-A506-F6730BB97AF1}" type="sibTrans" cxnId="{F9C73E3F-A4A7-4CE7-863E-6BE2EB953E11}">
      <dgm:prSet/>
      <dgm:spPr/>
      <dgm:t>
        <a:bodyPr/>
        <a:lstStyle/>
        <a:p>
          <a:endParaRPr lang="en-US"/>
        </a:p>
      </dgm:t>
    </dgm:pt>
    <dgm:pt modelId="{4EF775A7-74A0-4B51-872C-63EEA0FABAEE}">
      <dgm:prSet/>
      <dgm:spPr/>
      <dgm:t>
        <a:bodyPr/>
        <a:lstStyle/>
        <a:p>
          <a:r>
            <a:rPr lang="sl-SI"/>
            <a:t>2. In what ways have societal views on money influenced your personal financial decisions?</a:t>
          </a:r>
          <a:endParaRPr lang="en-US"/>
        </a:p>
      </dgm:t>
    </dgm:pt>
    <dgm:pt modelId="{D2E436F2-5854-41FA-B2A8-BCFF6206476C}" type="parTrans" cxnId="{A057C0A1-19C3-4A27-A60F-28C673233CE2}">
      <dgm:prSet/>
      <dgm:spPr/>
      <dgm:t>
        <a:bodyPr/>
        <a:lstStyle/>
        <a:p>
          <a:endParaRPr lang="en-US"/>
        </a:p>
      </dgm:t>
    </dgm:pt>
    <dgm:pt modelId="{237BDEFF-DBA6-4E94-9F61-D306F835D165}" type="sibTrans" cxnId="{A057C0A1-19C3-4A27-A60F-28C673233CE2}">
      <dgm:prSet/>
      <dgm:spPr/>
      <dgm:t>
        <a:bodyPr/>
        <a:lstStyle/>
        <a:p>
          <a:endParaRPr lang="en-US"/>
        </a:p>
      </dgm:t>
    </dgm:pt>
    <dgm:pt modelId="{92EDBEA0-39A2-4AFA-B960-6D7BAC2A600E}">
      <dgm:prSet/>
      <dgm:spPr/>
      <dgm:t>
        <a:bodyPr/>
        <a:lstStyle/>
        <a:p>
          <a:r>
            <a:rPr lang="sl-SI"/>
            <a:t>3. Can you identify any psychological biases that have affected your money management?</a:t>
          </a:r>
          <a:endParaRPr lang="en-US"/>
        </a:p>
      </dgm:t>
    </dgm:pt>
    <dgm:pt modelId="{1B0C0DD2-732E-4B8A-AD3A-04155407FCEC}" type="parTrans" cxnId="{530A1DBB-ACFC-41A6-849E-12BD50ACABB1}">
      <dgm:prSet/>
      <dgm:spPr/>
      <dgm:t>
        <a:bodyPr/>
        <a:lstStyle/>
        <a:p>
          <a:endParaRPr lang="en-US"/>
        </a:p>
      </dgm:t>
    </dgm:pt>
    <dgm:pt modelId="{DF634393-F98A-44E7-9F3D-C50B0C216ADF}" type="sibTrans" cxnId="{530A1DBB-ACFC-41A6-849E-12BD50ACABB1}">
      <dgm:prSet/>
      <dgm:spPr/>
      <dgm:t>
        <a:bodyPr/>
        <a:lstStyle/>
        <a:p>
          <a:endParaRPr lang="en-US"/>
        </a:p>
      </dgm:t>
    </dgm:pt>
    <dgm:pt modelId="{341F8593-8D9E-42BC-A884-C235EB16F6A2}">
      <dgm:prSet/>
      <dgm:spPr/>
      <dgm:t>
        <a:bodyPr/>
        <a:lstStyle/>
        <a:p>
          <a:r>
            <a:rPr lang="sl-SI" i="1"/>
            <a:t>Write down your thoughts about how money has influenced key decisions in your life. Consider how societal and psychological factors may have played a role in these decisions.</a:t>
          </a:r>
          <a:endParaRPr lang="en-US"/>
        </a:p>
      </dgm:t>
    </dgm:pt>
    <dgm:pt modelId="{99C68B88-B08E-4A78-A32F-B32E34B86DE7}" type="parTrans" cxnId="{06469772-9AE4-44A5-9AC0-A7D36B595A7B}">
      <dgm:prSet/>
      <dgm:spPr/>
      <dgm:t>
        <a:bodyPr/>
        <a:lstStyle/>
        <a:p>
          <a:endParaRPr lang="en-US"/>
        </a:p>
      </dgm:t>
    </dgm:pt>
    <dgm:pt modelId="{7218E0E5-8A7F-4423-B209-9C8C0E9F6D3D}" type="sibTrans" cxnId="{06469772-9AE4-44A5-9AC0-A7D36B595A7B}">
      <dgm:prSet/>
      <dgm:spPr/>
      <dgm:t>
        <a:bodyPr/>
        <a:lstStyle/>
        <a:p>
          <a:endParaRPr lang="en-US"/>
        </a:p>
      </dgm:t>
    </dgm:pt>
    <dgm:pt modelId="{F235A337-48AA-4CAC-AEFD-C5443FA0DB54}">
      <dgm:prSet/>
      <dgm:spPr/>
      <dgm:t>
        <a:bodyPr/>
        <a:lstStyle/>
        <a:p>
          <a:r>
            <a:rPr lang="sl-SI" b="1"/>
            <a:t>Share experiences with peers and discuss how different attitudes towards money have affected your financial decisions over the years.</a:t>
          </a:r>
          <a:endParaRPr lang="en-US"/>
        </a:p>
      </dgm:t>
    </dgm:pt>
    <dgm:pt modelId="{E87F2CD2-901E-48CC-AA98-F2B1312B4F19}" type="parTrans" cxnId="{65815B1B-2D9D-482C-A5FE-410D6B7D3DD7}">
      <dgm:prSet/>
      <dgm:spPr/>
      <dgm:t>
        <a:bodyPr/>
        <a:lstStyle/>
        <a:p>
          <a:endParaRPr lang="en-US"/>
        </a:p>
      </dgm:t>
    </dgm:pt>
    <dgm:pt modelId="{E10F6ABB-F1B7-4099-9FDA-8EBFC4CCCCD8}" type="sibTrans" cxnId="{65815B1B-2D9D-482C-A5FE-410D6B7D3DD7}">
      <dgm:prSet/>
      <dgm:spPr/>
      <dgm:t>
        <a:bodyPr/>
        <a:lstStyle/>
        <a:p>
          <a:endParaRPr lang="en-US"/>
        </a:p>
      </dgm:t>
    </dgm:pt>
    <dgm:pt modelId="{FA3EC674-C0A2-EA4D-9E64-738E7A21FC7D}" type="pres">
      <dgm:prSet presAssocID="{557BD82E-70F5-4044-A03A-C2079E38B663}" presName="linear" presStyleCnt="0">
        <dgm:presLayoutVars>
          <dgm:animLvl val="lvl"/>
          <dgm:resizeHandles val="exact"/>
        </dgm:presLayoutVars>
      </dgm:prSet>
      <dgm:spPr/>
    </dgm:pt>
    <dgm:pt modelId="{1CC77F81-D470-4C41-8376-B74459CFE1A4}" type="pres">
      <dgm:prSet presAssocID="{009B2C7B-9CAC-49FC-A0C9-128BFC851D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0DFF73D-8878-934F-B69F-F2CADD8ACB3A}" type="pres">
      <dgm:prSet presAssocID="{6BAE4575-8CE4-4243-A506-F6730BB97AF1}" presName="spacer" presStyleCnt="0"/>
      <dgm:spPr/>
    </dgm:pt>
    <dgm:pt modelId="{281A504B-8425-9B42-9E15-F34D319E9AED}" type="pres">
      <dgm:prSet presAssocID="{4EF775A7-74A0-4B51-872C-63EEA0FABA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BA03ED-EF2B-8D45-BA36-3852731756B1}" type="pres">
      <dgm:prSet presAssocID="{237BDEFF-DBA6-4E94-9F61-D306F835D165}" presName="spacer" presStyleCnt="0"/>
      <dgm:spPr/>
    </dgm:pt>
    <dgm:pt modelId="{FDCC39EF-B5DE-7C4E-84B8-E543AD304032}" type="pres">
      <dgm:prSet presAssocID="{92EDBEA0-39A2-4AFA-B960-6D7BAC2A60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7018F-E52A-9548-B232-EE843C900FBB}" type="pres">
      <dgm:prSet presAssocID="{DF634393-F98A-44E7-9F3D-C50B0C216ADF}" presName="spacer" presStyleCnt="0"/>
      <dgm:spPr/>
    </dgm:pt>
    <dgm:pt modelId="{CAA09340-F708-A04D-9F2E-F15BBBA77D71}" type="pres">
      <dgm:prSet presAssocID="{341F8593-8D9E-42BC-A884-C235EB16F6A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DEA11-C99F-544B-B613-E73205941421}" type="pres">
      <dgm:prSet presAssocID="{7218E0E5-8A7F-4423-B209-9C8C0E9F6D3D}" presName="spacer" presStyleCnt="0"/>
      <dgm:spPr/>
    </dgm:pt>
    <dgm:pt modelId="{FAC262C0-9E60-3247-8463-0BB6D3D5BC2F}" type="pres">
      <dgm:prSet presAssocID="{F235A337-48AA-4CAC-AEFD-C5443FA0DB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0FB20C-BCD3-6E4B-A943-B93FF2D556C1}" type="presOf" srcId="{4EF775A7-74A0-4B51-872C-63EEA0FABAEE}" destId="{281A504B-8425-9B42-9E15-F34D319E9AED}" srcOrd="0" destOrd="0" presId="urn:microsoft.com/office/officeart/2005/8/layout/vList2"/>
    <dgm:cxn modelId="{44AAEA14-E353-D94E-B7A2-CB8A40CAA82E}" type="presOf" srcId="{F235A337-48AA-4CAC-AEFD-C5443FA0DB54}" destId="{FAC262C0-9E60-3247-8463-0BB6D3D5BC2F}" srcOrd="0" destOrd="0" presId="urn:microsoft.com/office/officeart/2005/8/layout/vList2"/>
    <dgm:cxn modelId="{65815B1B-2D9D-482C-A5FE-410D6B7D3DD7}" srcId="{557BD82E-70F5-4044-A03A-C2079E38B663}" destId="{F235A337-48AA-4CAC-AEFD-C5443FA0DB54}" srcOrd="4" destOrd="0" parTransId="{E87F2CD2-901E-48CC-AA98-F2B1312B4F19}" sibTransId="{E10F6ABB-F1B7-4099-9FDA-8EBFC4CCCCD8}"/>
    <dgm:cxn modelId="{D2C42536-ABF2-A34B-ACC9-FE3B65C88695}" type="presOf" srcId="{341F8593-8D9E-42BC-A884-C235EB16F6A2}" destId="{CAA09340-F708-A04D-9F2E-F15BBBA77D71}" srcOrd="0" destOrd="0" presId="urn:microsoft.com/office/officeart/2005/8/layout/vList2"/>
    <dgm:cxn modelId="{F9C73E3F-A4A7-4CE7-863E-6BE2EB953E11}" srcId="{557BD82E-70F5-4044-A03A-C2079E38B663}" destId="{009B2C7B-9CAC-49FC-A0C9-128BFC851D21}" srcOrd="0" destOrd="0" parTransId="{19EF3AA8-9263-4CD9-B6E5-A2E55D4D8592}" sibTransId="{6BAE4575-8CE4-4243-A506-F6730BB97AF1}"/>
    <dgm:cxn modelId="{A3648E5F-0972-6F48-8B40-8969A9C6B403}" type="presOf" srcId="{009B2C7B-9CAC-49FC-A0C9-128BFC851D21}" destId="{1CC77F81-D470-4C41-8376-B74459CFE1A4}" srcOrd="0" destOrd="0" presId="urn:microsoft.com/office/officeart/2005/8/layout/vList2"/>
    <dgm:cxn modelId="{06469772-9AE4-44A5-9AC0-A7D36B595A7B}" srcId="{557BD82E-70F5-4044-A03A-C2079E38B663}" destId="{341F8593-8D9E-42BC-A884-C235EB16F6A2}" srcOrd="3" destOrd="0" parTransId="{99C68B88-B08E-4A78-A32F-B32E34B86DE7}" sibTransId="{7218E0E5-8A7F-4423-B209-9C8C0E9F6D3D}"/>
    <dgm:cxn modelId="{22A8377D-EBE4-A64C-968B-FF8A1FF74FD3}" type="presOf" srcId="{557BD82E-70F5-4044-A03A-C2079E38B663}" destId="{FA3EC674-C0A2-EA4D-9E64-738E7A21FC7D}" srcOrd="0" destOrd="0" presId="urn:microsoft.com/office/officeart/2005/8/layout/vList2"/>
    <dgm:cxn modelId="{C842E196-A854-B741-91EB-0216F1D182EC}" type="presOf" srcId="{92EDBEA0-39A2-4AFA-B960-6D7BAC2A600E}" destId="{FDCC39EF-B5DE-7C4E-84B8-E543AD304032}" srcOrd="0" destOrd="0" presId="urn:microsoft.com/office/officeart/2005/8/layout/vList2"/>
    <dgm:cxn modelId="{A057C0A1-19C3-4A27-A60F-28C673233CE2}" srcId="{557BD82E-70F5-4044-A03A-C2079E38B663}" destId="{4EF775A7-74A0-4B51-872C-63EEA0FABAEE}" srcOrd="1" destOrd="0" parTransId="{D2E436F2-5854-41FA-B2A8-BCFF6206476C}" sibTransId="{237BDEFF-DBA6-4E94-9F61-D306F835D165}"/>
    <dgm:cxn modelId="{530A1DBB-ACFC-41A6-849E-12BD50ACABB1}" srcId="{557BD82E-70F5-4044-A03A-C2079E38B663}" destId="{92EDBEA0-39A2-4AFA-B960-6D7BAC2A600E}" srcOrd="2" destOrd="0" parTransId="{1B0C0DD2-732E-4B8A-AD3A-04155407FCEC}" sibTransId="{DF634393-F98A-44E7-9F3D-C50B0C216ADF}"/>
    <dgm:cxn modelId="{599A124B-9169-1448-BB1E-A0A27C0AFEFD}" type="presParOf" srcId="{FA3EC674-C0A2-EA4D-9E64-738E7A21FC7D}" destId="{1CC77F81-D470-4C41-8376-B74459CFE1A4}" srcOrd="0" destOrd="0" presId="urn:microsoft.com/office/officeart/2005/8/layout/vList2"/>
    <dgm:cxn modelId="{ABAAD608-78BE-9543-9CB2-D3877136957D}" type="presParOf" srcId="{FA3EC674-C0A2-EA4D-9E64-738E7A21FC7D}" destId="{B0DFF73D-8878-934F-B69F-F2CADD8ACB3A}" srcOrd="1" destOrd="0" presId="urn:microsoft.com/office/officeart/2005/8/layout/vList2"/>
    <dgm:cxn modelId="{A73DA7B1-2E1B-3D4E-A785-67A4F58826B0}" type="presParOf" srcId="{FA3EC674-C0A2-EA4D-9E64-738E7A21FC7D}" destId="{281A504B-8425-9B42-9E15-F34D319E9AED}" srcOrd="2" destOrd="0" presId="urn:microsoft.com/office/officeart/2005/8/layout/vList2"/>
    <dgm:cxn modelId="{A88983F2-9DD1-DB4C-AE2A-FCA83AF829D3}" type="presParOf" srcId="{FA3EC674-C0A2-EA4D-9E64-738E7A21FC7D}" destId="{87BA03ED-EF2B-8D45-BA36-3852731756B1}" srcOrd="3" destOrd="0" presId="urn:microsoft.com/office/officeart/2005/8/layout/vList2"/>
    <dgm:cxn modelId="{52A2672F-1566-044B-B026-18335CFD4E79}" type="presParOf" srcId="{FA3EC674-C0A2-EA4D-9E64-738E7A21FC7D}" destId="{FDCC39EF-B5DE-7C4E-84B8-E543AD304032}" srcOrd="4" destOrd="0" presId="urn:microsoft.com/office/officeart/2005/8/layout/vList2"/>
    <dgm:cxn modelId="{D2053551-36C0-0E4C-A518-18755B741860}" type="presParOf" srcId="{FA3EC674-C0A2-EA4D-9E64-738E7A21FC7D}" destId="{01B7018F-E52A-9548-B232-EE843C900FBB}" srcOrd="5" destOrd="0" presId="urn:microsoft.com/office/officeart/2005/8/layout/vList2"/>
    <dgm:cxn modelId="{54D24F82-DDA0-F745-8E21-3136B6A246EF}" type="presParOf" srcId="{FA3EC674-C0A2-EA4D-9E64-738E7A21FC7D}" destId="{CAA09340-F708-A04D-9F2E-F15BBBA77D71}" srcOrd="6" destOrd="0" presId="urn:microsoft.com/office/officeart/2005/8/layout/vList2"/>
    <dgm:cxn modelId="{744F4BEA-FBC1-FA43-884A-D96532D0FF4B}" type="presParOf" srcId="{FA3EC674-C0A2-EA4D-9E64-738E7A21FC7D}" destId="{2B9DEA11-C99F-544B-B613-E73205941421}" srcOrd="7" destOrd="0" presId="urn:microsoft.com/office/officeart/2005/8/layout/vList2"/>
    <dgm:cxn modelId="{DDE490AF-9BFA-6C4E-9362-520535059E23}" type="presParOf" srcId="{FA3EC674-C0A2-EA4D-9E64-738E7A21FC7D}" destId="{FAC262C0-9E60-3247-8463-0BB6D3D5BC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7CA3AA-C59D-43A7-9208-C2ADC9D302A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9BA41D-EEDA-4637-B5EB-C3DF6703D09F}">
      <dgm:prSet/>
      <dgm:spPr/>
      <dgm:t>
        <a:bodyPr/>
        <a:lstStyle/>
        <a:p>
          <a:r>
            <a:rPr lang="en-US"/>
            <a:t>Spend</a:t>
          </a:r>
        </a:p>
      </dgm:t>
    </dgm:pt>
    <dgm:pt modelId="{41E2622B-F24F-4ACF-9F67-DE5652B34B16}" type="parTrans" cxnId="{FB8C45A6-ECCA-48EB-995D-F4A1447877B8}">
      <dgm:prSet/>
      <dgm:spPr/>
      <dgm:t>
        <a:bodyPr/>
        <a:lstStyle/>
        <a:p>
          <a:endParaRPr lang="en-US"/>
        </a:p>
      </dgm:t>
    </dgm:pt>
    <dgm:pt modelId="{15A5B479-F178-427F-8322-A682A2B45E1F}" type="sibTrans" cxnId="{FB8C45A6-ECCA-48EB-995D-F4A1447877B8}">
      <dgm:prSet/>
      <dgm:spPr/>
      <dgm:t>
        <a:bodyPr/>
        <a:lstStyle/>
        <a:p>
          <a:endParaRPr lang="en-US"/>
        </a:p>
      </dgm:t>
    </dgm:pt>
    <dgm:pt modelId="{7B98AD22-D4FC-4117-BEC6-95D127DA34E9}">
      <dgm:prSet/>
      <dgm:spPr/>
      <dgm:t>
        <a:bodyPr/>
        <a:lstStyle/>
        <a:p>
          <a:r>
            <a:rPr lang="en-US"/>
            <a:t>Spend money in ways that align with your values and bring you genuine happiness, rather than focusing solely on increasing wealth.</a:t>
          </a:r>
        </a:p>
      </dgm:t>
    </dgm:pt>
    <dgm:pt modelId="{06DA294F-261D-42EC-9068-349E269E03AA}" type="parTrans" cxnId="{55A955B3-2C45-4859-910C-FF0D043162B4}">
      <dgm:prSet/>
      <dgm:spPr/>
      <dgm:t>
        <a:bodyPr/>
        <a:lstStyle/>
        <a:p>
          <a:endParaRPr lang="en-US"/>
        </a:p>
      </dgm:t>
    </dgm:pt>
    <dgm:pt modelId="{3C26DB8D-29CE-479A-8CBD-63D154DD8535}" type="sibTrans" cxnId="{55A955B3-2C45-4859-910C-FF0D043162B4}">
      <dgm:prSet/>
      <dgm:spPr/>
      <dgm:t>
        <a:bodyPr/>
        <a:lstStyle/>
        <a:p>
          <a:endParaRPr lang="en-US"/>
        </a:p>
      </dgm:t>
    </dgm:pt>
    <dgm:pt modelId="{C730C3FE-E098-4579-9B36-0B7A379E616E}">
      <dgm:prSet/>
      <dgm:spPr/>
      <dgm:t>
        <a:bodyPr/>
        <a:lstStyle/>
        <a:p>
          <a:r>
            <a:rPr lang="en-US"/>
            <a:t>Understand</a:t>
          </a:r>
        </a:p>
      </dgm:t>
    </dgm:pt>
    <dgm:pt modelId="{DC20DB73-8DF8-4EE7-8697-A85A77201569}" type="parTrans" cxnId="{AFB1F3EB-E232-4925-A07E-D854EC1A32FF}">
      <dgm:prSet/>
      <dgm:spPr/>
      <dgm:t>
        <a:bodyPr/>
        <a:lstStyle/>
        <a:p>
          <a:endParaRPr lang="en-US"/>
        </a:p>
      </dgm:t>
    </dgm:pt>
    <dgm:pt modelId="{171907D9-2BE2-4CB3-BE37-1E34E979EEF0}" type="sibTrans" cxnId="{AFB1F3EB-E232-4925-A07E-D854EC1A32FF}">
      <dgm:prSet/>
      <dgm:spPr/>
      <dgm:t>
        <a:bodyPr/>
        <a:lstStyle/>
        <a:p>
          <a:endParaRPr lang="en-US"/>
        </a:p>
      </dgm:t>
    </dgm:pt>
    <dgm:pt modelId="{1ECCE147-3CEC-42E1-B47F-D52664CDF1B5}">
      <dgm:prSet/>
      <dgm:spPr/>
      <dgm:t>
        <a:bodyPr/>
        <a:lstStyle/>
        <a:p>
          <a:r>
            <a:rPr lang="en-US"/>
            <a:t>Understand that financial success is personal and should be defined by your own goals and needs, not by external standards.</a:t>
          </a:r>
        </a:p>
      </dgm:t>
    </dgm:pt>
    <dgm:pt modelId="{6120A0F8-AC95-43AF-9B75-6CFD4D7E7412}" type="parTrans" cxnId="{6539EF61-6856-4336-BA3C-B9CCD749B0D4}">
      <dgm:prSet/>
      <dgm:spPr/>
      <dgm:t>
        <a:bodyPr/>
        <a:lstStyle/>
        <a:p>
          <a:endParaRPr lang="en-US"/>
        </a:p>
      </dgm:t>
    </dgm:pt>
    <dgm:pt modelId="{B1158C57-40B4-4DAE-85DF-2074E402C8FF}" type="sibTrans" cxnId="{6539EF61-6856-4336-BA3C-B9CCD749B0D4}">
      <dgm:prSet/>
      <dgm:spPr/>
      <dgm:t>
        <a:bodyPr/>
        <a:lstStyle/>
        <a:p>
          <a:endParaRPr lang="en-US"/>
        </a:p>
      </dgm:t>
    </dgm:pt>
    <dgm:pt modelId="{A6A4C475-B992-450A-8CC1-1B7ED16EAA38}">
      <dgm:prSet/>
      <dgm:spPr/>
      <dgm:t>
        <a:bodyPr/>
        <a:lstStyle/>
        <a:p>
          <a:r>
            <a:rPr lang="en-US"/>
            <a:t>Review</a:t>
          </a:r>
        </a:p>
      </dgm:t>
    </dgm:pt>
    <dgm:pt modelId="{E5350787-E5DB-4632-95D1-FEFC77EAB9E1}" type="parTrans" cxnId="{920893FA-8354-4746-9A35-C8C9A740B5BF}">
      <dgm:prSet/>
      <dgm:spPr/>
      <dgm:t>
        <a:bodyPr/>
        <a:lstStyle/>
        <a:p>
          <a:endParaRPr lang="en-US"/>
        </a:p>
      </dgm:t>
    </dgm:pt>
    <dgm:pt modelId="{A764EB7C-A2F1-4A60-B354-0A17FE9CD378}" type="sibTrans" cxnId="{920893FA-8354-4746-9A35-C8C9A740B5BF}">
      <dgm:prSet/>
      <dgm:spPr/>
      <dgm:t>
        <a:bodyPr/>
        <a:lstStyle/>
        <a:p>
          <a:endParaRPr lang="en-US"/>
        </a:p>
      </dgm:t>
    </dgm:pt>
    <dgm:pt modelId="{01C81A7F-606D-4AA5-BEFF-45550007E76C}">
      <dgm:prSet/>
      <dgm:spPr/>
      <dgm:t>
        <a:bodyPr/>
        <a:lstStyle/>
        <a:p>
          <a:r>
            <a:rPr lang="en-US"/>
            <a:t>Periodically review your financial situation to ensure that your spending, saving, and investing are aligned with your long-term goals and personal satisfaction.</a:t>
          </a:r>
        </a:p>
      </dgm:t>
    </dgm:pt>
    <dgm:pt modelId="{AFDD10AD-414E-476F-8CD2-32ED87AEDA11}" type="parTrans" cxnId="{F278AFE7-15E9-4614-9F49-D12A1F60B4E2}">
      <dgm:prSet/>
      <dgm:spPr/>
      <dgm:t>
        <a:bodyPr/>
        <a:lstStyle/>
        <a:p>
          <a:endParaRPr lang="en-US"/>
        </a:p>
      </dgm:t>
    </dgm:pt>
    <dgm:pt modelId="{9564C099-616A-462E-B147-2DE2480FA8E7}" type="sibTrans" cxnId="{F278AFE7-15E9-4614-9F49-D12A1F60B4E2}">
      <dgm:prSet/>
      <dgm:spPr/>
      <dgm:t>
        <a:bodyPr/>
        <a:lstStyle/>
        <a:p>
          <a:endParaRPr lang="en-US"/>
        </a:p>
      </dgm:t>
    </dgm:pt>
    <dgm:pt modelId="{523DFBB3-4959-0145-A75C-0A7FBFEBAB51}" type="pres">
      <dgm:prSet presAssocID="{CF7CA3AA-C59D-43A7-9208-C2ADC9D302A2}" presName="Name0" presStyleCnt="0">
        <dgm:presLayoutVars>
          <dgm:dir/>
          <dgm:animLvl val="lvl"/>
          <dgm:resizeHandles val="exact"/>
        </dgm:presLayoutVars>
      </dgm:prSet>
      <dgm:spPr/>
    </dgm:pt>
    <dgm:pt modelId="{B27189AA-D72B-5049-9BC5-107DBAC9D4C8}" type="pres">
      <dgm:prSet presAssocID="{329BA41D-EEDA-4637-B5EB-C3DF6703D09F}" presName="linNode" presStyleCnt="0"/>
      <dgm:spPr/>
    </dgm:pt>
    <dgm:pt modelId="{D9FCB5E0-A2C3-3C4B-A39D-F7BA36B4F52E}" type="pres">
      <dgm:prSet presAssocID="{329BA41D-EEDA-4637-B5EB-C3DF6703D09F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7FA75C80-F0E8-8E4A-AC8A-30A05A222504}" type="pres">
      <dgm:prSet presAssocID="{329BA41D-EEDA-4637-B5EB-C3DF6703D09F}" presName="descendantText" presStyleLbl="alignNode1" presStyleIdx="0" presStyleCnt="3">
        <dgm:presLayoutVars>
          <dgm:bulletEnabled/>
        </dgm:presLayoutVars>
      </dgm:prSet>
      <dgm:spPr/>
    </dgm:pt>
    <dgm:pt modelId="{A162574C-91D6-B644-98C5-AE5BF22BF89C}" type="pres">
      <dgm:prSet presAssocID="{15A5B479-F178-427F-8322-A682A2B45E1F}" presName="sp" presStyleCnt="0"/>
      <dgm:spPr/>
    </dgm:pt>
    <dgm:pt modelId="{5AFB1498-6701-034F-974B-7F934FDD2E5F}" type="pres">
      <dgm:prSet presAssocID="{C730C3FE-E098-4579-9B36-0B7A379E616E}" presName="linNode" presStyleCnt="0"/>
      <dgm:spPr/>
    </dgm:pt>
    <dgm:pt modelId="{8BBB2DC8-9931-A14F-9057-F118A3CE4098}" type="pres">
      <dgm:prSet presAssocID="{C730C3FE-E098-4579-9B36-0B7A379E616E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2F8058DD-FB9F-F841-B069-AA4084262FCA}" type="pres">
      <dgm:prSet presAssocID="{C730C3FE-E098-4579-9B36-0B7A379E616E}" presName="descendantText" presStyleLbl="alignNode1" presStyleIdx="1" presStyleCnt="3">
        <dgm:presLayoutVars>
          <dgm:bulletEnabled/>
        </dgm:presLayoutVars>
      </dgm:prSet>
      <dgm:spPr/>
    </dgm:pt>
    <dgm:pt modelId="{24BA806C-70C5-CD46-8285-328A1DF59297}" type="pres">
      <dgm:prSet presAssocID="{171907D9-2BE2-4CB3-BE37-1E34E979EEF0}" presName="sp" presStyleCnt="0"/>
      <dgm:spPr/>
    </dgm:pt>
    <dgm:pt modelId="{C1C8306B-27FB-2548-A923-DD9532C3D2EA}" type="pres">
      <dgm:prSet presAssocID="{A6A4C475-B992-450A-8CC1-1B7ED16EAA38}" presName="linNode" presStyleCnt="0"/>
      <dgm:spPr/>
    </dgm:pt>
    <dgm:pt modelId="{38E77095-DCBB-EC46-9561-6BD02B48B53B}" type="pres">
      <dgm:prSet presAssocID="{A6A4C475-B992-450A-8CC1-1B7ED16EAA38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AEE22C16-098B-624B-A300-03BA40D0F072}" type="pres">
      <dgm:prSet presAssocID="{A6A4C475-B992-450A-8CC1-1B7ED16EAA38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4AC60E18-B48A-FA40-8514-C7E21D9D7B24}" type="presOf" srcId="{329BA41D-EEDA-4637-B5EB-C3DF6703D09F}" destId="{D9FCB5E0-A2C3-3C4B-A39D-F7BA36B4F52E}" srcOrd="0" destOrd="0" presId="urn:microsoft.com/office/officeart/2016/7/layout/VerticalHollowActionList"/>
    <dgm:cxn modelId="{88897341-EDCB-1944-927A-24753CE18BBB}" type="presOf" srcId="{C730C3FE-E098-4579-9B36-0B7A379E616E}" destId="{8BBB2DC8-9931-A14F-9057-F118A3CE4098}" srcOrd="0" destOrd="0" presId="urn:microsoft.com/office/officeart/2016/7/layout/VerticalHollowActionList"/>
    <dgm:cxn modelId="{6539EF61-6856-4336-BA3C-B9CCD749B0D4}" srcId="{C730C3FE-E098-4579-9B36-0B7A379E616E}" destId="{1ECCE147-3CEC-42E1-B47F-D52664CDF1B5}" srcOrd="0" destOrd="0" parTransId="{6120A0F8-AC95-43AF-9B75-6CFD4D7E7412}" sibTransId="{B1158C57-40B4-4DAE-85DF-2074E402C8FF}"/>
    <dgm:cxn modelId="{A7F93969-949D-6146-8EA4-D8D5747A35B5}" type="presOf" srcId="{1ECCE147-3CEC-42E1-B47F-D52664CDF1B5}" destId="{2F8058DD-FB9F-F841-B069-AA4084262FCA}" srcOrd="0" destOrd="0" presId="urn:microsoft.com/office/officeart/2016/7/layout/VerticalHollowActionList"/>
    <dgm:cxn modelId="{ABC62C77-13C9-2349-83B5-24625D110C49}" type="presOf" srcId="{7B98AD22-D4FC-4117-BEC6-95D127DA34E9}" destId="{7FA75C80-F0E8-8E4A-AC8A-30A05A222504}" srcOrd="0" destOrd="0" presId="urn:microsoft.com/office/officeart/2016/7/layout/VerticalHollowActionList"/>
    <dgm:cxn modelId="{FB8C45A6-ECCA-48EB-995D-F4A1447877B8}" srcId="{CF7CA3AA-C59D-43A7-9208-C2ADC9D302A2}" destId="{329BA41D-EEDA-4637-B5EB-C3DF6703D09F}" srcOrd="0" destOrd="0" parTransId="{41E2622B-F24F-4ACF-9F67-DE5652B34B16}" sibTransId="{15A5B479-F178-427F-8322-A682A2B45E1F}"/>
    <dgm:cxn modelId="{EA6156AD-E689-D14C-9CC7-F2327928FDEF}" type="presOf" srcId="{A6A4C475-B992-450A-8CC1-1B7ED16EAA38}" destId="{38E77095-DCBB-EC46-9561-6BD02B48B53B}" srcOrd="0" destOrd="0" presId="urn:microsoft.com/office/officeart/2016/7/layout/VerticalHollowActionList"/>
    <dgm:cxn modelId="{55A955B3-2C45-4859-910C-FF0D043162B4}" srcId="{329BA41D-EEDA-4637-B5EB-C3DF6703D09F}" destId="{7B98AD22-D4FC-4117-BEC6-95D127DA34E9}" srcOrd="0" destOrd="0" parTransId="{06DA294F-261D-42EC-9068-349E269E03AA}" sibTransId="{3C26DB8D-29CE-479A-8CBD-63D154DD8535}"/>
    <dgm:cxn modelId="{19FEA1E7-A20F-E041-A745-E7FA71F67429}" type="presOf" srcId="{CF7CA3AA-C59D-43A7-9208-C2ADC9D302A2}" destId="{523DFBB3-4959-0145-A75C-0A7FBFEBAB51}" srcOrd="0" destOrd="0" presId="urn:microsoft.com/office/officeart/2016/7/layout/VerticalHollowActionList"/>
    <dgm:cxn modelId="{F278AFE7-15E9-4614-9F49-D12A1F60B4E2}" srcId="{A6A4C475-B992-450A-8CC1-1B7ED16EAA38}" destId="{01C81A7F-606D-4AA5-BEFF-45550007E76C}" srcOrd="0" destOrd="0" parTransId="{AFDD10AD-414E-476F-8CD2-32ED87AEDA11}" sibTransId="{9564C099-616A-462E-B147-2DE2480FA8E7}"/>
    <dgm:cxn modelId="{AFB1F3EB-E232-4925-A07E-D854EC1A32FF}" srcId="{CF7CA3AA-C59D-43A7-9208-C2ADC9D302A2}" destId="{C730C3FE-E098-4579-9B36-0B7A379E616E}" srcOrd="1" destOrd="0" parTransId="{DC20DB73-8DF8-4EE7-8697-A85A77201569}" sibTransId="{171907D9-2BE2-4CB3-BE37-1E34E979EEF0}"/>
    <dgm:cxn modelId="{CBCB88F8-AE83-1D43-B612-1FA3CE2ACE01}" type="presOf" srcId="{01C81A7F-606D-4AA5-BEFF-45550007E76C}" destId="{AEE22C16-098B-624B-A300-03BA40D0F072}" srcOrd="0" destOrd="0" presId="urn:microsoft.com/office/officeart/2016/7/layout/VerticalHollowActionList"/>
    <dgm:cxn modelId="{920893FA-8354-4746-9A35-C8C9A740B5BF}" srcId="{CF7CA3AA-C59D-43A7-9208-C2ADC9D302A2}" destId="{A6A4C475-B992-450A-8CC1-1B7ED16EAA38}" srcOrd="2" destOrd="0" parTransId="{E5350787-E5DB-4632-95D1-FEFC77EAB9E1}" sibTransId="{A764EB7C-A2F1-4A60-B354-0A17FE9CD378}"/>
    <dgm:cxn modelId="{ED4291BF-AC97-B847-A747-FB610ECEC2C4}" type="presParOf" srcId="{523DFBB3-4959-0145-A75C-0A7FBFEBAB51}" destId="{B27189AA-D72B-5049-9BC5-107DBAC9D4C8}" srcOrd="0" destOrd="0" presId="urn:microsoft.com/office/officeart/2016/7/layout/VerticalHollowActionList"/>
    <dgm:cxn modelId="{1B940781-57B1-4348-B6F6-8B495E87F4BE}" type="presParOf" srcId="{B27189AA-D72B-5049-9BC5-107DBAC9D4C8}" destId="{D9FCB5E0-A2C3-3C4B-A39D-F7BA36B4F52E}" srcOrd="0" destOrd="0" presId="urn:microsoft.com/office/officeart/2016/7/layout/VerticalHollowActionList"/>
    <dgm:cxn modelId="{BCA1F06A-6F76-F74B-A5AE-C2D2450C7CCE}" type="presParOf" srcId="{B27189AA-D72B-5049-9BC5-107DBAC9D4C8}" destId="{7FA75C80-F0E8-8E4A-AC8A-30A05A222504}" srcOrd="1" destOrd="0" presId="urn:microsoft.com/office/officeart/2016/7/layout/VerticalHollowActionList"/>
    <dgm:cxn modelId="{448D8216-9B07-6741-8B6F-403B6D22D2D1}" type="presParOf" srcId="{523DFBB3-4959-0145-A75C-0A7FBFEBAB51}" destId="{A162574C-91D6-B644-98C5-AE5BF22BF89C}" srcOrd="1" destOrd="0" presId="urn:microsoft.com/office/officeart/2016/7/layout/VerticalHollowActionList"/>
    <dgm:cxn modelId="{2131F76D-CEE6-7D4F-9F99-9FF5DB026BE1}" type="presParOf" srcId="{523DFBB3-4959-0145-A75C-0A7FBFEBAB51}" destId="{5AFB1498-6701-034F-974B-7F934FDD2E5F}" srcOrd="2" destOrd="0" presId="urn:microsoft.com/office/officeart/2016/7/layout/VerticalHollowActionList"/>
    <dgm:cxn modelId="{8B8B262B-9A43-2244-AE82-E06886BF75DE}" type="presParOf" srcId="{5AFB1498-6701-034F-974B-7F934FDD2E5F}" destId="{8BBB2DC8-9931-A14F-9057-F118A3CE4098}" srcOrd="0" destOrd="0" presId="urn:microsoft.com/office/officeart/2016/7/layout/VerticalHollowActionList"/>
    <dgm:cxn modelId="{82380CFD-FF39-2242-92E7-FC2606FD1C61}" type="presParOf" srcId="{5AFB1498-6701-034F-974B-7F934FDD2E5F}" destId="{2F8058DD-FB9F-F841-B069-AA4084262FCA}" srcOrd="1" destOrd="0" presId="urn:microsoft.com/office/officeart/2016/7/layout/VerticalHollowActionList"/>
    <dgm:cxn modelId="{B582AED8-FEE5-C146-829A-99FF98F1F1A9}" type="presParOf" srcId="{523DFBB3-4959-0145-A75C-0A7FBFEBAB51}" destId="{24BA806C-70C5-CD46-8285-328A1DF59297}" srcOrd="3" destOrd="0" presId="urn:microsoft.com/office/officeart/2016/7/layout/VerticalHollowActionList"/>
    <dgm:cxn modelId="{7124C4AD-EE6B-2546-A2EA-A467E99CE90F}" type="presParOf" srcId="{523DFBB3-4959-0145-A75C-0A7FBFEBAB51}" destId="{C1C8306B-27FB-2548-A923-DD9532C3D2EA}" srcOrd="4" destOrd="0" presId="urn:microsoft.com/office/officeart/2016/7/layout/VerticalHollowActionList"/>
    <dgm:cxn modelId="{990D11B1-9E4C-C04A-8621-5896FC02C470}" type="presParOf" srcId="{C1C8306B-27FB-2548-A923-DD9532C3D2EA}" destId="{38E77095-DCBB-EC46-9561-6BD02B48B53B}" srcOrd="0" destOrd="0" presId="urn:microsoft.com/office/officeart/2016/7/layout/VerticalHollowActionList"/>
    <dgm:cxn modelId="{860237C4-0A0A-CA45-BD73-36A8FD15143C}" type="presParOf" srcId="{C1C8306B-27FB-2548-A923-DD9532C3D2EA}" destId="{AEE22C16-098B-624B-A300-03BA40D0F072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F6C40C-4A96-4C79-8C71-617DA4404C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E439BB-FA66-4447-A1E9-B7820A4447CC}">
      <dgm:prSet/>
      <dgm:spPr/>
      <dgm:t>
        <a:bodyPr/>
        <a:lstStyle/>
        <a:p>
          <a:r>
            <a:rPr lang="sl-SI"/>
            <a:t>Financial planning is a crucial aspect of ensuring that a family can meet its needs, achieve its goals, and maintain financial security over time. </a:t>
          </a:r>
          <a:endParaRPr lang="en-US"/>
        </a:p>
      </dgm:t>
    </dgm:pt>
    <dgm:pt modelId="{9C55B0F8-81A2-4954-95DB-632357593150}" type="parTrans" cxnId="{8E08D628-8603-4B90-928B-484C1B90A494}">
      <dgm:prSet/>
      <dgm:spPr/>
      <dgm:t>
        <a:bodyPr/>
        <a:lstStyle/>
        <a:p>
          <a:endParaRPr lang="en-US"/>
        </a:p>
      </dgm:t>
    </dgm:pt>
    <dgm:pt modelId="{2BE05D61-BEB9-41B4-A8C5-E2F71C583621}" type="sibTrans" cxnId="{8E08D628-8603-4B90-928B-484C1B90A494}">
      <dgm:prSet/>
      <dgm:spPr/>
      <dgm:t>
        <a:bodyPr/>
        <a:lstStyle/>
        <a:p>
          <a:endParaRPr lang="en-US"/>
        </a:p>
      </dgm:t>
    </dgm:pt>
    <dgm:pt modelId="{1B1D16EE-A241-4FA7-9478-7087B40DE9A3}">
      <dgm:prSet/>
      <dgm:spPr/>
      <dgm:t>
        <a:bodyPr/>
        <a:lstStyle/>
        <a:p>
          <a:r>
            <a:rPr lang="sl-SI" b="1"/>
            <a:t>As older adults, whether you are supporting a family, helping younger generations, or planning for your own financial stability, understanding the fundamentals of financial planning within a family context is key.</a:t>
          </a:r>
          <a:endParaRPr lang="en-US"/>
        </a:p>
      </dgm:t>
    </dgm:pt>
    <dgm:pt modelId="{718230D3-E8C6-4D6E-882B-F7F73AE9AA34}" type="parTrans" cxnId="{8813F06D-14B6-4EC4-BD8F-910D1670A1FE}">
      <dgm:prSet/>
      <dgm:spPr/>
      <dgm:t>
        <a:bodyPr/>
        <a:lstStyle/>
        <a:p>
          <a:endParaRPr lang="en-US"/>
        </a:p>
      </dgm:t>
    </dgm:pt>
    <dgm:pt modelId="{96C5E4F1-38D1-45E0-A587-A31B9815979C}" type="sibTrans" cxnId="{8813F06D-14B6-4EC4-BD8F-910D1670A1FE}">
      <dgm:prSet/>
      <dgm:spPr/>
      <dgm:t>
        <a:bodyPr/>
        <a:lstStyle/>
        <a:p>
          <a:endParaRPr lang="en-US"/>
        </a:p>
      </dgm:t>
    </dgm:pt>
    <dgm:pt modelId="{B2DA9DEB-D547-1048-AF66-2C1D59FB8295}" type="pres">
      <dgm:prSet presAssocID="{9AF6C40C-4A96-4C79-8C71-617DA4404C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83E25B-DF33-7F41-B6AB-D07341ECD1C3}" type="pres">
      <dgm:prSet presAssocID="{94E439BB-FA66-4447-A1E9-B7820A4447CC}" presName="hierRoot1" presStyleCnt="0"/>
      <dgm:spPr/>
    </dgm:pt>
    <dgm:pt modelId="{F6AD6DCF-D613-C841-94DC-261A90B77200}" type="pres">
      <dgm:prSet presAssocID="{94E439BB-FA66-4447-A1E9-B7820A4447CC}" presName="composite" presStyleCnt="0"/>
      <dgm:spPr/>
    </dgm:pt>
    <dgm:pt modelId="{599ADC10-6EEE-E34D-B3FB-1DBD4DA1798A}" type="pres">
      <dgm:prSet presAssocID="{94E439BB-FA66-4447-A1E9-B7820A4447CC}" presName="background" presStyleLbl="node0" presStyleIdx="0" presStyleCnt="2"/>
      <dgm:spPr/>
    </dgm:pt>
    <dgm:pt modelId="{75626F5B-321B-3046-8DFF-656D8CA1F2D7}" type="pres">
      <dgm:prSet presAssocID="{94E439BB-FA66-4447-A1E9-B7820A4447CC}" presName="text" presStyleLbl="fgAcc0" presStyleIdx="0" presStyleCnt="2">
        <dgm:presLayoutVars>
          <dgm:chPref val="3"/>
        </dgm:presLayoutVars>
      </dgm:prSet>
      <dgm:spPr/>
    </dgm:pt>
    <dgm:pt modelId="{ABCC0627-BC5D-6145-8A3C-7870671EA798}" type="pres">
      <dgm:prSet presAssocID="{94E439BB-FA66-4447-A1E9-B7820A4447CC}" presName="hierChild2" presStyleCnt="0"/>
      <dgm:spPr/>
    </dgm:pt>
    <dgm:pt modelId="{FE22106F-E523-6E46-96C7-9F597C666F3D}" type="pres">
      <dgm:prSet presAssocID="{1B1D16EE-A241-4FA7-9478-7087B40DE9A3}" presName="hierRoot1" presStyleCnt="0"/>
      <dgm:spPr/>
    </dgm:pt>
    <dgm:pt modelId="{E00CB1D3-3DEC-FC47-83C8-AB877792B72F}" type="pres">
      <dgm:prSet presAssocID="{1B1D16EE-A241-4FA7-9478-7087B40DE9A3}" presName="composite" presStyleCnt="0"/>
      <dgm:spPr/>
    </dgm:pt>
    <dgm:pt modelId="{C17CB89B-AB83-214C-BCCB-BB0EC74EE3EA}" type="pres">
      <dgm:prSet presAssocID="{1B1D16EE-A241-4FA7-9478-7087B40DE9A3}" presName="background" presStyleLbl="node0" presStyleIdx="1" presStyleCnt="2"/>
      <dgm:spPr/>
    </dgm:pt>
    <dgm:pt modelId="{201DD524-F5BB-074E-9F05-103DD1AB7E49}" type="pres">
      <dgm:prSet presAssocID="{1B1D16EE-A241-4FA7-9478-7087B40DE9A3}" presName="text" presStyleLbl="fgAcc0" presStyleIdx="1" presStyleCnt="2">
        <dgm:presLayoutVars>
          <dgm:chPref val="3"/>
        </dgm:presLayoutVars>
      </dgm:prSet>
      <dgm:spPr/>
    </dgm:pt>
    <dgm:pt modelId="{180CC56F-DB89-3D4C-814E-24BF6A153A0E}" type="pres">
      <dgm:prSet presAssocID="{1B1D16EE-A241-4FA7-9478-7087B40DE9A3}" presName="hierChild2" presStyleCnt="0"/>
      <dgm:spPr/>
    </dgm:pt>
  </dgm:ptLst>
  <dgm:cxnLst>
    <dgm:cxn modelId="{8E08D628-8603-4B90-928B-484C1B90A494}" srcId="{9AF6C40C-4A96-4C79-8C71-617DA4404C2D}" destId="{94E439BB-FA66-4447-A1E9-B7820A4447CC}" srcOrd="0" destOrd="0" parTransId="{9C55B0F8-81A2-4954-95DB-632357593150}" sibTransId="{2BE05D61-BEB9-41B4-A8C5-E2F71C583621}"/>
    <dgm:cxn modelId="{8813F06D-14B6-4EC4-BD8F-910D1670A1FE}" srcId="{9AF6C40C-4A96-4C79-8C71-617DA4404C2D}" destId="{1B1D16EE-A241-4FA7-9478-7087B40DE9A3}" srcOrd="1" destOrd="0" parTransId="{718230D3-E8C6-4D6E-882B-F7F73AE9AA34}" sibTransId="{96C5E4F1-38D1-45E0-A587-A31B9815979C}"/>
    <dgm:cxn modelId="{3A6B11A6-D770-6D47-81F6-0A2E4D43AB3C}" type="presOf" srcId="{94E439BB-FA66-4447-A1E9-B7820A4447CC}" destId="{75626F5B-321B-3046-8DFF-656D8CA1F2D7}" srcOrd="0" destOrd="0" presId="urn:microsoft.com/office/officeart/2005/8/layout/hierarchy1"/>
    <dgm:cxn modelId="{EDB0E6B7-5610-7449-B1DC-D8EA232E0625}" type="presOf" srcId="{9AF6C40C-4A96-4C79-8C71-617DA4404C2D}" destId="{B2DA9DEB-D547-1048-AF66-2C1D59FB8295}" srcOrd="0" destOrd="0" presId="urn:microsoft.com/office/officeart/2005/8/layout/hierarchy1"/>
    <dgm:cxn modelId="{17C443D4-B814-1645-8CA7-1C7DB8A444C8}" type="presOf" srcId="{1B1D16EE-A241-4FA7-9478-7087B40DE9A3}" destId="{201DD524-F5BB-074E-9F05-103DD1AB7E49}" srcOrd="0" destOrd="0" presId="urn:microsoft.com/office/officeart/2005/8/layout/hierarchy1"/>
    <dgm:cxn modelId="{3768A25C-569C-DF42-80FD-6B57EA21FDC1}" type="presParOf" srcId="{B2DA9DEB-D547-1048-AF66-2C1D59FB8295}" destId="{DB83E25B-DF33-7F41-B6AB-D07341ECD1C3}" srcOrd="0" destOrd="0" presId="urn:microsoft.com/office/officeart/2005/8/layout/hierarchy1"/>
    <dgm:cxn modelId="{85487EBB-3B6A-D34B-A010-A90290039A5D}" type="presParOf" srcId="{DB83E25B-DF33-7F41-B6AB-D07341ECD1C3}" destId="{F6AD6DCF-D613-C841-94DC-261A90B77200}" srcOrd="0" destOrd="0" presId="urn:microsoft.com/office/officeart/2005/8/layout/hierarchy1"/>
    <dgm:cxn modelId="{517B8BE4-DE5E-F243-9DB8-0A26131F14CC}" type="presParOf" srcId="{F6AD6DCF-D613-C841-94DC-261A90B77200}" destId="{599ADC10-6EEE-E34D-B3FB-1DBD4DA1798A}" srcOrd="0" destOrd="0" presId="urn:microsoft.com/office/officeart/2005/8/layout/hierarchy1"/>
    <dgm:cxn modelId="{3C95EF3D-8749-E44C-AE4F-BE886B1AB39A}" type="presParOf" srcId="{F6AD6DCF-D613-C841-94DC-261A90B77200}" destId="{75626F5B-321B-3046-8DFF-656D8CA1F2D7}" srcOrd="1" destOrd="0" presId="urn:microsoft.com/office/officeart/2005/8/layout/hierarchy1"/>
    <dgm:cxn modelId="{BD6A556A-DBAF-CD4F-BB22-6078644B8887}" type="presParOf" srcId="{DB83E25B-DF33-7F41-B6AB-D07341ECD1C3}" destId="{ABCC0627-BC5D-6145-8A3C-7870671EA798}" srcOrd="1" destOrd="0" presId="urn:microsoft.com/office/officeart/2005/8/layout/hierarchy1"/>
    <dgm:cxn modelId="{B80EEA3F-C28C-C54A-933D-4E97CB3C9E38}" type="presParOf" srcId="{B2DA9DEB-D547-1048-AF66-2C1D59FB8295}" destId="{FE22106F-E523-6E46-96C7-9F597C666F3D}" srcOrd="1" destOrd="0" presId="urn:microsoft.com/office/officeart/2005/8/layout/hierarchy1"/>
    <dgm:cxn modelId="{60C75843-D866-5247-9581-4F5D00669F5E}" type="presParOf" srcId="{FE22106F-E523-6E46-96C7-9F597C666F3D}" destId="{E00CB1D3-3DEC-FC47-83C8-AB877792B72F}" srcOrd="0" destOrd="0" presId="urn:microsoft.com/office/officeart/2005/8/layout/hierarchy1"/>
    <dgm:cxn modelId="{8AB5EE68-EEC6-6F43-9A95-2BB9BB3F4533}" type="presParOf" srcId="{E00CB1D3-3DEC-FC47-83C8-AB877792B72F}" destId="{C17CB89B-AB83-214C-BCCB-BB0EC74EE3EA}" srcOrd="0" destOrd="0" presId="urn:microsoft.com/office/officeart/2005/8/layout/hierarchy1"/>
    <dgm:cxn modelId="{14B61291-D473-334D-B338-74EA1297C6E0}" type="presParOf" srcId="{E00CB1D3-3DEC-FC47-83C8-AB877792B72F}" destId="{201DD524-F5BB-074E-9F05-103DD1AB7E49}" srcOrd="1" destOrd="0" presId="urn:microsoft.com/office/officeart/2005/8/layout/hierarchy1"/>
    <dgm:cxn modelId="{103FB071-C842-984E-8AC3-9D28E5909B56}" type="presParOf" srcId="{FE22106F-E523-6E46-96C7-9F597C666F3D}" destId="{180CC56F-DB89-3D4C-814E-24BF6A153A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B96B88-C3BA-45FB-9C17-4FA852DFD74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E59D7D-39D3-418C-A693-7F4E5836E44D}">
      <dgm:prSet/>
      <dgm:spPr/>
      <dgm:t>
        <a:bodyPr/>
        <a:lstStyle/>
        <a:p>
          <a:r>
            <a:rPr lang="sl-SI" b="1" i="1"/>
            <a:t>Financial planning is the process of managing your finances to meet your life goals. </a:t>
          </a:r>
          <a:endParaRPr lang="en-US"/>
        </a:p>
      </dgm:t>
    </dgm:pt>
    <dgm:pt modelId="{AA54AE76-6540-41AA-A5B1-82E4CF7EC545}" type="parTrans" cxnId="{A93541C4-A21F-463A-85E5-671A41295487}">
      <dgm:prSet/>
      <dgm:spPr/>
      <dgm:t>
        <a:bodyPr/>
        <a:lstStyle/>
        <a:p>
          <a:endParaRPr lang="en-US"/>
        </a:p>
      </dgm:t>
    </dgm:pt>
    <dgm:pt modelId="{C3C91174-00D5-4C0D-854F-F767FF244511}" type="sibTrans" cxnId="{A93541C4-A21F-463A-85E5-671A41295487}">
      <dgm:prSet/>
      <dgm:spPr/>
      <dgm:t>
        <a:bodyPr/>
        <a:lstStyle/>
        <a:p>
          <a:endParaRPr lang="en-US"/>
        </a:p>
      </dgm:t>
    </dgm:pt>
    <dgm:pt modelId="{40A033E6-1E04-4F88-9A14-A4289BEBA832}">
      <dgm:prSet/>
      <dgm:spPr/>
      <dgm:t>
        <a:bodyPr/>
        <a:lstStyle/>
        <a:p>
          <a:r>
            <a:rPr lang="sl-SI"/>
            <a:t>In a family context, this involves creating a strategy to allocate income, manage expenses, save for future needs, and invest wisely to ensure the financial well-being of all family members.</a:t>
          </a:r>
          <a:endParaRPr lang="en-US"/>
        </a:p>
      </dgm:t>
    </dgm:pt>
    <dgm:pt modelId="{F4F67343-0828-427F-81E7-5A4571F0DE2B}" type="parTrans" cxnId="{AF3803CA-78CD-4D7B-A30F-98A3509BC315}">
      <dgm:prSet/>
      <dgm:spPr/>
      <dgm:t>
        <a:bodyPr/>
        <a:lstStyle/>
        <a:p>
          <a:endParaRPr lang="en-US"/>
        </a:p>
      </dgm:t>
    </dgm:pt>
    <dgm:pt modelId="{C1B8C353-01A2-4BFF-8278-ABD3B6707584}" type="sibTrans" cxnId="{AF3803CA-78CD-4D7B-A30F-98A3509BC315}">
      <dgm:prSet/>
      <dgm:spPr/>
      <dgm:t>
        <a:bodyPr/>
        <a:lstStyle/>
        <a:p>
          <a:endParaRPr lang="en-US"/>
        </a:p>
      </dgm:t>
    </dgm:pt>
    <dgm:pt modelId="{B75CD6CF-EBB7-484F-8DC9-E0AE2F165F3F}">
      <dgm:prSet/>
      <dgm:spPr/>
      <dgm:t>
        <a:bodyPr/>
        <a:lstStyle/>
        <a:p>
          <a:r>
            <a:rPr lang="sl-SI"/>
            <a:t>Financial planning helps families prepare for expected and unexpected expenses, reduces financial stress, and ensures that financial resources are used efficiently to support both short-term and long-term goals.</a:t>
          </a:r>
          <a:endParaRPr lang="en-US"/>
        </a:p>
      </dgm:t>
    </dgm:pt>
    <dgm:pt modelId="{B32A94B8-1897-4455-8A3F-F96074131280}" type="parTrans" cxnId="{34371B79-B8DC-40EE-9983-DFF30F2E6713}">
      <dgm:prSet/>
      <dgm:spPr/>
      <dgm:t>
        <a:bodyPr/>
        <a:lstStyle/>
        <a:p>
          <a:endParaRPr lang="en-US"/>
        </a:p>
      </dgm:t>
    </dgm:pt>
    <dgm:pt modelId="{DC03D2B6-99DA-4689-863B-E11BED707B1F}" type="sibTrans" cxnId="{34371B79-B8DC-40EE-9983-DFF30F2E6713}">
      <dgm:prSet/>
      <dgm:spPr/>
      <dgm:t>
        <a:bodyPr/>
        <a:lstStyle/>
        <a:p>
          <a:endParaRPr lang="en-US"/>
        </a:p>
      </dgm:t>
    </dgm:pt>
    <dgm:pt modelId="{93900FD4-2F79-0543-B320-F29E3A6A02C2}" type="pres">
      <dgm:prSet presAssocID="{42B96B88-C3BA-45FB-9C17-4FA852DFD746}" presName="Name0" presStyleCnt="0">
        <dgm:presLayoutVars>
          <dgm:dir/>
          <dgm:animLvl val="lvl"/>
          <dgm:resizeHandles val="exact"/>
        </dgm:presLayoutVars>
      </dgm:prSet>
      <dgm:spPr/>
    </dgm:pt>
    <dgm:pt modelId="{5D9C6CC9-F584-E743-B682-5AD40333F791}" type="pres">
      <dgm:prSet presAssocID="{B75CD6CF-EBB7-484F-8DC9-E0AE2F165F3F}" presName="boxAndChildren" presStyleCnt="0"/>
      <dgm:spPr/>
    </dgm:pt>
    <dgm:pt modelId="{6881ABF1-3A4F-3D47-879D-0E12884E5F93}" type="pres">
      <dgm:prSet presAssocID="{B75CD6CF-EBB7-484F-8DC9-E0AE2F165F3F}" presName="parentTextBox" presStyleLbl="node1" presStyleIdx="0" presStyleCnt="3"/>
      <dgm:spPr/>
    </dgm:pt>
    <dgm:pt modelId="{4359FC34-5A20-2947-A6F4-D3F71C8BEE81}" type="pres">
      <dgm:prSet presAssocID="{C1B8C353-01A2-4BFF-8278-ABD3B6707584}" presName="sp" presStyleCnt="0"/>
      <dgm:spPr/>
    </dgm:pt>
    <dgm:pt modelId="{16E33E6F-FAE1-354F-8450-0B115188FEF2}" type="pres">
      <dgm:prSet presAssocID="{40A033E6-1E04-4F88-9A14-A4289BEBA832}" presName="arrowAndChildren" presStyleCnt="0"/>
      <dgm:spPr/>
    </dgm:pt>
    <dgm:pt modelId="{A1783ADC-A51E-A843-93D1-65082413CEF4}" type="pres">
      <dgm:prSet presAssocID="{40A033E6-1E04-4F88-9A14-A4289BEBA832}" presName="parentTextArrow" presStyleLbl="node1" presStyleIdx="1" presStyleCnt="3"/>
      <dgm:spPr/>
    </dgm:pt>
    <dgm:pt modelId="{84DDE38E-FB64-B847-A3AA-4054FA40E36C}" type="pres">
      <dgm:prSet presAssocID="{C3C91174-00D5-4C0D-854F-F767FF244511}" presName="sp" presStyleCnt="0"/>
      <dgm:spPr/>
    </dgm:pt>
    <dgm:pt modelId="{09595C48-F066-914C-A2FA-A6D066844DD8}" type="pres">
      <dgm:prSet presAssocID="{94E59D7D-39D3-418C-A693-7F4E5836E44D}" presName="arrowAndChildren" presStyleCnt="0"/>
      <dgm:spPr/>
    </dgm:pt>
    <dgm:pt modelId="{4595A946-6AEB-354F-8366-87E25A79D5D0}" type="pres">
      <dgm:prSet presAssocID="{94E59D7D-39D3-418C-A693-7F4E5836E44D}" presName="parentTextArrow" presStyleLbl="node1" presStyleIdx="2" presStyleCnt="3"/>
      <dgm:spPr/>
    </dgm:pt>
  </dgm:ptLst>
  <dgm:cxnLst>
    <dgm:cxn modelId="{BD204A05-2639-DA43-A976-FBFA68849694}" type="presOf" srcId="{40A033E6-1E04-4F88-9A14-A4289BEBA832}" destId="{A1783ADC-A51E-A843-93D1-65082413CEF4}" srcOrd="0" destOrd="0" presId="urn:microsoft.com/office/officeart/2005/8/layout/process4"/>
    <dgm:cxn modelId="{4FF0E93F-4C4F-D54A-8846-192A603A0F59}" type="presOf" srcId="{B75CD6CF-EBB7-484F-8DC9-E0AE2F165F3F}" destId="{6881ABF1-3A4F-3D47-879D-0E12884E5F93}" srcOrd="0" destOrd="0" presId="urn:microsoft.com/office/officeart/2005/8/layout/process4"/>
    <dgm:cxn modelId="{6A79CE49-4B57-9643-9FBE-773DBB0462CB}" type="presOf" srcId="{94E59D7D-39D3-418C-A693-7F4E5836E44D}" destId="{4595A946-6AEB-354F-8366-87E25A79D5D0}" srcOrd="0" destOrd="0" presId="urn:microsoft.com/office/officeart/2005/8/layout/process4"/>
    <dgm:cxn modelId="{34371B79-B8DC-40EE-9983-DFF30F2E6713}" srcId="{42B96B88-C3BA-45FB-9C17-4FA852DFD746}" destId="{B75CD6CF-EBB7-484F-8DC9-E0AE2F165F3F}" srcOrd="2" destOrd="0" parTransId="{B32A94B8-1897-4455-8A3F-F96074131280}" sibTransId="{DC03D2B6-99DA-4689-863B-E11BED707B1F}"/>
    <dgm:cxn modelId="{A93541C4-A21F-463A-85E5-671A41295487}" srcId="{42B96B88-C3BA-45FB-9C17-4FA852DFD746}" destId="{94E59D7D-39D3-418C-A693-7F4E5836E44D}" srcOrd="0" destOrd="0" parTransId="{AA54AE76-6540-41AA-A5B1-82E4CF7EC545}" sibTransId="{C3C91174-00D5-4C0D-854F-F767FF244511}"/>
    <dgm:cxn modelId="{AF3803CA-78CD-4D7B-A30F-98A3509BC315}" srcId="{42B96B88-C3BA-45FB-9C17-4FA852DFD746}" destId="{40A033E6-1E04-4F88-9A14-A4289BEBA832}" srcOrd="1" destOrd="0" parTransId="{F4F67343-0828-427F-81E7-5A4571F0DE2B}" sibTransId="{C1B8C353-01A2-4BFF-8278-ABD3B6707584}"/>
    <dgm:cxn modelId="{5CD6A7D8-1B5C-DE47-A1CD-5D5DF12B5209}" type="presOf" srcId="{42B96B88-C3BA-45FB-9C17-4FA852DFD746}" destId="{93900FD4-2F79-0543-B320-F29E3A6A02C2}" srcOrd="0" destOrd="0" presId="urn:microsoft.com/office/officeart/2005/8/layout/process4"/>
    <dgm:cxn modelId="{6B0BC033-5218-EA4B-8F42-266AA14750EE}" type="presParOf" srcId="{93900FD4-2F79-0543-B320-F29E3A6A02C2}" destId="{5D9C6CC9-F584-E743-B682-5AD40333F791}" srcOrd="0" destOrd="0" presId="urn:microsoft.com/office/officeart/2005/8/layout/process4"/>
    <dgm:cxn modelId="{3CE2C7B4-08A1-DB4D-BF44-78D20D7971BB}" type="presParOf" srcId="{5D9C6CC9-F584-E743-B682-5AD40333F791}" destId="{6881ABF1-3A4F-3D47-879D-0E12884E5F93}" srcOrd="0" destOrd="0" presId="urn:microsoft.com/office/officeart/2005/8/layout/process4"/>
    <dgm:cxn modelId="{E87F6102-D3AE-1043-AB29-4E40CCE559A8}" type="presParOf" srcId="{93900FD4-2F79-0543-B320-F29E3A6A02C2}" destId="{4359FC34-5A20-2947-A6F4-D3F71C8BEE81}" srcOrd="1" destOrd="0" presId="urn:microsoft.com/office/officeart/2005/8/layout/process4"/>
    <dgm:cxn modelId="{F19C7225-DDC5-994F-A69D-3D994630DC2C}" type="presParOf" srcId="{93900FD4-2F79-0543-B320-F29E3A6A02C2}" destId="{16E33E6F-FAE1-354F-8450-0B115188FEF2}" srcOrd="2" destOrd="0" presId="urn:microsoft.com/office/officeart/2005/8/layout/process4"/>
    <dgm:cxn modelId="{0E1CDEA2-C8F1-454D-915E-3D0192ED80E5}" type="presParOf" srcId="{16E33E6F-FAE1-354F-8450-0B115188FEF2}" destId="{A1783ADC-A51E-A843-93D1-65082413CEF4}" srcOrd="0" destOrd="0" presId="urn:microsoft.com/office/officeart/2005/8/layout/process4"/>
    <dgm:cxn modelId="{BEEAAE75-0481-B64C-B293-6D4EBDF3A618}" type="presParOf" srcId="{93900FD4-2F79-0543-B320-F29E3A6A02C2}" destId="{84DDE38E-FB64-B847-A3AA-4054FA40E36C}" srcOrd="3" destOrd="0" presId="urn:microsoft.com/office/officeart/2005/8/layout/process4"/>
    <dgm:cxn modelId="{4F91E07F-23C2-2044-ACD6-3812AFCD0C06}" type="presParOf" srcId="{93900FD4-2F79-0543-B320-F29E3A6A02C2}" destId="{09595C48-F066-914C-A2FA-A6D066844DD8}" srcOrd="4" destOrd="0" presId="urn:microsoft.com/office/officeart/2005/8/layout/process4"/>
    <dgm:cxn modelId="{C361597C-8DB5-B347-8D58-AC85D0622406}" type="presParOf" srcId="{09595C48-F066-914C-A2FA-A6D066844DD8}" destId="{4595A946-6AEB-354F-8366-87E25A79D5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EAEA36-432E-4A98-90FB-168831D36505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2AA131-0D50-43B2-AF3D-41AB728FC12C}">
      <dgm:prSet/>
      <dgm:spPr/>
      <dgm:t>
        <a:bodyPr/>
        <a:lstStyle/>
        <a:p>
          <a:r>
            <a:rPr lang="sl-SI"/>
            <a:t>Introduction to digital banking services.</a:t>
          </a:r>
          <a:endParaRPr lang="en-US"/>
        </a:p>
      </dgm:t>
    </dgm:pt>
    <dgm:pt modelId="{D4DC8EC1-B7F8-490C-A0E5-D59AB1655C78}" type="parTrans" cxnId="{2331F74F-D69B-4700-9F36-450B847BDCE8}">
      <dgm:prSet/>
      <dgm:spPr/>
      <dgm:t>
        <a:bodyPr/>
        <a:lstStyle/>
        <a:p>
          <a:endParaRPr lang="en-US"/>
        </a:p>
      </dgm:t>
    </dgm:pt>
    <dgm:pt modelId="{B688EE13-7474-456B-A5A5-DC4EDB89E298}" type="sibTrans" cxnId="{2331F74F-D69B-4700-9F36-450B847BDCE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F5EFBD4-EF1F-421D-989A-941EE9E38668}">
      <dgm:prSet/>
      <dgm:spPr/>
      <dgm:t>
        <a:bodyPr/>
        <a:lstStyle/>
        <a:p>
          <a:r>
            <a:rPr lang="sl-SI">
              <a:hlinkClick xmlns:r="http://schemas.openxmlformats.org/officeDocument/2006/relationships" r:id="rId1"/>
            </a:rPr>
            <a:t>https://www.youtube.com/watch?v=ucMmeLV24bk</a:t>
          </a:r>
          <a:r>
            <a:rPr lang="sl-SI"/>
            <a:t> </a:t>
          </a:r>
          <a:endParaRPr lang="en-US"/>
        </a:p>
      </dgm:t>
    </dgm:pt>
    <dgm:pt modelId="{97B56F13-5FDD-42DC-9ADE-29B43474EFB3}" type="parTrans" cxnId="{C35282BA-132C-4C2B-9198-2AD369333660}">
      <dgm:prSet/>
      <dgm:spPr/>
      <dgm:t>
        <a:bodyPr/>
        <a:lstStyle/>
        <a:p>
          <a:endParaRPr lang="en-US"/>
        </a:p>
      </dgm:t>
    </dgm:pt>
    <dgm:pt modelId="{060AAE16-698D-43CD-BEB6-54D92739EA89}" type="sibTrans" cxnId="{C35282BA-132C-4C2B-9198-2AD36933366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E785B02-4419-4480-A35D-8C3A2F0C2A9C}">
      <dgm:prSet/>
      <dgm:spPr/>
      <dgm:t>
        <a:bodyPr/>
        <a:lstStyle/>
        <a:p>
          <a:r>
            <a:rPr lang="sl-SI"/>
            <a:t>Security considerations when using online banking.</a:t>
          </a:r>
          <a:endParaRPr lang="en-US"/>
        </a:p>
      </dgm:t>
    </dgm:pt>
    <dgm:pt modelId="{9AF8630C-4680-4169-B7FF-8666F44CC5D2}" type="parTrans" cxnId="{5993D643-7375-48E9-B2B1-C49B02189987}">
      <dgm:prSet/>
      <dgm:spPr/>
      <dgm:t>
        <a:bodyPr/>
        <a:lstStyle/>
        <a:p>
          <a:endParaRPr lang="en-US"/>
        </a:p>
      </dgm:t>
    </dgm:pt>
    <dgm:pt modelId="{49DE7E43-7917-4013-8625-005710BCA350}" type="sibTrans" cxnId="{5993D643-7375-48E9-B2B1-C49B0218998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DC97E4F-1A42-4D1E-AE04-E4E25476F7A2}">
      <dgm:prSet/>
      <dgm:spPr/>
      <dgm:t>
        <a:bodyPr/>
        <a:lstStyle/>
        <a:p>
          <a:r>
            <a:rPr lang="sl-SI">
              <a:hlinkClick xmlns:r="http://schemas.openxmlformats.org/officeDocument/2006/relationships" r:id="rId2"/>
            </a:rPr>
            <a:t>https://www.youtube.com/watch?v=TI4slrYbvv8&amp;list=PLaR7sjTnyczFsposZuly8nHZzsWRWMW8r&amp;index=16</a:t>
          </a:r>
          <a:endParaRPr lang="en-US"/>
        </a:p>
      </dgm:t>
    </dgm:pt>
    <dgm:pt modelId="{E3FC6FDE-939E-41B9-AFF2-19FE0F8899EF}" type="parTrans" cxnId="{48FEE194-9E90-4FFB-851A-39438D9BC818}">
      <dgm:prSet/>
      <dgm:spPr/>
      <dgm:t>
        <a:bodyPr/>
        <a:lstStyle/>
        <a:p>
          <a:endParaRPr lang="en-US"/>
        </a:p>
      </dgm:t>
    </dgm:pt>
    <dgm:pt modelId="{B6F7A2CB-D55B-41C7-BBF0-999A48325275}" type="sibTrans" cxnId="{48FEE194-9E90-4FFB-851A-39438D9BC818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8D5FBB2-F381-414D-8D6F-9FE547E4940D}">
      <dgm:prSet/>
      <dgm:spPr/>
      <dgm:t>
        <a:bodyPr/>
        <a:lstStyle/>
        <a:p>
          <a:r>
            <a:rPr lang="sl-SI"/>
            <a:t>- Encouraging those who are hesitant to try digital banking.</a:t>
          </a:r>
          <a:endParaRPr lang="en-US"/>
        </a:p>
      </dgm:t>
    </dgm:pt>
    <dgm:pt modelId="{D9ADA1E1-A59B-4CFF-BFC4-57D0E365A119}" type="parTrans" cxnId="{420EB155-5E51-47F5-BC53-9EC15D50D7EA}">
      <dgm:prSet/>
      <dgm:spPr/>
      <dgm:t>
        <a:bodyPr/>
        <a:lstStyle/>
        <a:p>
          <a:endParaRPr lang="en-US"/>
        </a:p>
      </dgm:t>
    </dgm:pt>
    <dgm:pt modelId="{39E2499D-7599-4ECD-94D2-897B6CF2F3DA}" type="sibTrans" cxnId="{420EB155-5E51-47F5-BC53-9EC15D50D7E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837F5DB5-01E4-4A35-BE51-798983A2FBB0}">
      <dgm:prSet/>
      <dgm:spPr/>
      <dgm:t>
        <a:bodyPr/>
        <a:lstStyle/>
        <a:p>
          <a:r>
            <a:rPr lang="sl-SI">
              <a:hlinkClick xmlns:r="http://schemas.openxmlformats.org/officeDocument/2006/relationships" r:id="rId3"/>
            </a:rPr>
            <a:t>https://www.youtube.com/watch?v=Kzrsm2UqnIs&amp;list=PLaR7sjTnyczFsposZuly8nHZzsWRWMW8r&amp;index=20</a:t>
          </a:r>
          <a:r>
            <a:rPr lang="sl-SI"/>
            <a:t> </a:t>
          </a:r>
          <a:endParaRPr lang="en-US"/>
        </a:p>
      </dgm:t>
    </dgm:pt>
    <dgm:pt modelId="{8F62BB09-989D-40CA-BEA4-1D12C9249E1F}" type="parTrans" cxnId="{0927392C-B754-40ED-92E2-D64955CEDFB9}">
      <dgm:prSet/>
      <dgm:spPr/>
      <dgm:t>
        <a:bodyPr/>
        <a:lstStyle/>
        <a:p>
          <a:endParaRPr lang="en-US"/>
        </a:p>
      </dgm:t>
    </dgm:pt>
    <dgm:pt modelId="{E5FBDCF4-B85D-4B38-8640-52A6C73CFA84}" type="sibTrans" cxnId="{0927392C-B754-40ED-92E2-D64955CEDFB9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89CE27F7-52F1-446D-928C-B703EC894B51}">
      <dgm:prSet/>
      <dgm:spPr/>
      <dgm:t>
        <a:bodyPr/>
        <a:lstStyle/>
        <a:p>
          <a:r>
            <a:rPr lang="sl-SI">
              <a:hlinkClick xmlns:r="http://schemas.openxmlformats.org/officeDocument/2006/relationships" r:id="rId4"/>
            </a:rPr>
            <a:t>https://www.youtube.com/watch?v=M6BGrj7u8kU&amp;list=PLaR7sjTnyczFsposZuly8nHZzsWRWMW8r&amp;index=14</a:t>
          </a:r>
          <a:endParaRPr lang="en-US"/>
        </a:p>
      </dgm:t>
    </dgm:pt>
    <dgm:pt modelId="{E9699450-0CE4-466E-A0EF-F10DEFED5851}" type="parTrans" cxnId="{A1160BFB-A543-4E94-B030-25573FCA3ED0}">
      <dgm:prSet/>
      <dgm:spPr/>
      <dgm:t>
        <a:bodyPr/>
        <a:lstStyle/>
        <a:p>
          <a:endParaRPr lang="en-US"/>
        </a:p>
      </dgm:t>
    </dgm:pt>
    <dgm:pt modelId="{41F231E2-2654-49B7-A95D-833E04A203DB}" type="sibTrans" cxnId="{A1160BFB-A543-4E94-B030-25573FCA3ED0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AB90DB60-F216-E54D-8575-43C1F11F11EA}" type="pres">
      <dgm:prSet presAssocID="{3EEAEA36-432E-4A98-90FB-168831D36505}" presName="linearFlow" presStyleCnt="0">
        <dgm:presLayoutVars>
          <dgm:dir/>
          <dgm:animLvl val="lvl"/>
          <dgm:resizeHandles val="exact"/>
        </dgm:presLayoutVars>
      </dgm:prSet>
      <dgm:spPr/>
    </dgm:pt>
    <dgm:pt modelId="{45E12164-2153-634D-B2F3-75B983E0DE38}" type="pres">
      <dgm:prSet presAssocID="{412AA131-0D50-43B2-AF3D-41AB728FC12C}" presName="compositeNode" presStyleCnt="0"/>
      <dgm:spPr/>
    </dgm:pt>
    <dgm:pt modelId="{73CE1F73-F0F5-924A-9948-718008DE23DE}" type="pres">
      <dgm:prSet presAssocID="{412AA131-0D50-43B2-AF3D-41AB728FC12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CEF0513-A2DC-4742-842D-9406812E5459}" type="pres">
      <dgm:prSet presAssocID="{412AA131-0D50-43B2-AF3D-41AB728FC12C}" presName="parSh" presStyleCnt="0"/>
      <dgm:spPr/>
    </dgm:pt>
    <dgm:pt modelId="{AA370F00-88D6-9F4E-8FC3-7FDF0F65A2B0}" type="pres">
      <dgm:prSet presAssocID="{412AA131-0D50-43B2-AF3D-41AB728FC12C}" presName="lineNode" presStyleLbl="alignAccFollowNode1" presStyleIdx="0" presStyleCnt="21"/>
      <dgm:spPr/>
    </dgm:pt>
    <dgm:pt modelId="{83B6CF38-1FD6-FE4E-B0FA-EFD77FD727FE}" type="pres">
      <dgm:prSet presAssocID="{412AA131-0D50-43B2-AF3D-41AB728FC12C}" presName="lineArrowNode" presStyleLbl="alignAccFollowNode1" presStyleIdx="1" presStyleCnt="21"/>
      <dgm:spPr/>
    </dgm:pt>
    <dgm:pt modelId="{456A4430-7772-CF4D-8FB7-2281416D2CEA}" type="pres">
      <dgm:prSet presAssocID="{B688EE13-7474-456B-A5A5-DC4EDB89E298}" presName="sibTransNodeCircle" presStyleLbl="alignNode1" presStyleIdx="0" presStyleCnt="7">
        <dgm:presLayoutVars>
          <dgm:chMax val="0"/>
          <dgm:bulletEnabled/>
        </dgm:presLayoutVars>
      </dgm:prSet>
      <dgm:spPr/>
    </dgm:pt>
    <dgm:pt modelId="{9B81194C-8E20-F64A-A929-CE24B31ED3E4}" type="pres">
      <dgm:prSet presAssocID="{B688EE13-7474-456B-A5A5-DC4EDB89E298}" presName="spacerBetweenCircleAndCallout" presStyleCnt="0">
        <dgm:presLayoutVars/>
      </dgm:prSet>
      <dgm:spPr/>
    </dgm:pt>
    <dgm:pt modelId="{57A6479C-291C-7F4F-A7CE-EFEEFB634655}" type="pres">
      <dgm:prSet presAssocID="{412AA131-0D50-43B2-AF3D-41AB728FC12C}" presName="nodeText" presStyleLbl="alignAccFollowNode1" presStyleIdx="2" presStyleCnt="21">
        <dgm:presLayoutVars>
          <dgm:bulletEnabled val="1"/>
        </dgm:presLayoutVars>
      </dgm:prSet>
      <dgm:spPr/>
    </dgm:pt>
    <dgm:pt modelId="{7DA5EA1C-2E11-0D4B-8151-575AED96EA38}" type="pres">
      <dgm:prSet presAssocID="{B688EE13-7474-456B-A5A5-DC4EDB89E298}" presName="sibTransComposite" presStyleCnt="0"/>
      <dgm:spPr/>
    </dgm:pt>
    <dgm:pt modelId="{3DD86175-51D4-7948-BF48-8054F19F2A1B}" type="pres">
      <dgm:prSet presAssocID="{BF5EFBD4-EF1F-421D-989A-941EE9E38668}" presName="compositeNode" presStyleCnt="0"/>
      <dgm:spPr/>
    </dgm:pt>
    <dgm:pt modelId="{A36B1808-1593-2C42-97C8-7AAB3AF25605}" type="pres">
      <dgm:prSet presAssocID="{BF5EFBD4-EF1F-421D-989A-941EE9E3866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48E103C-21AC-3044-AA92-06BBF2331865}" type="pres">
      <dgm:prSet presAssocID="{BF5EFBD4-EF1F-421D-989A-941EE9E38668}" presName="parSh" presStyleCnt="0"/>
      <dgm:spPr/>
    </dgm:pt>
    <dgm:pt modelId="{045BB59F-10F5-D945-BE61-CC339508C877}" type="pres">
      <dgm:prSet presAssocID="{BF5EFBD4-EF1F-421D-989A-941EE9E38668}" presName="lineNode" presStyleLbl="alignAccFollowNode1" presStyleIdx="3" presStyleCnt="21"/>
      <dgm:spPr/>
    </dgm:pt>
    <dgm:pt modelId="{A7A5AF7B-C3E9-8146-9ADD-ED9833262F05}" type="pres">
      <dgm:prSet presAssocID="{BF5EFBD4-EF1F-421D-989A-941EE9E38668}" presName="lineArrowNode" presStyleLbl="alignAccFollowNode1" presStyleIdx="4" presStyleCnt="21"/>
      <dgm:spPr/>
    </dgm:pt>
    <dgm:pt modelId="{331D88D7-A9FA-EB4E-85D2-F0CDE68A8E67}" type="pres">
      <dgm:prSet presAssocID="{060AAE16-698D-43CD-BEB6-54D92739EA89}" presName="sibTransNodeCircle" presStyleLbl="alignNode1" presStyleIdx="1" presStyleCnt="7">
        <dgm:presLayoutVars>
          <dgm:chMax val="0"/>
          <dgm:bulletEnabled/>
        </dgm:presLayoutVars>
      </dgm:prSet>
      <dgm:spPr/>
    </dgm:pt>
    <dgm:pt modelId="{E1BF3FBF-EDE3-F746-9D62-864D4B2C971D}" type="pres">
      <dgm:prSet presAssocID="{060AAE16-698D-43CD-BEB6-54D92739EA89}" presName="spacerBetweenCircleAndCallout" presStyleCnt="0">
        <dgm:presLayoutVars/>
      </dgm:prSet>
      <dgm:spPr/>
    </dgm:pt>
    <dgm:pt modelId="{F8C5B8DE-29DA-7E43-85C2-AFC2E3EFE46F}" type="pres">
      <dgm:prSet presAssocID="{BF5EFBD4-EF1F-421D-989A-941EE9E38668}" presName="nodeText" presStyleLbl="alignAccFollowNode1" presStyleIdx="5" presStyleCnt="21">
        <dgm:presLayoutVars>
          <dgm:bulletEnabled val="1"/>
        </dgm:presLayoutVars>
      </dgm:prSet>
      <dgm:spPr/>
    </dgm:pt>
    <dgm:pt modelId="{9F146D1E-6F7E-2B44-8CE6-3DC31D373539}" type="pres">
      <dgm:prSet presAssocID="{060AAE16-698D-43CD-BEB6-54D92739EA89}" presName="sibTransComposite" presStyleCnt="0"/>
      <dgm:spPr/>
    </dgm:pt>
    <dgm:pt modelId="{85DDFF11-370C-714D-9DA6-2FB9611E86E4}" type="pres">
      <dgm:prSet presAssocID="{9E785B02-4419-4480-A35D-8C3A2F0C2A9C}" presName="compositeNode" presStyleCnt="0"/>
      <dgm:spPr/>
    </dgm:pt>
    <dgm:pt modelId="{83277897-2544-4C46-BFC3-1282C7637875}" type="pres">
      <dgm:prSet presAssocID="{9E785B02-4419-4480-A35D-8C3A2F0C2A9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EC96622-2228-7C42-A12D-6B5722F75EF5}" type="pres">
      <dgm:prSet presAssocID="{9E785B02-4419-4480-A35D-8C3A2F0C2A9C}" presName="parSh" presStyleCnt="0"/>
      <dgm:spPr/>
    </dgm:pt>
    <dgm:pt modelId="{4E1625DE-4B44-974F-9E33-F1A0EE8DF714}" type="pres">
      <dgm:prSet presAssocID="{9E785B02-4419-4480-A35D-8C3A2F0C2A9C}" presName="lineNode" presStyleLbl="alignAccFollowNode1" presStyleIdx="6" presStyleCnt="21"/>
      <dgm:spPr/>
    </dgm:pt>
    <dgm:pt modelId="{168D4EC9-964E-6642-9A54-AB2A291CBD3B}" type="pres">
      <dgm:prSet presAssocID="{9E785B02-4419-4480-A35D-8C3A2F0C2A9C}" presName="lineArrowNode" presStyleLbl="alignAccFollowNode1" presStyleIdx="7" presStyleCnt="21"/>
      <dgm:spPr/>
    </dgm:pt>
    <dgm:pt modelId="{C50436FF-8A11-DE41-938A-E900C4E575B2}" type="pres">
      <dgm:prSet presAssocID="{49DE7E43-7917-4013-8625-005710BCA350}" presName="sibTransNodeCircle" presStyleLbl="alignNode1" presStyleIdx="2" presStyleCnt="7">
        <dgm:presLayoutVars>
          <dgm:chMax val="0"/>
          <dgm:bulletEnabled/>
        </dgm:presLayoutVars>
      </dgm:prSet>
      <dgm:spPr/>
    </dgm:pt>
    <dgm:pt modelId="{2B015519-3BD7-CF48-B24F-A22AFA6549F3}" type="pres">
      <dgm:prSet presAssocID="{49DE7E43-7917-4013-8625-005710BCA350}" presName="spacerBetweenCircleAndCallout" presStyleCnt="0">
        <dgm:presLayoutVars/>
      </dgm:prSet>
      <dgm:spPr/>
    </dgm:pt>
    <dgm:pt modelId="{19E7CFE7-53FC-E642-B650-A986674D7E5F}" type="pres">
      <dgm:prSet presAssocID="{9E785B02-4419-4480-A35D-8C3A2F0C2A9C}" presName="nodeText" presStyleLbl="alignAccFollowNode1" presStyleIdx="8" presStyleCnt="21">
        <dgm:presLayoutVars>
          <dgm:bulletEnabled val="1"/>
        </dgm:presLayoutVars>
      </dgm:prSet>
      <dgm:spPr/>
    </dgm:pt>
    <dgm:pt modelId="{855D5DF2-BD0B-CF41-8BE3-5DBC02CD968A}" type="pres">
      <dgm:prSet presAssocID="{49DE7E43-7917-4013-8625-005710BCA350}" presName="sibTransComposite" presStyleCnt="0"/>
      <dgm:spPr/>
    </dgm:pt>
    <dgm:pt modelId="{E200D2B4-205F-8A42-A148-37D3771882AA}" type="pres">
      <dgm:prSet presAssocID="{CDC97E4F-1A42-4D1E-AE04-E4E25476F7A2}" presName="compositeNode" presStyleCnt="0"/>
      <dgm:spPr/>
    </dgm:pt>
    <dgm:pt modelId="{37410B0A-35D9-0E41-BA84-37A5DF5DC806}" type="pres">
      <dgm:prSet presAssocID="{CDC97E4F-1A42-4D1E-AE04-E4E25476F7A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3BA6DA1-8F8F-104D-BB3D-FF95E26DB377}" type="pres">
      <dgm:prSet presAssocID="{CDC97E4F-1A42-4D1E-AE04-E4E25476F7A2}" presName="parSh" presStyleCnt="0"/>
      <dgm:spPr/>
    </dgm:pt>
    <dgm:pt modelId="{D9F91E52-D091-4140-A115-89F514304F09}" type="pres">
      <dgm:prSet presAssocID="{CDC97E4F-1A42-4D1E-AE04-E4E25476F7A2}" presName="lineNode" presStyleLbl="alignAccFollowNode1" presStyleIdx="9" presStyleCnt="21"/>
      <dgm:spPr/>
    </dgm:pt>
    <dgm:pt modelId="{9AA766ED-A0D7-1948-A9F1-ADF727AA424B}" type="pres">
      <dgm:prSet presAssocID="{CDC97E4F-1A42-4D1E-AE04-E4E25476F7A2}" presName="lineArrowNode" presStyleLbl="alignAccFollowNode1" presStyleIdx="10" presStyleCnt="21"/>
      <dgm:spPr/>
    </dgm:pt>
    <dgm:pt modelId="{A59CA3D5-2B9E-9F4E-B09A-DEB5D2674FDE}" type="pres">
      <dgm:prSet presAssocID="{B6F7A2CB-D55B-41C7-BBF0-999A48325275}" presName="sibTransNodeCircle" presStyleLbl="alignNode1" presStyleIdx="3" presStyleCnt="7">
        <dgm:presLayoutVars>
          <dgm:chMax val="0"/>
          <dgm:bulletEnabled/>
        </dgm:presLayoutVars>
      </dgm:prSet>
      <dgm:spPr/>
    </dgm:pt>
    <dgm:pt modelId="{D736D0E7-C874-D747-A48F-0DFA15BE1C15}" type="pres">
      <dgm:prSet presAssocID="{B6F7A2CB-D55B-41C7-BBF0-999A48325275}" presName="spacerBetweenCircleAndCallout" presStyleCnt="0">
        <dgm:presLayoutVars/>
      </dgm:prSet>
      <dgm:spPr/>
    </dgm:pt>
    <dgm:pt modelId="{FF8337E1-11CE-3448-BCD7-B0E84CFC13A1}" type="pres">
      <dgm:prSet presAssocID="{CDC97E4F-1A42-4D1E-AE04-E4E25476F7A2}" presName="nodeText" presStyleLbl="alignAccFollowNode1" presStyleIdx="11" presStyleCnt="21">
        <dgm:presLayoutVars>
          <dgm:bulletEnabled val="1"/>
        </dgm:presLayoutVars>
      </dgm:prSet>
      <dgm:spPr/>
    </dgm:pt>
    <dgm:pt modelId="{910F330D-3708-BF4A-9EED-701969D7CCC2}" type="pres">
      <dgm:prSet presAssocID="{B6F7A2CB-D55B-41C7-BBF0-999A48325275}" presName="sibTransComposite" presStyleCnt="0"/>
      <dgm:spPr/>
    </dgm:pt>
    <dgm:pt modelId="{3768AFD7-7D45-6B4A-B0B7-43927EC4E436}" type="pres">
      <dgm:prSet presAssocID="{F8D5FBB2-F381-414D-8D6F-9FE547E4940D}" presName="compositeNode" presStyleCnt="0"/>
      <dgm:spPr/>
    </dgm:pt>
    <dgm:pt modelId="{51978132-9819-9542-A8BC-0FDA394B2F2D}" type="pres">
      <dgm:prSet presAssocID="{F8D5FBB2-F381-414D-8D6F-9FE547E4940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ACA0749-D84E-124C-95C1-5CEAF72351BE}" type="pres">
      <dgm:prSet presAssocID="{F8D5FBB2-F381-414D-8D6F-9FE547E4940D}" presName="parSh" presStyleCnt="0"/>
      <dgm:spPr/>
    </dgm:pt>
    <dgm:pt modelId="{195BEE6C-5D6B-F341-8AB7-ABEFD448F899}" type="pres">
      <dgm:prSet presAssocID="{F8D5FBB2-F381-414D-8D6F-9FE547E4940D}" presName="lineNode" presStyleLbl="alignAccFollowNode1" presStyleIdx="12" presStyleCnt="21"/>
      <dgm:spPr/>
    </dgm:pt>
    <dgm:pt modelId="{88F9A100-A731-8844-AA32-DE010A289C17}" type="pres">
      <dgm:prSet presAssocID="{F8D5FBB2-F381-414D-8D6F-9FE547E4940D}" presName="lineArrowNode" presStyleLbl="alignAccFollowNode1" presStyleIdx="13" presStyleCnt="21"/>
      <dgm:spPr/>
    </dgm:pt>
    <dgm:pt modelId="{8D2A3CA5-BCCC-E843-9A50-02EABA8FB0C8}" type="pres">
      <dgm:prSet presAssocID="{39E2499D-7599-4ECD-94D2-897B6CF2F3DA}" presName="sibTransNodeCircle" presStyleLbl="alignNode1" presStyleIdx="4" presStyleCnt="7">
        <dgm:presLayoutVars>
          <dgm:chMax val="0"/>
          <dgm:bulletEnabled/>
        </dgm:presLayoutVars>
      </dgm:prSet>
      <dgm:spPr/>
    </dgm:pt>
    <dgm:pt modelId="{64DB1782-4321-BD45-84BA-8D36DD7AD276}" type="pres">
      <dgm:prSet presAssocID="{39E2499D-7599-4ECD-94D2-897B6CF2F3DA}" presName="spacerBetweenCircleAndCallout" presStyleCnt="0">
        <dgm:presLayoutVars/>
      </dgm:prSet>
      <dgm:spPr/>
    </dgm:pt>
    <dgm:pt modelId="{CCF2400D-90B1-CD4C-9933-42B088B3DCC0}" type="pres">
      <dgm:prSet presAssocID="{F8D5FBB2-F381-414D-8D6F-9FE547E4940D}" presName="nodeText" presStyleLbl="alignAccFollowNode1" presStyleIdx="14" presStyleCnt="21">
        <dgm:presLayoutVars>
          <dgm:bulletEnabled val="1"/>
        </dgm:presLayoutVars>
      </dgm:prSet>
      <dgm:spPr/>
    </dgm:pt>
    <dgm:pt modelId="{61098BB3-BD7E-CD45-A909-7FC086F152E8}" type="pres">
      <dgm:prSet presAssocID="{39E2499D-7599-4ECD-94D2-897B6CF2F3DA}" presName="sibTransComposite" presStyleCnt="0"/>
      <dgm:spPr/>
    </dgm:pt>
    <dgm:pt modelId="{B9386842-2810-F141-BDCF-6AA601F974DA}" type="pres">
      <dgm:prSet presAssocID="{837F5DB5-01E4-4A35-BE51-798983A2FBB0}" presName="compositeNode" presStyleCnt="0"/>
      <dgm:spPr/>
    </dgm:pt>
    <dgm:pt modelId="{9EBEA5E9-0821-8246-8D57-808F0BBED1B1}" type="pres">
      <dgm:prSet presAssocID="{837F5DB5-01E4-4A35-BE51-798983A2FBB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210CA41-4DBC-BE49-AFFE-26E64EC715AB}" type="pres">
      <dgm:prSet presAssocID="{837F5DB5-01E4-4A35-BE51-798983A2FBB0}" presName="parSh" presStyleCnt="0"/>
      <dgm:spPr/>
    </dgm:pt>
    <dgm:pt modelId="{1C1C92F8-C306-9B4C-92A2-F4872E4ED5AE}" type="pres">
      <dgm:prSet presAssocID="{837F5DB5-01E4-4A35-BE51-798983A2FBB0}" presName="lineNode" presStyleLbl="alignAccFollowNode1" presStyleIdx="15" presStyleCnt="21"/>
      <dgm:spPr/>
    </dgm:pt>
    <dgm:pt modelId="{A63DBA53-6109-164C-9A8D-69189D9FC2CB}" type="pres">
      <dgm:prSet presAssocID="{837F5DB5-01E4-4A35-BE51-798983A2FBB0}" presName="lineArrowNode" presStyleLbl="alignAccFollowNode1" presStyleIdx="16" presStyleCnt="21"/>
      <dgm:spPr/>
    </dgm:pt>
    <dgm:pt modelId="{E5713129-68D8-2B45-9B8D-4DD1348C6D68}" type="pres">
      <dgm:prSet presAssocID="{E5FBDCF4-B85D-4B38-8640-52A6C73CFA84}" presName="sibTransNodeCircle" presStyleLbl="alignNode1" presStyleIdx="5" presStyleCnt="7">
        <dgm:presLayoutVars>
          <dgm:chMax val="0"/>
          <dgm:bulletEnabled/>
        </dgm:presLayoutVars>
      </dgm:prSet>
      <dgm:spPr/>
    </dgm:pt>
    <dgm:pt modelId="{2DBEEB9C-8CE7-E449-A5ED-CDC204C37214}" type="pres">
      <dgm:prSet presAssocID="{E5FBDCF4-B85D-4B38-8640-52A6C73CFA84}" presName="spacerBetweenCircleAndCallout" presStyleCnt="0">
        <dgm:presLayoutVars/>
      </dgm:prSet>
      <dgm:spPr/>
    </dgm:pt>
    <dgm:pt modelId="{74A75C87-16DB-534D-B9A0-BF82BB3C368D}" type="pres">
      <dgm:prSet presAssocID="{837F5DB5-01E4-4A35-BE51-798983A2FBB0}" presName="nodeText" presStyleLbl="alignAccFollowNode1" presStyleIdx="17" presStyleCnt="21">
        <dgm:presLayoutVars>
          <dgm:bulletEnabled val="1"/>
        </dgm:presLayoutVars>
      </dgm:prSet>
      <dgm:spPr/>
    </dgm:pt>
    <dgm:pt modelId="{A67C42B7-7C83-C041-A7FD-BCE061688B17}" type="pres">
      <dgm:prSet presAssocID="{E5FBDCF4-B85D-4B38-8640-52A6C73CFA84}" presName="sibTransComposite" presStyleCnt="0"/>
      <dgm:spPr/>
    </dgm:pt>
    <dgm:pt modelId="{957E5516-DEF8-3241-9B53-422A5EB74360}" type="pres">
      <dgm:prSet presAssocID="{89CE27F7-52F1-446D-928C-B703EC894B51}" presName="compositeNode" presStyleCnt="0"/>
      <dgm:spPr/>
    </dgm:pt>
    <dgm:pt modelId="{AA02D30D-4B4D-8042-BCF4-5CC2A79B9406}" type="pres">
      <dgm:prSet presAssocID="{89CE27F7-52F1-446D-928C-B703EC894B5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B3FE0B4-8002-2A48-A755-D3AA71D36B2F}" type="pres">
      <dgm:prSet presAssocID="{89CE27F7-52F1-446D-928C-B703EC894B51}" presName="parSh" presStyleCnt="0"/>
      <dgm:spPr/>
    </dgm:pt>
    <dgm:pt modelId="{9362C0AC-F0E9-BE45-91F0-57AD7D13B78E}" type="pres">
      <dgm:prSet presAssocID="{89CE27F7-52F1-446D-928C-B703EC894B51}" presName="lineNode" presStyleLbl="alignAccFollowNode1" presStyleIdx="18" presStyleCnt="21"/>
      <dgm:spPr/>
    </dgm:pt>
    <dgm:pt modelId="{DE0EADD5-1716-AD44-B514-B455CB6E1687}" type="pres">
      <dgm:prSet presAssocID="{89CE27F7-52F1-446D-928C-B703EC894B51}" presName="lineArrowNode" presStyleLbl="alignAccFollowNode1" presStyleIdx="19" presStyleCnt="21"/>
      <dgm:spPr/>
    </dgm:pt>
    <dgm:pt modelId="{17CE3A3E-7F69-6945-92DB-BD13DCED6648}" type="pres">
      <dgm:prSet presAssocID="{41F231E2-2654-49B7-A95D-833E04A203DB}" presName="sibTransNodeCircle" presStyleLbl="alignNode1" presStyleIdx="6" presStyleCnt="7">
        <dgm:presLayoutVars>
          <dgm:chMax val="0"/>
          <dgm:bulletEnabled/>
        </dgm:presLayoutVars>
      </dgm:prSet>
      <dgm:spPr/>
    </dgm:pt>
    <dgm:pt modelId="{D85FA1CB-1D1F-FE47-B158-F606ADC41382}" type="pres">
      <dgm:prSet presAssocID="{41F231E2-2654-49B7-A95D-833E04A203DB}" presName="spacerBetweenCircleAndCallout" presStyleCnt="0">
        <dgm:presLayoutVars/>
      </dgm:prSet>
      <dgm:spPr/>
    </dgm:pt>
    <dgm:pt modelId="{B4A889D9-3CF2-AC43-8BDD-B463067ED546}" type="pres">
      <dgm:prSet presAssocID="{89CE27F7-52F1-446D-928C-B703EC894B51}" presName="nodeText" presStyleLbl="alignAccFollowNode1" presStyleIdx="20" presStyleCnt="21">
        <dgm:presLayoutVars>
          <dgm:bulletEnabled val="1"/>
        </dgm:presLayoutVars>
      </dgm:prSet>
      <dgm:spPr/>
    </dgm:pt>
  </dgm:ptLst>
  <dgm:cxnLst>
    <dgm:cxn modelId="{44DF0B0B-3E7A-5C4E-A3BB-0B43050B69FF}" type="presOf" srcId="{060AAE16-698D-43CD-BEB6-54D92739EA89}" destId="{331D88D7-A9FA-EB4E-85D2-F0CDE68A8E67}" srcOrd="0" destOrd="0" presId="urn:microsoft.com/office/officeart/2016/7/layout/LinearArrowProcessNumbered"/>
    <dgm:cxn modelId="{4EA33013-1A3C-054E-AC9D-48CE1A1B6C41}" type="presOf" srcId="{89CE27F7-52F1-446D-928C-B703EC894B51}" destId="{B4A889D9-3CF2-AC43-8BDD-B463067ED546}" srcOrd="0" destOrd="0" presId="urn:microsoft.com/office/officeart/2016/7/layout/LinearArrowProcessNumbered"/>
    <dgm:cxn modelId="{F2AEA416-F599-E04F-A86E-6B3C2688E606}" type="presOf" srcId="{E5FBDCF4-B85D-4B38-8640-52A6C73CFA84}" destId="{E5713129-68D8-2B45-9B8D-4DD1348C6D68}" srcOrd="0" destOrd="0" presId="urn:microsoft.com/office/officeart/2016/7/layout/LinearArrowProcessNumbered"/>
    <dgm:cxn modelId="{0927392C-B754-40ED-92E2-D64955CEDFB9}" srcId="{3EEAEA36-432E-4A98-90FB-168831D36505}" destId="{837F5DB5-01E4-4A35-BE51-798983A2FBB0}" srcOrd="5" destOrd="0" parTransId="{8F62BB09-989D-40CA-BEA4-1D12C9249E1F}" sibTransId="{E5FBDCF4-B85D-4B38-8640-52A6C73CFA84}"/>
    <dgm:cxn modelId="{A127B440-1578-8D48-A8A7-C3D81305C1F7}" type="presOf" srcId="{B6F7A2CB-D55B-41C7-BBF0-999A48325275}" destId="{A59CA3D5-2B9E-9F4E-B09A-DEB5D2674FDE}" srcOrd="0" destOrd="0" presId="urn:microsoft.com/office/officeart/2016/7/layout/LinearArrowProcessNumbered"/>
    <dgm:cxn modelId="{21636B63-4490-3A48-9A7E-C0781211EEF4}" type="presOf" srcId="{39E2499D-7599-4ECD-94D2-897B6CF2F3DA}" destId="{8D2A3CA5-BCCC-E843-9A50-02EABA8FB0C8}" srcOrd="0" destOrd="0" presId="urn:microsoft.com/office/officeart/2016/7/layout/LinearArrowProcessNumbered"/>
    <dgm:cxn modelId="{5993D643-7375-48E9-B2B1-C49B02189987}" srcId="{3EEAEA36-432E-4A98-90FB-168831D36505}" destId="{9E785B02-4419-4480-A35D-8C3A2F0C2A9C}" srcOrd="2" destOrd="0" parTransId="{9AF8630C-4680-4169-B7FF-8666F44CC5D2}" sibTransId="{49DE7E43-7917-4013-8625-005710BCA350}"/>
    <dgm:cxn modelId="{E6CCB064-1D03-E548-8B24-3AA6684F3E5A}" type="presOf" srcId="{9E785B02-4419-4480-A35D-8C3A2F0C2A9C}" destId="{19E7CFE7-53FC-E642-B650-A986674D7E5F}" srcOrd="0" destOrd="0" presId="urn:microsoft.com/office/officeart/2016/7/layout/LinearArrowProcessNumbered"/>
    <dgm:cxn modelId="{6448C84C-1F06-6C46-A9CA-AC106B0205D9}" type="presOf" srcId="{41F231E2-2654-49B7-A95D-833E04A203DB}" destId="{17CE3A3E-7F69-6945-92DB-BD13DCED6648}" srcOrd="0" destOrd="0" presId="urn:microsoft.com/office/officeart/2016/7/layout/LinearArrowProcessNumbered"/>
    <dgm:cxn modelId="{2331F74F-D69B-4700-9F36-450B847BDCE8}" srcId="{3EEAEA36-432E-4A98-90FB-168831D36505}" destId="{412AA131-0D50-43B2-AF3D-41AB728FC12C}" srcOrd="0" destOrd="0" parTransId="{D4DC8EC1-B7F8-490C-A0E5-D59AB1655C78}" sibTransId="{B688EE13-7474-456B-A5A5-DC4EDB89E298}"/>
    <dgm:cxn modelId="{F97D2F70-E9DE-C54C-9FD2-C2022F687E9D}" type="presOf" srcId="{49DE7E43-7917-4013-8625-005710BCA350}" destId="{C50436FF-8A11-DE41-938A-E900C4E575B2}" srcOrd="0" destOrd="0" presId="urn:microsoft.com/office/officeart/2016/7/layout/LinearArrowProcessNumbered"/>
    <dgm:cxn modelId="{83D5DC73-8FED-DE41-B396-1D1F4D123259}" type="presOf" srcId="{837F5DB5-01E4-4A35-BE51-798983A2FBB0}" destId="{74A75C87-16DB-534D-B9A0-BF82BB3C368D}" srcOrd="0" destOrd="0" presId="urn:microsoft.com/office/officeart/2016/7/layout/LinearArrowProcessNumbered"/>
    <dgm:cxn modelId="{420EB155-5E51-47F5-BC53-9EC15D50D7EA}" srcId="{3EEAEA36-432E-4A98-90FB-168831D36505}" destId="{F8D5FBB2-F381-414D-8D6F-9FE547E4940D}" srcOrd="4" destOrd="0" parTransId="{D9ADA1E1-A59B-4CFF-BFC4-57D0E365A119}" sibTransId="{39E2499D-7599-4ECD-94D2-897B6CF2F3DA}"/>
    <dgm:cxn modelId="{C236258F-0DBD-BF45-ABBD-153088D36E70}" type="presOf" srcId="{B688EE13-7474-456B-A5A5-DC4EDB89E298}" destId="{456A4430-7772-CF4D-8FB7-2281416D2CEA}" srcOrd="0" destOrd="0" presId="urn:microsoft.com/office/officeart/2016/7/layout/LinearArrowProcessNumbered"/>
    <dgm:cxn modelId="{FB19C890-9708-F44A-B90B-6C844BC9D7A3}" type="presOf" srcId="{CDC97E4F-1A42-4D1E-AE04-E4E25476F7A2}" destId="{FF8337E1-11CE-3448-BCD7-B0E84CFC13A1}" srcOrd="0" destOrd="0" presId="urn:microsoft.com/office/officeart/2016/7/layout/LinearArrowProcessNumbered"/>
    <dgm:cxn modelId="{48FEE194-9E90-4FFB-851A-39438D9BC818}" srcId="{3EEAEA36-432E-4A98-90FB-168831D36505}" destId="{CDC97E4F-1A42-4D1E-AE04-E4E25476F7A2}" srcOrd="3" destOrd="0" parTransId="{E3FC6FDE-939E-41B9-AFF2-19FE0F8899EF}" sibTransId="{B6F7A2CB-D55B-41C7-BBF0-999A48325275}"/>
    <dgm:cxn modelId="{B0B6F1AE-9C68-B04F-B786-849CB36E51F1}" type="presOf" srcId="{3EEAEA36-432E-4A98-90FB-168831D36505}" destId="{AB90DB60-F216-E54D-8575-43C1F11F11EA}" srcOrd="0" destOrd="0" presId="urn:microsoft.com/office/officeart/2016/7/layout/LinearArrowProcessNumbered"/>
    <dgm:cxn modelId="{C35282BA-132C-4C2B-9198-2AD369333660}" srcId="{3EEAEA36-432E-4A98-90FB-168831D36505}" destId="{BF5EFBD4-EF1F-421D-989A-941EE9E38668}" srcOrd="1" destOrd="0" parTransId="{97B56F13-5FDD-42DC-9ADE-29B43474EFB3}" sibTransId="{060AAE16-698D-43CD-BEB6-54D92739EA89}"/>
    <dgm:cxn modelId="{66D0E3CF-6B34-9143-BF17-9C323B0E4C09}" type="presOf" srcId="{F8D5FBB2-F381-414D-8D6F-9FE547E4940D}" destId="{CCF2400D-90B1-CD4C-9933-42B088B3DCC0}" srcOrd="0" destOrd="0" presId="urn:microsoft.com/office/officeart/2016/7/layout/LinearArrowProcessNumbered"/>
    <dgm:cxn modelId="{0D374FEF-9EDA-C24A-9FB6-745CD57BF601}" type="presOf" srcId="{412AA131-0D50-43B2-AF3D-41AB728FC12C}" destId="{57A6479C-291C-7F4F-A7CE-EFEEFB634655}" srcOrd="0" destOrd="0" presId="urn:microsoft.com/office/officeart/2016/7/layout/LinearArrowProcessNumbered"/>
    <dgm:cxn modelId="{A1160BFB-A543-4E94-B030-25573FCA3ED0}" srcId="{3EEAEA36-432E-4A98-90FB-168831D36505}" destId="{89CE27F7-52F1-446D-928C-B703EC894B51}" srcOrd="6" destOrd="0" parTransId="{E9699450-0CE4-466E-A0EF-F10DEFED5851}" sibTransId="{41F231E2-2654-49B7-A95D-833E04A203DB}"/>
    <dgm:cxn modelId="{D46142FE-2F0D-C846-91A5-D9318028E4F7}" type="presOf" srcId="{BF5EFBD4-EF1F-421D-989A-941EE9E38668}" destId="{F8C5B8DE-29DA-7E43-85C2-AFC2E3EFE46F}" srcOrd="0" destOrd="0" presId="urn:microsoft.com/office/officeart/2016/7/layout/LinearArrowProcessNumbered"/>
    <dgm:cxn modelId="{B66B8266-6413-A24A-B85D-9C01CEC7C36E}" type="presParOf" srcId="{AB90DB60-F216-E54D-8575-43C1F11F11EA}" destId="{45E12164-2153-634D-B2F3-75B983E0DE38}" srcOrd="0" destOrd="0" presId="urn:microsoft.com/office/officeart/2016/7/layout/LinearArrowProcessNumbered"/>
    <dgm:cxn modelId="{76B7D008-F987-E548-8ACF-6081CB486703}" type="presParOf" srcId="{45E12164-2153-634D-B2F3-75B983E0DE38}" destId="{73CE1F73-F0F5-924A-9948-718008DE23DE}" srcOrd="0" destOrd="0" presId="urn:microsoft.com/office/officeart/2016/7/layout/LinearArrowProcessNumbered"/>
    <dgm:cxn modelId="{535AD3FF-7665-5546-A5B6-130CC830F55A}" type="presParOf" srcId="{45E12164-2153-634D-B2F3-75B983E0DE38}" destId="{FCEF0513-A2DC-4742-842D-9406812E5459}" srcOrd="1" destOrd="0" presId="urn:microsoft.com/office/officeart/2016/7/layout/LinearArrowProcessNumbered"/>
    <dgm:cxn modelId="{DBBB0B69-2759-BC4F-BB15-D3FE2E212376}" type="presParOf" srcId="{FCEF0513-A2DC-4742-842D-9406812E5459}" destId="{AA370F00-88D6-9F4E-8FC3-7FDF0F65A2B0}" srcOrd="0" destOrd="0" presId="urn:microsoft.com/office/officeart/2016/7/layout/LinearArrowProcessNumbered"/>
    <dgm:cxn modelId="{7208E2DD-5217-014E-92E5-696C1A0E9D21}" type="presParOf" srcId="{FCEF0513-A2DC-4742-842D-9406812E5459}" destId="{83B6CF38-1FD6-FE4E-B0FA-EFD77FD727FE}" srcOrd="1" destOrd="0" presId="urn:microsoft.com/office/officeart/2016/7/layout/LinearArrowProcessNumbered"/>
    <dgm:cxn modelId="{6A8FF3B0-67E4-5349-B4EA-8E5A65993F64}" type="presParOf" srcId="{FCEF0513-A2DC-4742-842D-9406812E5459}" destId="{456A4430-7772-CF4D-8FB7-2281416D2CEA}" srcOrd="2" destOrd="0" presId="urn:microsoft.com/office/officeart/2016/7/layout/LinearArrowProcessNumbered"/>
    <dgm:cxn modelId="{FDF47E30-0B38-3546-8EAE-74600E39D217}" type="presParOf" srcId="{FCEF0513-A2DC-4742-842D-9406812E5459}" destId="{9B81194C-8E20-F64A-A929-CE24B31ED3E4}" srcOrd="3" destOrd="0" presId="urn:microsoft.com/office/officeart/2016/7/layout/LinearArrowProcessNumbered"/>
    <dgm:cxn modelId="{A0692C1E-5456-174D-9DE3-64894501C297}" type="presParOf" srcId="{45E12164-2153-634D-B2F3-75B983E0DE38}" destId="{57A6479C-291C-7F4F-A7CE-EFEEFB634655}" srcOrd="2" destOrd="0" presId="urn:microsoft.com/office/officeart/2016/7/layout/LinearArrowProcessNumbered"/>
    <dgm:cxn modelId="{52A85174-884F-A747-B03F-2F6A94494418}" type="presParOf" srcId="{AB90DB60-F216-E54D-8575-43C1F11F11EA}" destId="{7DA5EA1C-2E11-0D4B-8151-575AED96EA38}" srcOrd="1" destOrd="0" presId="urn:microsoft.com/office/officeart/2016/7/layout/LinearArrowProcessNumbered"/>
    <dgm:cxn modelId="{51A9F8CC-BAA0-8241-AE07-D153FE9170C7}" type="presParOf" srcId="{AB90DB60-F216-E54D-8575-43C1F11F11EA}" destId="{3DD86175-51D4-7948-BF48-8054F19F2A1B}" srcOrd="2" destOrd="0" presId="urn:microsoft.com/office/officeart/2016/7/layout/LinearArrowProcessNumbered"/>
    <dgm:cxn modelId="{F52D8E09-D553-9145-B736-7090F315B1AC}" type="presParOf" srcId="{3DD86175-51D4-7948-BF48-8054F19F2A1B}" destId="{A36B1808-1593-2C42-97C8-7AAB3AF25605}" srcOrd="0" destOrd="0" presId="urn:microsoft.com/office/officeart/2016/7/layout/LinearArrowProcessNumbered"/>
    <dgm:cxn modelId="{E48D81E7-9C29-C848-AF51-AA773E077734}" type="presParOf" srcId="{3DD86175-51D4-7948-BF48-8054F19F2A1B}" destId="{C48E103C-21AC-3044-AA92-06BBF2331865}" srcOrd="1" destOrd="0" presId="urn:microsoft.com/office/officeart/2016/7/layout/LinearArrowProcessNumbered"/>
    <dgm:cxn modelId="{67D011BB-0A27-764B-99AA-1D299C38BEDB}" type="presParOf" srcId="{C48E103C-21AC-3044-AA92-06BBF2331865}" destId="{045BB59F-10F5-D945-BE61-CC339508C877}" srcOrd="0" destOrd="0" presId="urn:microsoft.com/office/officeart/2016/7/layout/LinearArrowProcessNumbered"/>
    <dgm:cxn modelId="{9FF6E45F-0AE1-AB4E-8E31-673CC5CAB007}" type="presParOf" srcId="{C48E103C-21AC-3044-AA92-06BBF2331865}" destId="{A7A5AF7B-C3E9-8146-9ADD-ED9833262F05}" srcOrd="1" destOrd="0" presId="urn:microsoft.com/office/officeart/2016/7/layout/LinearArrowProcessNumbered"/>
    <dgm:cxn modelId="{E9D72C06-0361-1D4F-B3F0-FDE3041CC006}" type="presParOf" srcId="{C48E103C-21AC-3044-AA92-06BBF2331865}" destId="{331D88D7-A9FA-EB4E-85D2-F0CDE68A8E67}" srcOrd="2" destOrd="0" presId="urn:microsoft.com/office/officeart/2016/7/layout/LinearArrowProcessNumbered"/>
    <dgm:cxn modelId="{496EE0C7-6B5C-2D44-8DE1-71D0DF3C1485}" type="presParOf" srcId="{C48E103C-21AC-3044-AA92-06BBF2331865}" destId="{E1BF3FBF-EDE3-F746-9D62-864D4B2C971D}" srcOrd="3" destOrd="0" presId="urn:microsoft.com/office/officeart/2016/7/layout/LinearArrowProcessNumbered"/>
    <dgm:cxn modelId="{4206AFA9-898D-A44F-B024-C97EE72B1287}" type="presParOf" srcId="{3DD86175-51D4-7948-BF48-8054F19F2A1B}" destId="{F8C5B8DE-29DA-7E43-85C2-AFC2E3EFE46F}" srcOrd="2" destOrd="0" presId="urn:microsoft.com/office/officeart/2016/7/layout/LinearArrowProcessNumbered"/>
    <dgm:cxn modelId="{AC7EE765-CD12-C442-80BE-14FD4977A219}" type="presParOf" srcId="{AB90DB60-F216-E54D-8575-43C1F11F11EA}" destId="{9F146D1E-6F7E-2B44-8CE6-3DC31D373539}" srcOrd="3" destOrd="0" presId="urn:microsoft.com/office/officeart/2016/7/layout/LinearArrowProcessNumbered"/>
    <dgm:cxn modelId="{F6075D04-34DC-2540-B10D-70AD708A91E2}" type="presParOf" srcId="{AB90DB60-F216-E54D-8575-43C1F11F11EA}" destId="{85DDFF11-370C-714D-9DA6-2FB9611E86E4}" srcOrd="4" destOrd="0" presId="urn:microsoft.com/office/officeart/2016/7/layout/LinearArrowProcessNumbered"/>
    <dgm:cxn modelId="{AF2D6813-CF97-A14B-9AE4-6F0F383735F0}" type="presParOf" srcId="{85DDFF11-370C-714D-9DA6-2FB9611E86E4}" destId="{83277897-2544-4C46-BFC3-1282C7637875}" srcOrd="0" destOrd="0" presId="urn:microsoft.com/office/officeart/2016/7/layout/LinearArrowProcessNumbered"/>
    <dgm:cxn modelId="{00D53D19-ED38-EE4B-A511-163F736B4ADB}" type="presParOf" srcId="{85DDFF11-370C-714D-9DA6-2FB9611E86E4}" destId="{2EC96622-2228-7C42-A12D-6B5722F75EF5}" srcOrd="1" destOrd="0" presId="urn:microsoft.com/office/officeart/2016/7/layout/LinearArrowProcessNumbered"/>
    <dgm:cxn modelId="{CB797C96-6420-A34B-ABAE-E096B53D95C5}" type="presParOf" srcId="{2EC96622-2228-7C42-A12D-6B5722F75EF5}" destId="{4E1625DE-4B44-974F-9E33-F1A0EE8DF714}" srcOrd="0" destOrd="0" presId="urn:microsoft.com/office/officeart/2016/7/layout/LinearArrowProcessNumbered"/>
    <dgm:cxn modelId="{B5C73140-9D54-D847-9523-B68B3334017E}" type="presParOf" srcId="{2EC96622-2228-7C42-A12D-6B5722F75EF5}" destId="{168D4EC9-964E-6642-9A54-AB2A291CBD3B}" srcOrd="1" destOrd="0" presId="urn:microsoft.com/office/officeart/2016/7/layout/LinearArrowProcessNumbered"/>
    <dgm:cxn modelId="{632DDB78-2B2F-A646-A30B-611ED911E063}" type="presParOf" srcId="{2EC96622-2228-7C42-A12D-6B5722F75EF5}" destId="{C50436FF-8A11-DE41-938A-E900C4E575B2}" srcOrd="2" destOrd="0" presId="urn:microsoft.com/office/officeart/2016/7/layout/LinearArrowProcessNumbered"/>
    <dgm:cxn modelId="{1A9344C5-F752-0247-8C1B-B77EE346E153}" type="presParOf" srcId="{2EC96622-2228-7C42-A12D-6B5722F75EF5}" destId="{2B015519-3BD7-CF48-B24F-A22AFA6549F3}" srcOrd="3" destOrd="0" presId="urn:microsoft.com/office/officeart/2016/7/layout/LinearArrowProcessNumbered"/>
    <dgm:cxn modelId="{AEDBF69C-C244-324D-B028-DB3AE9551371}" type="presParOf" srcId="{85DDFF11-370C-714D-9DA6-2FB9611E86E4}" destId="{19E7CFE7-53FC-E642-B650-A986674D7E5F}" srcOrd="2" destOrd="0" presId="urn:microsoft.com/office/officeart/2016/7/layout/LinearArrowProcessNumbered"/>
    <dgm:cxn modelId="{8681D99F-2C44-7A45-83C4-FFC6DD1CE6ED}" type="presParOf" srcId="{AB90DB60-F216-E54D-8575-43C1F11F11EA}" destId="{855D5DF2-BD0B-CF41-8BE3-5DBC02CD968A}" srcOrd="5" destOrd="0" presId="urn:microsoft.com/office/officeart/2016/7/layout/LinearArrowProcessNumbered"/>
    <dgm:cxn modelId="{C8F04B27-1A7A-884C-8E15-D1DF7FD1D3E9}" type="presParOf" srcId="{AB90DB60-F216-E54D-8575-43C1F11F11EA}" destId="{E200D2B4-205F-8A42-A148-37D3771882AA}" srcOrd="6" destOrd="0" presId="urn:microsoft.com/office/officeart/2016/7/layout/LinearArrowProcessNumbered"/>
    <dgm:cxn modelId="{78BA8FF9-C65E-6341-A490-DE293DB86675}" type="presParOf" srcId="{E200D2B4-205F-8A42-A148-37D3771882AA}" destId="{37410B0A-35D9-0E41-BA84-37A5DF5DC806}" srcOrd="0" destOrd="0" presId="urn:microsoft.com/office/officeart/2016/7/layout/LinearArrowProcessNumbered"/>
    <dgm:cxn modelId="{C946827A-D2FE-8A43-9428-54604AEB3424}" type="presParOf" srcId="{E200D2B4-205F-8A42-A148-37D3771882AA}" destId="{33BA6DA1-8F8F-104D-BB3D-FF95E26DB377}" srcOrd="1" destOrd="0" presId="urn:microsoft.com/office/officeart/2016/7/layout/LinearArrowProcessNumbered"/>
    <dgm:cxn modelId="{EFC8BBA7-FDC7-5E4F-B4FB-81C0244F18D0}" type="presParOf" srcId="{33BA6DA1-8F8F-104D-BB3D-FF95E26DB377}" destId="{D9F91E52-D091-4140-A115-89F514304F09}" srcOrd="0" destOrd="0" presId="urn:microsoft.com/office/officeart/2016/7/layout/LinearArrowProcessNumbered"/>
    <dgm:cxn modelId="{DAFC4A5B-7F1F-074C-99CB-21576DBD89D2}" type="presParOf" srcId="{33BA6DA1-8F8F-104D-BB3D-FF95E26DB377}" destId="{9AA766ED-A0D7-1948-A9F1-ADF727AA424B}" srcOrd="1" destOrd="0" presId="urn:microsoft.com/office/officeart/2016/7/layout/LinearArrowProcessNumbered"/>
    <dgm:cxn modelId="{08D4160F-68A8-7C41-8BC0-2776B62D0E11}" type="presParOf" srcId="{33BA6DA1-8F8F-104D-BB3D-FF95E26DB377}" destId="{A59CA3D5-2B9E-9F4E-B09A-DEB5D2674FDE}" srcOrd="2" destOrd="0" presId="urn:microsoft.com/office/officeart/2016/7/layout/LinearArrowProcessNumbered"/>
    <dgm:cxn modelId="{DFF5A171-5C5E-0F48-8E0E-4C947C3A6EAA}" type="presParOf" srcId="{33BA6DA1-8F8F-104D-BB3D-FF95E26DB377}" destId="{D736D0E7-C874-D747-A48F-0DFA15BE1C15}" srcOrd="3" destOrd="0" presId="urn:microsoft.com/office/officeart/2016/7/layout/LinearArrowProcessNumbered"/>
    <dgm:cxn modelId="{6AE7BB2B-7EFF-8D45-B80B-9182F114E0BB}" type="presParOf" srcId="{E200D2B4-205F-8A42-A148-37D3771882AA}" destId="{FF8337E1-11CE-3448-BCD7-B0E84CFC13A1}" srcOrd="2" destOrd="0" presId="urn:microsoft.com/office/officeart/2016/7/layout/LinearArrowProcessNumbered"/>
    <dgm:cxn modelId="{C22B2821-44A2-E643-9AA2-F8922C760008}" type="presParOf" srcId="{AB90DB60-F216-E54D-8575-43C1F11F11EA}" destId="{910F330D-3708-BF4A-9EED-701969D7CCC2}" srcOrd="7" destOrd="0" presId="urn:microsoft.com/office/officeart/2016/7/layout/LinearArrowProcessNumbered"/>
    <dgm:cxn modelId="{E2058A16-499F-C743-9EB2-730FC92C7D12}" type="presParOf" srcId="{AB90DB60-F216-E54D-8575-43C1F11F11EA}" destId="{3768AFD7-7D45-6B4A-B0B7-43927EC4E436}" srcOrd="8" destOrd="0" presId="urn:microsoft.com/office/officeart/2016/7/layout/LinearArrowProcessNumbered"/>
    <dgm:cxn modelId="{86164155-E473-B54D-B94F-932674032779}" type="presParOf" srcId="{3768AFD7-7D45-6B4A-B0B7-43927EC4E436}" destId="{51978132-9819-9542-A8BC-0FDA394B2F2D}" srcOrd="0" destOrd="0" presId="urn:microsoft.com/office/officeart/2016/7/layout/LinearArrowProcessNumbered"/>
    <dgm:cxn modelId="{917A0CFE-2A35-4D4A-9A5C-88B5B01BB3D8}" type="presParOf" srcId="{3768AFD7-7D45-6B4A-B0B7-43927EC4E436}" destId="{6ACA0749-D84E-124C-95C1-5CEAF72351BE}" srcOrd="1" destOrd="0" presId="urn:microsoft.com/office/officeart/2016/7/layout/LinearArrowProcessNumbered"/>
    <dgm:cxn modelId="{ADC47B19-15FF-504E-9515-D59F6A5C54DE}" type="presParOf" srcId="{6ACA0749-D84E-124C-95C1-5CEAF72351BE}" destId="{195BEE6C-5D6B-F341-8AB7-ABEFD448F899}" srcOrd="0" destOrd="0" presId="urn:microsoft.com/office/officeart/2016/7/layout/LinearArrowProcessNumbered"/>
    <dgm:cxn modelId="{A19C8744-CAD2-1E43-B06B-DAFF655CC4E2}" type="presParOf" srcId="{6ACA0749-D84E-124C-95C1-5CEAF72351BE}" destId="{88F9A100-A731-8844-AA32-DE010A289C17}" srcOrd="1" destOrd="0" presId="urn:microsoft.com/office/officeart/2016/7/layout/LinearArrowProcessNumbered"/>
    <dgm:cxn modelId="{61FF1333-B0DF-3742-945A-5871959FC5E7}" type="presParOf" srcId="{6ACA0749-D84E-124C-95C1-5CEAF72351BE}" destId="{8D2A3CA5-BCCC-E843-9A50-02EABA8FB0C8}" srcOrd="2" destOrd="0" presId="urn:microsoft.com/office/officeart/2016/7/layout/LinearArrowProcessNumbered"/>
    <dgm:cxn modelId="{B673F423-26DC-7647-B452-EED06E2D5F52}" type="presParOf" srcId="{6ACA0749-D84E-124C-95C1-5CEAF72351BE}" destId="{64DB1782-4321-BD45-84BA-8D36DD7AD276}" srcOrd="3" destOrd="0" presId="urn:microsoft.com/office/officeart/2016/7/layout/LinearArrowProcessNumbered"/>
    <dgm:cxn modelId="{1DDEE66B-FD48-C84D-AE9A-BFDB92108D86}" type="presParOf" srcId="{3768AFD7-7D45-6B4A-B0B7-43927EC4E436}" destId="{CCF2400D-90B1-CD4C-9933-42B088B3DCC0}" srcOrd="2" destOrd="0" presId="urn:microsoft.com/office/officeart/2016/7/layout/LinearArrowProcessNumbered"/>
    <dgm:cxn modelId="{7F25D1FA-EBCD-6D4C-BF4E-99D979A3085E}" type="presParOf" srcId="{AB90DB60-F216-E54D-8575-43C1F11F11EA}" destId="{61098BB3-BD7E-CD45-A909-7FC086F152E8}" srcOrd="9" destOrd="0" presId="urn:microsoft.com/office/officeart/2016/7/layout/LinearArrowProcessNumbered"/>
    <dgm:cxn modelId="{3C320369-0A3F-9549-979F-34CDB36051EB}" type="presParOf" srcId="{AB90DB60-F216-E54D-8575-43C1F11F11EA}" destId="{B9386842-2810-F141-BDCF-6AA601F974DA}" srcOrd="10" destOrd="0" presId="urn:microsoft.com/office/officeart/2016/7/layout/LinearArrowProcessNumbered"/>
    <dgm:cxn modelId="{0E9ED6A6-01B9-7C48-BA53-8E06B50BA82C}" type="presParOf" srcId="{B9386842-2810-F141-BDCF-6AA601F974DA}" destId="{9EBEA5E9-0821-8246-8D57-808F0BBED1B1}" srcOrd="0" destOrd="0" presId="urn:microsoft.com/office/officeart/2016/7/layout/LinearArrowProcessNumbered"/>
    <dgm:cxn modelId="{A4F60237-6621-C640-A8B4-10D77A22F066}" type="presParOf" srcId="{B9386842-2810-F141-BDCF-6AA601F974DA}" destId="{D210CA41-4DBC-BE49-AFFE-26E64EC715AB}" srcOrd="1" destOrd="0" presId="urn:microsoft.com/office/officeart/2016/7/layout/LinearArrowProcessNumbered"/>
    <dgm:cxn modelId="{BC69DEF6-C660-4E47-B868-0E477C7807D5}" type="presParOf" srcId="{D210CA41-4DBC-BE49-AFFE-26E64EC715AB}" destId="{1C1C92F8-C306-9B4C-92A2-F4872E4ED5AE}" srcOrd="0" destOrd="0" presId="urn:microsoft.com/office/officeart/2016/7/layout/LinearArrowProcessNumbered"/>
    <dgm:cxn modelId="{A3B99892-0BB8-7140-81E1-70E902F791EE}" type="presParOf" srcId="{D210CA41-4DBC-BE49-AFFE-26E64EC715AB}" destId="{A63DBA53-6109-164C-9A8D-69189D9FC2CB}" srcOrd="1" destOrd="0" presId="urn:microsoft.com/office/officeart/2016/7/layout/LinearArrowProcessNumbered"/>
    <dgm:cxn modelId="{C7E3397F-D0F4-DE4C-959D-36668F62CAB7}" type="presParOf" srcId="{D210CA41-4DBC-BE49-AFFE-26E64EC715AB}" destId="{E5713129-68D8-2B45-9B8D-4DD1348C6D68}" srcOrd="2" destOrd="0" presId="urn:microsoft.com/office/officeart/2016/7/layout/LinearArrowProcessNumbered"/>
    <dgm:cxn modelId="{768A0F74-71B3-F447-969D-39A0E2285A74}" type="presParOf" srcId="{D210CA41-4DBC-BE49-AFFE-26E64EC715AB}" destId="{2DBEEB9C-8CE7-E449-A5ED-CDC204C37214}" srcOrd="3" destOrd="0" presId="urn:microsoft.com/office/officeart/2016/7/layout/LinearArrowProcessNumbered"/>
    <dgm:cxn modelId="{92F85C5B-ED64-3144-9820-5983A21A3454}" type="presParOf" srcId="{B9386842-2810-F141-BDCF-6AA601F974DA}" destId="{74A75C87-16DB-534D-B9A0-BF82BB3C368D}" srcOrd="2" destOrd="0" presId="urn:microsoft.com/office/officeart/2016/7/layout/LinearArrowProcessNumbered"/>
    <dgm:cxn modelId="{B0B39FBF-1BA1-7A44-80E8-590A5E6FD2E2}" type="presParOf" srcId="{AB90DB60-F216-E54D-8575-43C1F11F11EA}" destId="{A67C42B7-7C83-C041-A7FD-BCE061688B17}" srcOrd="11" destOrd="0" presId="urn:microsoft.com/office/officeart/2016/7/layout/LinearArrowProcessNumbered"/>
    <dgm:cxn modelId="{AE07DCA6-C6B3-AA4C-8482-BE2BD0549E6C}" type="presParOf" srcId="{AB90DB60-F216-E54D-8575-43C1F11F11EA}" destId="{957E5516-DEF8-3241-9B53-422A5EB74360}" srcOrd="12" destOrd="0" presId="urn:microsoft.com/office/officeart/2016/7/layout/LinearArrowProcessNumbered"/>
    <dgm:cxn modelId="{4E2BE173-2721-F84A-B7C2-014940397420}" type="presParOf" srcId="{957E5516-DEF8-3241-9B53-422A5EB74360}" destId="{AA02D30D-4B4D-8042-BCF4-5CC2A79B9406}" srcOrd="0" destOrd="0" presId="urn:microsoft.com/office/officeart/2016/7/layout/LinearArrowProcessNumbered"/>
    <dgm:cxn modelId="{2C5F84A6-1E70-6A4F-9697-E2AC1B2FD199}" type="presParOf" srcId="{957E5516-DEF8-3241-9B53-422A5EB74360}" destId="{4B3FE0B4-8002-2A48-A755-D3AA71D36B2F}" srcOrd="1" destOrd="0" presId="urn:microsoft.com/office/officeart/2016/7/layout/LinearArrowProcessNumbered"/>
    <dgm:cxn modelId="{4C3D10A4-708E-4B4F-A174-EFDB637E98BC}" type="presParOf" srcId="{4B3FE0B4-8002-2A48-A755-D3AA71D36B2F}" destId="{9362C0AC-F0E9-BE45-91F0-57AD7D13B78E}" srcOrd="0" destOrd="0" presId="urn:microsoft.com/office/officeart/2016/7/layout/LinearArrowProcessNumbered"/>
    <dgm:cxn modelId="{8A147202-C11A-D64C-B7A9-DB4B14CCF5A0}" type="presParOf" srcId="{4B3FE0B4-8002-2A48-A755-D3AA71D36B2F}" destId="{DE0EADD5-1716-AD44-B514-B455CB6E1687}" srcOrd="1" destOrd="0" presId="urn:microsoft.com/office/officeart/2016/7/layout/LinearArrowProcessNumbered"/>
    <dgm:cxn modelId="{BB30E9BC-CDCB-3642-8FA4-F426A4ED4839}" type="presParOf" srcId="{4B3FE0B4-8002-2A48-A755-D3AA71D36B2F}" destId="{17CE3A3E-7F69-6945-92DB-BD13DCED6648}" srcOrd="2" destOrd="0" presId="urn:microsoft.com/office/officeart/2016/7/layout/LinearArrowProcessNumbered"/>
    <dgm:cxn modelId="{F7E829FE-B69E-9F48-90EF-C5B7A2C530B8}" type="presParOf" srcId="{4B3FE0B4-8002-2A48-A755-D3AA71D36B2F}" destId="{D85FA1CB-1D1F-FE47-B158-F606ADC41382}" srcOrd="3" destOrd="0" presId="urn:microsoft.com/office/officeart/2016/7/layout/LinearArrowProcessNumbered"/>
    <dgm:cxn modelId="{FDF5080D-E08A-2244-8854-9E6C7316E64F}" type="presParOf" srcId="{957E5516-DEF8-3241-9B53-422A5EB74360}" destId="{B4A889D9-3CF2-AC43-8BDD-B463067ED546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BBD947-8DE1-4544-8C42-1A33FA5444D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E2BF67-CD7A-46F5-933B-7DD8B0BF189A}">
      <dgm:prSet/>
      <dgm:spPr/>
      <dgm:t>
        <a:bodyPr/>
        <a:lstStyle/>
        <a:p>
          <a:r>
            <a:rPr lang="sl-SI" b="1"/>
            <a:t>Budgeting</a:t>
          </a:r>
          <a:r>
            <a:rPr lang="sl-SI"/>
            <a:t>: Create a retirement budget that accounts for your fixed and variable expenses, ensuring that your spending aligns with your income and savings.</a:t>
          </a:r>
          <a:endParaRPr lang="en-US"/>
        </a:p>
      </dgm:t>
    </dgm:pt>
    <dgm:pt modelId="{20DF60CE-08D3-4042-8BF4-9D057B4FB043}" type="parTrans" cxnId="{12CEF434-B047-4CBD-9D56-FE7D0F1FAE15}">
      <dgm:prSet/>
      <dgm:spPr/>
      <dgm:t>
        <a:bodyPr/>
        <a:lstStyle/>
        <a:p>
          <a:endParaRPr lang="en-US"/>
        </a:p>
      </dgm:t>
    </dgm:pt>
    <dgm:pt modelId="{405EEC4B-1F1A-45F2-9FF0-0827DB3B5673}" type="sibTrans" cxnId="{12CEF434-B047-4CBD-9D56-FE7D0F1FAE15}">
      <dgm:prSet/>
      <dgm:spPr/>
      <dgm:t>
        <a:bodyPr/>
        <a:lstStyle/>
        <a:p>
          <a:endParaRPr lang="en-US"/>
        </a:p>
      </dgm:t>
    </dgm:pt>
    <dgm:pt modelId="{E6407383-5848-49D4-A3BE-11001CBC8384}">
      <dgm:prSet/>
      <dgm:spPr/>
      <dgm:t>
        <a:bodyPr/>
        <a:lstStyle/>
        <a:p>
          <a:r>
            <a:rPr lang="sl-SI" b="1"/>
            <a:t>Withdrawals</a:t>
          </a:r>
          <a:r>
            <a:rPr lang="sl-SI"/>
            <a:t>: Plan your withdrawals carefully to avoid depleting your savings too quickly. Consider a sustainable withdrawal rate that balances your current needs with your long-term financial security.</a:t>
          </a:r>
          <a:endParaRPr lang="en-US"/>
        </a:p>
      </dgm:t>
    </dgm:pt>
    <dgm:pt modelId="{A0129CF3-AED0-43F0-9F69-2EADA228E1B5}" type="parTrans" cxnId="{41DF01EC-70AA-4C1E-9F76-6E155D42F984}">
      <dgm:prSet/>
      <dgm:spPr/>
      <dgm:t>
        <a:bodyPr/>
        <a:lstStyle/>
        <a:p>
          <a:endParaRPr lang="en-US"/>
        </a:p>
      </dgm:t>
    </dgm:pt>
    <dgm:pt modelId="{8730B657-35E7-4966-BC1F-739C2FEEA6CA}" type="sibTrans" cxnId="{41DF01EC-70AA-4C1E-9F76-6E155D42F984}">
      <dgm:prSet/>
      <dgm:spPr/>
      <dgm:t>
        <a:bodyPr/>
        <a:lstStyle/>
        <a:p>
          <a:endParaRPr lang="en-US"/>
        </a:p>
      </dgm:t>
    </dgm:pt>
    <dgm:pt modelId="{F20BD363-0614-4052-BD45-1F7A24442635}">
      <dgm:prSet/>
      <dgm:spPr/>
      <dgm:t>
        <a:bodyPr/>
        <a:lstStyle/>
        <a:p>
          <a:r>
            <a:rPr lang="sl-SI" b="1"/>
            <a:t>Investment Management</a:t>
          </a:r>
          <a:r>
            <a:rPr lang="sl-SI"/>
            <a:t>: Review your investment portfolio regularly to ensure it meets your risk tolerance and income needs in retirement.</a:t>
          </a:r>
          <a:endParaRPr lang="en-US"/>
        </a:p>
      </dgm:t>
    </dgm:pt>
    <dgm:pt modelId="{8597D1FA-1A20-4A60-9FC0-02AED417E30F}" type="parTrans" cxnId="{AF7D826F-6421-4840-BBBB-E28A616C02FD}">
      <dgm:prSet/>
      <dgm:spPr/>
      <dgm:t>
        <a:bodyPr/>
        <a:lstStyle/>
        <a:p>
          <a:endParaRPr lang="en-US"/>
        </a:p>
      </dgm:t>
    </dgm:pt>
    <dgm:pt modelId="{0129CE23-A53B-4E7B-8249-242F0DBF17CE}" type="sibTrans" cxnId="{AF7D826F-6421-4840-BBBB-E28A616C02FD}">
      <dgm:prSet/>
      <dgm:spPr/>
      <dgm:t>
        <a:bodyPr/>
        <a:lstStyle/>
        <a:p>
          <a:endParaRPr lang="en-US"/>
        </a:p>
      </dgm:t>
    </dgm:pt>
    <dgm:pt modelId="{595C7FE9-952B-F842-8898-0C729F0A91D0}" type="pres">
      <dgm:prSet presAssocID="{C1BBD947-8DE1-4544-8C42-1A33FA5444D7}" presName="Name0" presStyleCnt="0">
        <dgm:presLayoutVars>
          <dgm:dir/>
          <dgm:animLvl val="lvl"/>
          <dgm:resizeHandles val="exact"/>
        </dgm:presLayoutVars>
      </dgm:prSet>
      <dgm:spPr/>
    </dgm:pt>
    <dgm:pt modelId="{4D33531A-504C-9647-B596-7950FF5496DD}" type="pres">
      <dgm:prSet presAssocID="{F20BD363-0614-4052-BD45-1F7A24442635}" presName="boxAndChildren" presStyleCnt="0"/>
      <dgm:spPr/>
    </dgm:pt>
    <dgm:pt modelId="{DE8FC3EF-54D4-0A4A-BB5D-632A18840947}" type="pres">
      <dgm:prSet presAssocID="{F20BD363-0614-4052-BD45-1F7A24442635}" presName="parentTextBox" presStyleLbl="node1" presStyleIdx="0" presStyleCnt="3"/>
      <dgm:spPr/>
    </dgm:pt>
    <dgm:pt modelId="{D087F809-AA1C-604E-8E35-6C52C604CE28}" type="pres">
      <dgm:prSet presAssocID="{8730B657-35E7-4966-BC1F-739C2FEEA6CA}" presName="sp" presStyleCnt="0"/>
      <dgm:spPr/>
    </dgm:pt>
    <dgm:pt modelId="{9A865814-BFB2-B448-8F63-9090CAB85D53}" type="pres">
      <dgm:prSet presAssocID="{E6407383-5848-49D4-A3BE-11001CBC8384}" presName="arrowAndChildren" presStyleCnt="0"/>
      <dgm:spPr/>
    </dgm:pt>
    <dgm:pt modelId="{0DF66CE6-9BB2-0643-83A7-F9C74E67582F}" type="pres">
      <dgm:prSet presAssocID="{E6407383-5848-49D4-A3BE-11001CBC8384}" presName="parentTextArrow" presStyleLbl="node1" presStyleIdx="1" presStyleCnt="3"/>
      <dgm:spPr/>
    </dgm:pt>
    <dgm:pt modelId="{7EC9FBD3-B55F-3340-B26C-DBAB3F3C65BC}" type="pres">
      <dgm:prSet presAssocID="{405EEC4B-1F1A-45F2-9FF0-0827DB3B5673}" presName="sp" presStyleCnt="0"/>
      <dgm:spPr/>
    </dgm:pt>
    <dgm:pt modelId="{65BB0CB9-F921-AD4D-80D7-DCCB80D41119}" type="pres">
      <dgm:prSet presAssocID="{37E2BF67-CD7A-46F5-933B-7DD8B0BF189A}" presName="arrowAndChildren" presStyleCnt="0"/>
      <dgm:spPr/>
    </dgm:pt>
    <dgm:pt modelId="{C768F631-5F1A-724C-B9F3-6F80B13118E9}" type="pres">
      <dgm:prSet presAssocID="{37E2BF67-CD7A-46F5-933B-7DD8B0BF189A}" presName="parentTextArrow" presStyleLbl="node1" presStyleIdx="2" presStyleCnt="3"/>
      <dgm:spPr/>
    </dgm:pt>
  </dgm:ptLst>
  <dgm:cxnLst>
    <dgm:cxn modelId="{12CEF434-B047-4CBD-9D56-FE7D0F1FAE15}" srcId="{C1BBD947-8DE1-4544-8C42-1A33FA5444D7}" destId="{37E2BF67-CD7A-46F5-933B-7DD8B0BF189A}" srcOrd="0" destOrd="0" parTransId="{20DF60CE-08D3-4042-8BF4-9D057B4FB043}" sibTransId="{405EEC4B-1F1A-45F2-9FF0-0827DB3B5673}"/>
    <dgm:cxn modelId="{54B5754C-AB9C-2444-BAE0-735B7939CCCF}" type="presOf" srcId="{F20BD363-0614-4052-BD45-1F7A24442635}" destId="{DE8FC3EF-54D4-0A4A-BB5D-632A18840947}" srcOrd="0" destOrd="0" presId="urn:microsoft.com/office/officeart/2005/8/layout/process4"/>
    <dgm:cxn modelId="{AF7D826F-6421-4840-BBBB-E28A616C02FD}" srcId="{C1BBD947-8DE1-4544-8C42-1A33FA5444D7}" destId="{F20BD363-0614-4052-BD45-1F7A24442635}" srcOrd="2" destOrd="0" parTransId="{8597D1FA-1A20-4A60-9FC0-02AED417E30F}" sibTransId="{0129CE23-A53B-4E7B-8249-242F0DBF17CE}"/>
    <dgm:cxn modelId="{C901A69D-72CC-9547-A9C1-69396FFD000A}" type="presOf" srcId="{E6407383-5848-49D4-A3BE-11001CBC8384}" destId="{0DF66CE6-9BB2-0643-83A7-F9C74E67582F}" srcOrd="0" destOrd="0" presId="urn:microsoft.com/office/officeart/2005/8/layout/process4"/>
    <dgm:cxn modelId="{AEF657A0-58E6-8D48-96BD-8AEC91C596BC}" type="presOf" srcId="{C1BBD947-8DE1-4544-8C42-1A33FA5444D7}" destId="{595C7FE9-952B-F842-8898-0C729F0A91D0}" srcOrd="0" destOrd="0" presId="urn:microsoft.com/office/officeart/2005/8/layout/process4"/>
    <dgm:cxn modelId="{F5C4E9D9-0090-8A40-9B77-389E4BF70B25}" type="presOf" srcId="{37E2BF67-CD7A-46F5-933B-7DD8B0BF189A}" destId="{C768F631-5F1A-724C-B9F3-6F80B13118E9}" srcOrd="0" destOrd="0" presId="urn:microsoft.com/office/officeart/2005/8/layout/process4"/>
    <dgm:cxn modelId="{41DF01EC-70AA-4C1E-9F76-6E155D42F984}" srcId="{C1BBD947-8DE1-4544-8C42-1A33FA5444D7}" destId="{E6407383-5848-49D4-A3BE-11001CBC8384}" srcOrd="1" destOrd="0" parTransId="{A0129CF3-AED0-43F0-9F69-2EADA228E1B5}" sibTransId="{8730B657-35E7-4966-BC1F-739C2FEEA6CA}"/>
    <dgm:cxn modelId="{15E89E8A-FF1E-8B4E-8551-79A53325D787}" type="presParOf" srcId="{595C7FE9-952B-F842-8898-0C729F0A91D0}" destId="{4D33531A-504C-9647-B596-7950FF5496DD}" srcOrd="0" destOrd="0" presId="urn:microsoft.com/office/officeart/2005/8/layout/process4"/>
    <dgm:cxn modelId="{9BB2A626-91E6-7B45-8DFF-97213B1E1F1F}" type="presParOf" srcId="{4D33531A-504C-9647-B596-7950FF5496DD}" destId="{DE8FC3EF-54D4-0A4A-BB5D-632A18840947}" srcOrd="0" destOrd="0" presId="urn:microsoft.com/office/officeart/2005/8/layout/process4"/>
    <dgm:cxn modelId="{2028B18F-354C-D649-984E-78A32A52C1CA}" type="presParOf" srcId="{595C7FE9-952B-F842-8898-0C729F0A91D0}" destId="{D087F809-AA1C-604E-8E35-6C52C604CE28}" srcOrd="1" destOrd="0" presId="urn:microsoft.com/office/officeart/2005/8/layout/process4"/>
    <dgm:cxn modelId="{A0A9E90D-6909-E748-A7E3-E30778FAABE4}" type="presParOf" srcId="{595C7FE9-952B-F842-8898-0C729F0A91D0}" destId="{9A865814-BFB2-B448-8F63-9090CAB85D53}" srcOrd="2" destOrd="0" presId="urn:microsoft.com/office/officeart/2005/8/layout/process4"/>
    <dgm:cxn modelId="{DFD778A5-ED6A-2E4B-BF02-B60F848F8113}" type="presParOf" srcId="{9A865814-BFB2-B448-8F63-9090CAB85D53}" destId="{0DF66CE6-9BB2-0643-83A7-F9C74E67582F}" srcOrd="0" destOrd="0" presId="urn:microsoft.com/office/officeart/2005/8/layout/process4"/>
    <dgm:cxn modelId="{565BBD81-A039-2744-9D21-ED459C0E444A}" type="presParOf" srcId="{595C7FE9-952B-F842-8898-0C729F0A91D0}" destId="{7EC9FBD3-B55F-3340-B26C-DBAB3F3C65BC}" srcOrd="3" destOrd="0" presId="urn:microsoft.com/office/officeart/2005/8/layout/process4"/>
    <dgm:cxn modelId="{1CF90958-FBA3-0E40-A537-0863A6A4DFF8}" type="presParOf" srcId="{595C7FE9-952B-F842-8898-0C729F0A91D0}" destId="{65BB0CB9-F921-AD4D-80D7-DCCB80D41119}" srcOrd="4" destOrd="0" presId="urn:microsoft.com/office/officeart/2005/8/layout/process4"/>
    <dgm:cxn modelId="{BD286956-9B82-C549-ABA7-0323DD8063C8}" type="presParOf" srcId="{65BB0CB9-F921-AD4D-80D7-DCCB80D41119}" destId="{C768F631-5F1A-724C-B9F3-6F80B13118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B8C47E-211A-498F-BE7C-752928DD7C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190778-C076-4ECC-845A-A7E39334FE23}">
      <dgm:prSet custT="1"/>
      <dgm:spPr/>
      <dgm:t>
        <a:bodyPr/>
        <a:lstStyle/>
        <a:p>
          <a:r>
            <a:rPr lang="sl-SI" sz="1800" i="1" dirty="0" err="1"/>
            <a:t>By</a:t>
          </a:r>
          <a:r>
            <a:rPr lang="sl-SI" sz="1800" i="1" dirty="0"/>
            <a:t> </a:t>
          </a:r>
          <a:r>
            <a:rPr lang="sl-SI" sz="1800" i="1" dirty="0" err="1"/>
            <a:t>the</a:t>
          </a:r>
          <a:r>
            <a:rPr lang="sl-SI" sz="1800" i="1" dirty="0"/>
            <a:t> </a:t>
          </a:r>
          <a:r>
            <a:rPr lang="sl-SI" sz="1800" i="1" dirty="0" err="1"/>
            <a:t>end</a:t>
          </a:r>
          <a:r>
            <a:rPr lang="sl-SI" sz="1800" i="1" dirty="0"/>
            <a:t> of </a:t>
          </a:r>
          <a:r>
            <a:rPr lang="sl-SI" sz="1800" i="1" dirty="0" err="1"/>
            <a:t>the</a:t>
          </a:r>
          <a:r>
            <a:rPr lang="sl-SI" sz="1800" i="1" dirty="0"/>
            <a:t> </a:t>
          </a:r>
          <a:r>
            <a:rPr lang="sl-SI" sz="1800" i="1" dirty="0" err="1"/>
            <a:t>session</a:t>
          </a:r>
          <a:r>
            <a:rPr lang="sl-SI" sz="1800" i="1" dirty="0"/>
            <a:t>, </a:t>
          </a:r>
          <a:r>
            <a:rPr lang="sl-SI" sz="1800" i="1" dirty="0" err="1"/>
            <a:t>you</a:t>
          </a:r>
          <a:r>
            <a:rPr lang="sl-SI" sz="1800" i="1" dirty="0"/>
            <a:t> </a:t>
          </a:r>
          <a:r>
            <a:rPr lang="sl-SI" sz="1800" i="1" dirty="0" err="1"/>
            <a:t>should</a:t>
          </a:r>
          <a:r>
            <a:rPr lang="sl-SI" sz="1800" i="1" dirty="0"/>
            <a:t> </a:t>
          </a:r>
          <a:r>
            <a:rPr lang="sl-SI" sz="1800" i="1" dirty="0" err="1"/>
            <a:t>feel</a:t>
          </a:r>
          <a:r>
            <a:rPr lang="sl-SI" sz="1800" i="1" dirty="0"/>
            <a:t> </a:t>
          </a:r>
          <a:r>
            <a:rPr lang="sl-SI" sz="1800" i="1" dirty="0" err="1"/>
            <a:t>comfortable</a:t>
          </a:r>
          <a:r>
            <a:rPr lang="sl-SI" sz="1800" i="1" dirty="0"/>
            <a:t> </a:t>
          </a:r>
          <a:r>
            <a:rPr lang="sl-SI" sz="1800" i="1" dirty="0" err="1"/>
            <a:t>navigating</a:t>
          </a:r>
          <a:r>
            <a:rPr lang="sl-SI" sz="1800" i="1" dirty="0"/>
            <a:t> </a:t>
          </a:r>
          <a:r>
            <a:rPr lang="sl-SI" sz="1800" i="1" dirty="0" err="1"/>
            <a:t>popular</a:t>
          </a:r>
          <a:r>
            <a:rPr lang="sl-SI" sz="1800" i="1" dirty="0"/>
            <a:t> </a:t>
          </a:r>
          <a:r>
            <a:rPr lang="sl-SI" sz="1800" i="1" dirty="0" err="1"/>
            <a:t>financial</a:t>
          </a:r>
          <a:r>
            <a:rPr lang="sl-SI" sz="1800" i="1" dirty="0"/>
            <a:t> management </a:t>
          </a:r>
          <a:r>
            <a:rPr lang="sl-SI" sz="1800" i="1" dirty="0" err="1"/>
            <a:t>apps</a:t>
          </a:r>
          <a:r>
            <a:rPr lang="sl-SI" sz="1800" i="1" dirty="0"/>
            <a:t> </a:t>
          </a:r>
          <a:r>
            <a:rPr lang="sl-SI" sz="1800" i="1" dirty="0" err="1"/>
            <a:t>and</a:t>
          </a:r>
          <a:r>
            <a:rPr lang="sl-SI" sz="1800" i="1" dirty="0"/>
            <a:t> </a:t>
          </a:r>
          <a:r>
            <a:rPr lang="sl-SI" sz="1800" i="1" dirty="0" err="1"/>
            <a:t>online</a:t>
          </a:r>
          <a:r>
            <a:rPr lang="sl-SI" sz="1800" i="1" dirty="0"/>
            <a:t> </a:t>
          </a:r>
          <a:r>
            <a:rPr lang="sl-SI" sz="1800" i="1" dirty="0" err="1"/>
            <a:t>banking</a:t>
          </a:r>
          <a:r>
            <a:rPr lang="sl-SI" sz="1800" i="1" dirty="0"/>
            <a:t> </a:t>
          </a:r>
          <a:r>
            <a:rPr lang="sl-SI" sz="1800" i="1" dirty="0" err="1"/>
            <a:t>platforms</a:t>
          </a:r>
          <a:r>
            <a:rPr lang="sl-SI" sz="1800" i="1" dirty="0"/>
            <a:t>. </a:t>
          </a:r>
          <a:endParaRPr lang="en-US" sz="1800" dirty="0"/>
        </a:p>
      </dgm:t>
    </dgm:pt>
    <dgm:pt modelId="{A76A7C3B-4B0B-4A9A-878C-600F0CB425EF}" type="parTrans" cxnId="{92C0CF33-D8F9-46D5-9A8A-3E019002FA1C}">
      <dgm:prSet/>
      <dgm:spPr/>
      <dgm:t>
        <a:bodyPr/>
        <a:lstStyle/>
        <a:p>
          <a:endParaRPr lang="en-US"/>
        </a:p>
      </dgm:t>
    </dgm:pt>
    <dgm:pt modelId="{55B5BDCE-0036-455B-862E-BD551B12492D}" type="sibTrans" cxnId="{92C0CF33-D8F9-46D5-9A8A-3E019002FA1C}">
      <dgm:prSet/>
      <dgm:spPr/>
      <dgm:t>
        <a:bodyPr/>
        <a:lstStyle/>
        <a:p>
          <a:endParaRPr lang="en-US"/>
        </a:p>
      </dgm:t>
    </dgm:pt>
    <dgm:pt modelId="{45599AA2-DD7E-45EE-BFBA-71FC5CAD6C82}">
      <dgm:prSet custT="1"/>
      <dgm:spPr/>
      <dgm:t>
        <a:bodyPr/>
        <a:lstStyle/>
        <a:p>
          <a:r>
            <a:rPr lang="sl-SI" sz="1800" i="1"/>
            <a:t>You'll learn how to use these tools to monitor your accounts, track your spending, and manage your investments.</a:t>
          </a:r>
          <a:endParaRPr lang="en-US" sz="1800"/>
        </a:p>
      </dgm:t>
    </dgm:pt>
    <dgm:pt modelId="{53125B1D-0EC7-42CB-9453-7CC4CD65D0BA}" type="parTrans" cxnId="{4B623A07-733D-4551-9261-5E958502283A}">
      <dgm:prSet/>
      <dgm:spPr/>
      <dgm:t>
        <a:bodyPr/>
        <a:lstStyle/>
        <a:p>
          <a:endParaRPr lang="en-US"/>
        </a:p>
      </dgm:t>
    </dgm:pt>
    <dgm:pt modelId="{EF5A7E5B-1E8A-42AF-9414-B8945F5E0293}" type="sibTrans" cxnId="{4B623A07-733D-4551-9261-5E958502283A}">
      <dgm:prSet/>
      <dgm:spPr/>
      <dgm:t>
        <a:bodyPr/>
        <a:lstStyle/>
        <a:p>
          <a:endParaRPr lang="en-US"/>
        </a:p>
      </dgm:t>
    </dgm:pt>
    <dgm:pt modelId="{EA600561-28F7-4741-832A-855183ADB1A5}">
      <dgm:prSet custT="1"/>
      <dgm:spPr/>
      <dgm:t>
        <a:bodyPr/>
        <a:lstStyle/>
        <a:p>
          <a:r>
            <a:rPr lang="sl-SI" sz="1800" dirty="0" err="1"/>
            <a:t>Participants</a:t>
          </a:r>
          <a:r>
            <a:rPr lang="sl-SI" sz="1800" dirty="0"/>
            <a:t> </a:t>
          </a:r>
          <a:r>
            <a:rPr lang="sl-SI" sz="1800" dirty="0" err="1"/>
            <a:t>will</a:t>
          </a:r>
          <a:r>
            <a:rPr lang="sl-SI" sz="1800" dirty="0"/>
            <a:t> be </a:t>
          </a:r>
          <a:r>
            <a:rPr lang="sl-SI" sz="1800" dirty="0" err="1"/>
            <a:t>guided</a:t>
          </a:r>
          <a:r>
            <a:rPr lang="sl-SI" sz="1800" dirty="0"/>
            <a:t> </a:t>
          </a:r>
          <a:r>
            <a:rPr lang="sl-SI" sz="1800" dirty="0" err="1"/>
            <a:t>through</a:t>
          </a:r>
          <a:r>
            <a:rPr lang="sl-SI" sz="1800" dirty="0"/>
            <a:t> </a:t>
          </a:r>
          <a:r>
            <a:rPr lang="sl-SI" sz="1800" dirty="0" err="1"/>
            <a:t>setting</a:t>
          </a:r>
          <a:r>
            <a:rPr lang="sl-SI" sz="1800" dirty="0"/>
            <a:t> up </a:t>
          </a:r>
          <a:r>
            <a:rPr lang="sl-SI" sz="1800" dirty="0" err="1"/>
            <a:t>accounts</a:t>
          </a:r>
          <a:r>
            <a:rPr lang="sl-SI" sz="1800" dirty="0"/>
            <a:t> on a </a:t>
          </a:r>
          <a:r>
            <a:rPr lang="sl-SI" sz="1800" dirty="0" err="1"/>
            <a:t>selected</a:t>
          </a:r>
          <a:r>
            <a:rPr lang="sl-SI" sz="1800" dirty="0"/>
            <a:t> </a:t>
          </a:r>
          <a:r>
            <a:rPr lang="sl-SI" sz="1800" dirty="0" err="1"/>
            <a:t>budgeting</a:t>
          </a:r>
          <a:r>
            <a:rPr lang="sl-SI" sz="1800" dirty="0"/>
            <a:t> </a:t>
          </a:r>
          <a:r>
            <a:rPr lang="sl-SI" sz="1800" dirty="0" err="1"/>
            <a:t>app</a:t>
          </a:r>
          <a:r>
            <a:rPr lang="sl-SI" sz="1800" dirty="0"/>
            <a:t> </a:t>
          </a:r>
          <a:r>
            <a:rPr lang="sl-SI" sz="1800" dirty="0" err="1"/>
            <a:t>or</a:t>
          </a:r>
          <a:r>
            <a:rPr lang="sl-SI" sz="1800" dirty="0"/>
            <a:t> </a:t>
          </a:r>
          <a:r>
            <a:rPr lang="sl-SI" sz="1800" dirty="0" err="1"/>
            <a:t>online</a:t>
          </a:r>
          <a:r>
            <a:rPr lang="sl-SI" sz="1800" dirty="0"/>
            <a:t> </a:t>
          </a:r>
          <a:r>
            <a:rPr lang="sl-SI" sz="1800" dirty="0" err="1"/>
            <a:t>banking</a:t>
          </a:r>
          <a:r>
            <a:rPr lang="sl-SI" sz="1800" dirty="0"/>
            <a:t> platform. </a:t>
          </a:r>
          <a:r>
            <a:rPr lang="sl-SI" sz="1800" dirty="0" err="1"/>
            <a:t>This</a:t>
          </a:r>
          <a:r>
            <a:rPr lang="sl-SI" sz="1800" dirty="0"/>
            <a:t> </a:t>
          </a:r>
          <a:r>
            <a:rPr lang="sl-SI" sz="1800" dirty="0" err="1"/>
            <a:t>practical</a:t>
          </a:r>
          <a:r>
            <a:rPr lang="sl-SI" sz="1800" dirty="0"/>
            <a:t> </a:t>
          </a:r>
          <a:r>
            <a:rPr lang="sl-SI" sz="1800" dirty="0" err="1"/>
            <a:t>exercise</a:t>
          </a:r>
          <a:r>
            <a:rPr lang="sl-SI" sz="1800" dirty="0"/>
            <a:t> </a:t>
          </a:r>
          <a:r>
            <a:rPr lang="sl-SI" sz="1800" dirty="0" err="1"/>
            <a:t>will</a:t>
          </a:r>
          <a:r>
            <a:rPr lang="sl-SI" sz="1800" dirty="0"/>
            <a:t> </a:t>
          </a:r>
          <a:r>
            <a:rPr lang="sl-SI" sz="1800" dirty="0" err="1"/>
            <a:t>build</a:t>
          </a:r>
          <a:r>
            <a:rPr lang="sl-SI" sz="1800" dirty="0"/>
            <a:t> </a:t>
          </a:r>
          <a:r>
            <a:rPr lang="sl-SI" sz="1800" dirty="0" err="1"/>
            <a:t>confidence</a:t>
          </a:r>
          <a:r>
            <a:rPr lang="sl-SI" sz="1800" dirty="0"/>
            <a:t> in </a:t>
          </a:r>
          <a:r>
            <a:rPr lang="sl-SI" sz="1800" dirty="0" err="1"/>
            <a:t>using</a:t>
          </a:r>
          <a:r>
            <a:rPr lang="sl-SI" sz="1800" dirty="0"/>
            <a:t> </a:t>
          </a:r>
          <a:r>
            <a:rPr lang="sl-SI" sz="1800" dirty="0" err="1"/>
            <a:t>digital</a:t>
          </a:r>
          <a:r>
            <a:rPr lang="sl-SI" sz="1800" dirty="0"/>
            <a:t> </a:t>
          </a:r>
          <a:r>
            <a:rPr lang="sl-SI" sz="1800" dirty="0" err="1"/>
            <a:t>tools</a:t>
          </a:r>
          <a:r>
            <a:rPr lang="sl-SI" sz="1800" dirty="0"/>
            <a:t> </a:t>
          </a:r>
          <a:r>
            <a:rPr lang="sl-SI" sz="1800" dirty="0" err="1"/>
            <a:t>for</a:t>
          </a:r>
          <a:r>
            <a:rPr lang="sl-SI" sz="1800" dirty="0"/>
            <a:t> </a:t>
          </a:r>
          <a:r>
            <a:rPr lang="sl-SI" sz="1800" dirty="0" err="1"/>
            <a:t>financial</a:t>
          </a:r>
          <a:r>
            <a:rPr lang="sl-SI" sz="1800" dirty="0"/>
            <a:t> management.</a:t>
          </a:r>
          <a:endParaRPr lang="en-US" sz="1800" dirty="0"/>
        </a:p>
      </dgm:t>
    </dgm:pt>
    <dgm:pt modelId="{EE1FD918-2D92-4D10-87FA-A952D942D875}" type="parTrans" cxnId="{8DD5D340-109E-47F3-98FC-4B83262CEA48}">
      <dgm:prSet/>
      <dgm:spPr/>
      <dgm:t>
        <a:bodyPr/>
        <a:lstStyle/>
        <a:p>
          <a:endParaRPr lang="en-US"/>
        </a:p>
      </dgm:t>
    </dgm:pt>
    <dgm:pt modelId="{69B3F011-2348-411C-9CD5-242C206F1BBB}" type="sibTrans" cxnId="{8DD5D340-109E-47F3-98FC-4B83262CEA48}">
      <dgm:prSet/>
      <dgm:spPr/>
      <dgm:t>
        <a:bodyPr/>
        <a:lstStyle/>
        <a:p>
          <a:endParaRPr lang="en-US"/>
        </a:p>
      </dgm:t>
    </dgm:pt>
    <dgm:pt modelId="{5581C67E-00BB-A940-B7B7-BF976DD38513}" type="pres">
      <dgm:prSet presAssocID="{E5B8C47E-211A-498F-BE7C-752928DD7C11}" presName="outerComposite" presStyleCnt="0">
        <dgm:presLayoutVars>
          <dgm:chMax val="5"/>
          <dgm:dir/>
          <dgm:resizeHandles val="exact"/>
        </dgm:presLayoutVars>
      </dgm:prSet>
      <dgm:spPr/>
    </dgm:pt>
    <dgm:pt modelId="{0004E713-366C-4148-AC89-E6DB022B2BD1}" type="pres">
      <dgm:prSet presAssocID="{E5B8C47E-211A-498F-BE7C-752928DD7C11}" presName="dummyMaxCanvas" presStyleCnt="0">
        <dgm:presLayoutVars/>
      </dgm:prSet>
      <dgm:spPr/>
    </dgm:pt>
    <dgm:pt modelId="{DBAEA508-284F-BB42-8B4A-3A234DFA8250}" type="pres">
      <dgm:prSet presAssocID="{E5B8C47E-211A-498F-BE7C-752928DD7C11}" presName="ThreeNodes_1" presStyleLbl="node1" presStyleIdx="0" presStyleCnt="3">
        <dgm:presLayoutVars>
          <dgm:bulletEnabled val="1"/>
        </dgm:presLayoutVars>
      </dgm:prSet>
      <dgm:spPr/>
    </dgm:pt>
    <dgm:pt modelId="{CC837751-5B69-7444-BFA3-9F252BECC26F}" type="pres">
      <dgm:prSet presAssocID="{E5B8C47E-211A-498F-BE7C-752928DD7C11}" presName="ThreeNodes_2" presStyleLbl="node1" presStyleIdx="1" presStyleCnt="3">
        <dgm:presLayoutVars>
          <dgm:bulletEnabled val="1"/>
        </dgm:presLayoutVars>
      </dgm:prSet>
      <dgm:spPr/>
    </dgm:pt>
    <dgm:pt modelId="{BC03AC9B-CC73-654A-AF0B-CBC844D45BD9}" type="pres">
      <dgm:prSet presAssocID="{E5B8C47E-211A-498F-BE7C-752928DD7C11}" presName="ThreeNodes_3" presStyleLbl="node1" presStyleIdx="2" presStyleCnt="3">
        <dgm:presLayoutVars>
          <dgm:bulletEnabled val="1"/>
        </dgm:presLayoutVars>
      </dgm:prSet>
      <dgm:spPr/>
    </dgm:pt>
    <dgm:pt modelId="{670A3037-412A-9249-902E-67B5E2F2CC50}" type="pres">
      <dgm:prSet presAssocID="{E5B8C47E-211A-498F-BE7C-752928DD7C11}" presName="ThreeConn_1-2" presStyleLbl="fgAccFollowNode1" presStyleIdx="0" presStyleCnt="2">
        <dgm:presLayoutVars>
          <dgm:bulletEnabled val="1"/>
        </dgm:presLayoutVars>
      </dgm:prSet>
      <dgm:spPr/>
    </dgm:pt>
    <dgm:pt modelId="{7189C48D-AD70-5E49-A7D5-9EF9EAB25542}" type="pres">
      <dgm:prSet presAssocID="{E5B8C47E-211A-498F-BE7C-752928DD7C11}" presName="ThreeConn_2-3" presStyleLbl="fgAccFollowNode1" presStyleIdx="1" presStyleCnt="2">
        <dgm:presLayoutVars>
          <dgm:bulletEnabled val="1"/>
        </dgm:presLayoutVars>
      </dgm:prSet>
      <dgm:spPr/>
    </dgm:pt>
    <dgm:pt modelId="{B9E9AA69-DDE5-1341-B0C6-CC406BD62B6D}" type="pres">
      <dgm:prSet presAssocID="{E5B8C47E-211A-498F-BE7C-752928DD7C11}" presName="ThreeNodes_1_text" presStyleLbl="node1" presStyleIdx="2" presStyleCnt="3">
        <dgm:presLayoutVars>
          <dgm:bulletEnabled val="1"/>
        </dgm:presLayoutVars>
      </dgm:prSet>
      <dgm:spPr/>
    </dgm:pt>
    <dgm:pt modelId="{697B7FDA-B65D-DA44-BA97-7E0146A90939}" type="pres">
      <dgm:prSet presAssocID="{E5B8C47E-211A-498F-BE7C-752928DD7C11}" presName="ThreeNodes_2_text" presStyleLbl="node1" presStyleIdx="2" presStyleCnt="3">
        <dgm:presLayoutVars>
          <dgm:bulletEnabled val="1"/>
        </dgm:presLayoutVars>
      </dgm:prSet>
      <dgm:spPr/>
    </dgm:pt>
    <dgm:pt modelId="{B78FEFB0-9B03-A744-A342-331663523645}" type="pres">
      <dgm:prSet presAssocID="{E5B8C47E-211A-498F-BE7C-752928DD7C1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B623A07-733D-4551-9261-5E958502283A}" srcId="{E5B8C47E-211A-498F-BE7C-752928DD7C11}" destId="{45599AA2-DD7E-45EE-BFBA-71FC5CAD6C82}" srcOrd="1" destOrd="0" parTransId="{53125B1D-0EC7-42CB-9453-7CC4CD65D0BA}" sibTransId="{EF5A7E5B-1E8A-42AF-9414-B8945F5E0293}"/>
    <dgm:cxn modelId="{AB3C8C21-DA01-E643-913D-4DFC61752118}" type="presOf" srcId="{EA600561-28F7-4741-832A-855183ADB1A5}" destId="{BC03AC9B-CC73-654A-AF0B-CBC844D45BD9}" srcOrd="0" destOrd="0" presId="urn:microsoft.com/office/officeart/2005/8/layout/vProcess5"/>
    <dgm:cxn modelId="{106D9122-28FE-D844-945B-7BCCEC12B5CF}" type="presOf" srcId="{E0190778-C076-4ECC-845A-A7E39334FE23}" destId="{DBAEA508-284F-BB42-8B4A-3A234DFA8250}" srcOrd="0" destOrd="0" presId="urn:microsoft.com/office/officeart/2005/8/layout/vProcess5"/>
    <dgm:cxn modelId="{92C0CF33-D8F9-46D5-9A8A-3E019002FA1C}" srcId="{E5B8C47E-211A-498F-BE7C-752928DD7C11}" destId="{E0190778-C076-4ECC-845A-A7E39334FE23}" srcOrd="0" destOrd="0" parTransId="{A76A7C3B-4B0B-4A9A-878C-600F0CB425EF}" sibTransId="{55B5BDCE-0036-455B-862E-BD551B12492D}"/>
    <dgm:cxn modelId="{8DD5D340-109E-47F3-98FC-4B83262CEA48}" srcId="{E5B8C47E-211A-498F-BE7C-752928DD7C11}" destId="{EA600561-28F7-4741-832A-855183ADB1A5}" srcOrd="2" destOrd="0" parTransId="{EE1FD918-2D92-4D10-87FA-A952D942D875}" sibTransId="{69B3F011-2348-411C-9CD5-242C206F1BBB}"/>
    <dgm:cxn modelId="{D8723769-42CD-314C-BE2B-8FEE2DFEF0F3}" type="presOf" srcId="{EF5A7E5B-1E8A-42AF-9414-B8945F5E0293}" destId="{7189C48D-AD70-5E49-A7D5-9EF9EAB25542}" srcOrd="0" destOrd="0" presId="urn:microsoft.com/office/officeart/2005/8/layout/vProcess5"/>
    <dgm:cxn modelId="{D3C099B7-460D-7040-95E9-1FB4207F25F1}" type="presOf" srcId="{E0190778-C076-4ECC-845A-A7E39334FE23}" destId="{B9E9AA69-DDE5-1341-B0C6-CC406BD62B6D}" srcOrd="1" destOrd="0" presId="urn:microsoft.com/office/officeart/2005/8/layout/vProcess5"/>
    <dgm:cxn modelId="{408DBBB8-E459-334C-B9FB-CB8223790043}" type="presOf" srcId="{E5B8C47E-211A-498F-BE7C-752928DD7C11}" destId="{5581C67E-00BB-A940-B7B7-BF976DD38513}" srcOrd="0" destOrd="0" presId="urn:microsoft.com/office/officeart/2005/8/layout/vProcess5"/>
    <dgm:cxn modelId="{4243BCBB-74F2-A444-B8E8-269D8D7980B0}" type="presOf" srcId="{45599AA2-DD7E-45EE-BFBA-71FC5CAD6C82}" destId="{CC837751-5B69-7444-BFA3-9F252BECC26F}" srcOrd="0" destOrd="0" presId="urn:microsoft.com/office/officeart/2005/8/layout/vProcess5"/>
    <dgm:cxn modelId="{FE0B05C2-AB77-1A40-B9AC-ABF8AE49397F}" type="presOf" srcId="{EA600561-28F7-4741-832A-855183ADB1A5}" destId="{B78FEFB0-9B03-A744-A342-331663523645}" srcOrd="1" destOrd="0" presId="urn:microsoft.com/office/officeart/2005/8/layout/vProcess5"/>
    <dgm:cxn modelId="{9A64C8CF-3E38-0449-92E0-1000C8A5C0B8}" type="presOf" srcId="{45599AA2-DD7E-45EE-BFBA-71FC5CAD6C82}" destId="{697B7FDA-B65D-DA44-BA97-7E0146A90939}" srcOrd="1" destOrd="0" presId="urn:microsoft.com/office/officeart/2005/8/layout/vProcess5"/>
    <dgm:cxn modelId="{F9E38BE9-4945-3C45-A916-69A365D93A04}" type="presOf" srcId="{55B5BDCE-0036-455B-862E-BD551B12492D}" destId="{670A3037-412A-9249-902E-67B5E2F2CC50}" srcOrd="0" destOrd="0" presId="urn:microsoft.com/office/officeart/2005/8/layout/vProcess5"/>
    <dgm:cxn modelId="{29CD36AE-259B-8340-A7D7-F6A8B9141393}" type="presParOf" srcId="{5581C67E-00BB-A940-B7B7-BF976DD38513}" destId="{0004E713-366C-4148-AC89-E6DB022B2BD1}" srcOrd="0" destOrd="0" presId="urn:microsoft.com/office/officeart/2005/8/layout/vProcess5"/>
    <dgm:cxn modelId="{FE4CCA19-14DE-DD4B-A1AD-F0E3D5B200B6}" type="presParOf" srcId="{5581C67E-00BB-A940-B7B7-BF976DD38513}" destId="{DBAEA508-284F-BB42-8B4A-3A234DFA8250}" srcOrd="1" destOrd="0" presId="urn:microsoft.com/office/officeart/2005/8/layout/vProcess5"/>
    <dgm:cxn modelId="{10EE3291-8EA7-9749-A5D4-216C19845569}" type="presParOf" srcId="{5581C67E-00BB-A940-B7B7-BF976DD38513}" destId="{CC837751-5B69-7444-BFA3-9F252BECC26F}" srcOrd="2" destOrd="0" presId="urn:microsoft.com/office/officeart/2005/8/layout/vProcess5"/>
    <dgm:cxn modelId="{FAEA8770-D3B4-3C4F-89CB-96842E4F5FA7}" type="presParOf" srcId="{5581C67E-00BB-A940-B7B7-BF976DD38513}" destId="{BC03AC9B-CC73-654A-AF0B-CBC844D45BD9}" srcOrd="3" destOrd="0" presId="urn:microsoft.com/office/officeart/2005/8/layout/vProcess5"/>
    <dgm:cxn modelId="{EA6596DB-1F29-DF49-957C-3A43BA8B4594}" type="presParOf" srcId="{5581C67E-00BB-A940-B7B7-BF976DD38513}" destId="{670A3037-412A-9249-902E-67B5E2F2CC50}" srcOrd="4" destOrd="0" presId="urn:microsoft.com/office/officeart/2005/8/layout/vProcess5"/>
    <dgm:cxn modelId="{3461BDB5-6072-F340-9B22-A7DB7264320E}" type="presParOf" srcId="{5581C67E-00BB-A940-B7B7-BF976DD38513}" destId="{7189C48D-AD70-5E49-A7D5-9EF9EAB25542}" srcOrd="5" destOrd="0" presId="urn:microsoft.com/office/officeart/2005/8/layout/vProcess5"/>
    <dgm:cxn modelId="{1BD3DC9D-B06D-3840-89F5-FD98FBF3E92C}" type="presParOf" srcId="{5581C67E-00BB-A940-B7B7-BF976DD38513}" destId="{B9E9AA69-DDE5-1341-B0C6-CC406BD62B6D}" srcOrd="6" destOrd="0" presId="urn:microsoft.com/office/officeart/2005/8/layout/vProcess5"/>
    <dgm:cxn modelId="{BD4BFDFC-9D77-0846-8126-FE3943794DCF}" type="presParOf" srcId="{5581C67E-00BB-A940-B7B7-BF976DD38513}" destId="{697B7FDA-B65D-DA44-BA97-7E0146A90939}" srcOrd="7" destOrd="0" presId="urn:microsoft.com/office/officeart/2005/8/layout/vProcess5"/>
    <dgm:cxn modelId="{83AEA05E-F348-B942-99F1-DE72C191D97D}" type="presParOf" srcId="{5581C67E-00BB-A940-B7B7-BF976DD38513}" destId="{B78FEFB0-9B03-A744-A342-33166352364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B65660-36DC-4BF6-B011-2C0DBD5BA6B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295AAC-7DD4-489E-8DD6-D70A0249FEAE}">
      <dgm:prSet custT="1"/>
      <dgm:spPr/>
      <dgm:t>
        <a:bodyPr/>
        <a:lstStyle/>
        <a:p>
          <a:r>
            <a:rPr lang="sl-SI" sz="1800" dirty="0" err="1"/>
            <a:t>The</a:t>
          </a:r>
          <a:r>
            <a:rPr lang="sl-SI" sz="1800" dirty="0"/>
            <a:t> rise of </a:t>
          </a:r>
          <a:r>
            <a:rPr lang="sl-SI" sz="1800" dirty="0" err="1"/>
            <a:t>the</a:t>
          </a:r>
          <a:r>
            <a:rPr lang="sl-SI" sz="1800" dirty="0"/>
            <a:t> internet </a:t>
          </a:r>
          <a:r>
            <a:rPr lang="sl-SI" sz="1800" dirty="0" err="1"/>
            <a:t>and</a:t>
          </a:r>
          <a:r>
            <a:rPr lang="sl-SI" sz="1800" dirty="0"/>
            <a:t> </a:t>
          </a:r>
          <a:r>
            <a:rPr lang="sl-SI" sz="1800" dirty="0" err="1"/>
            <a:t>digital</a:t>
          </a:r>
          <a:r>
            <a:rPr lang="sl-SI" sz="1800" dirty="0"/>
            <a:t> </a:t>
          </a:r>
          <a:r>
            <a:rPr lang="sl-SI" sz="1800" dirty="0" err="1"/>
            <a:t>communication</a:t>
          </a:r>
          <a:r>
            <a:rPr lang="sl-SI" sz="1800" dirty="0"/>
            <a:t> </a:t>
          </a:r>
          <a:r>
            <a:rPr lang="sl-SI" sz="1800" dirty="0" err="1"/>
            <a:t>has</a:t>
          </a:r>
          <a:r>
            <a:rPr lang="sl-SI" sz="1800" dirty="0"/>
            <a:t> </a:t>
          </a:r>
          <a:r>
            <a:rPr lang="sl-SI" sz="1800" dirty="0" err="1"/>
            <a:t>made</a:t>
          </a:r>
          <a:r>
            <a:rPr lang="sl-SI" sz="1800" dirty="0"/>
            <a:t> it </a:t>
          </a:r>
          <a:r>
            <a:rPr lang="sl-SI" sz="1800" dirty="0" err="1"/>
            <a:t>easier</a:t>
          </a:r>
          <a:r>
            <a:rPr lang="sl-SI" sz="1800" dirty="0"/>
            <a:t> </a:t>
          </a:r>
          <a:r>
            <a:rPr lang="sl-SI" sz="1800" dirty="0" err="1"/>
            <a:t>for</a:t>
          </a:r>
          <a:r>
            <a:rPr lang="sl-SI" sz="1800" dirty="0"/>
            <a:t> </a:t>
          </a:r>
          <a:r>
            <a:rPr lang="sl-SI" sz="1800" dirty="0" err="1"/>
            <a:t>scammers</a:t>
          </a:r>
          <a:r>
            <a:rPr lang="sl-SI" sz="1800" dirty="0"/>
            <a:t> to </a:t>
          </a:r>
          <a:r>
            <a:rPr lang="sl-SI" sz="1800" dirty="0" err="1"/>
            <a:t>reach</a:t>
          </a:r>
          <a:r>
            <a:rPr lang="sl-SI" sz="1800" dirty="0"/>
            <a:t> </a:t>
          </a:r>
          <a:r>
            <a:rPr lang="sl-SI" sz="1800" dirty="0" err="1"/>
            <a:t>and</a:t>
          </a:r>
          <a:r>
            <a:rPr lang="sl-SI" sz="1800" dirty="0"/>
            <a:t> </a:t>
          </a:r>
          <a:r>
            <a:rPr lang="sl-SI" sz="1800" dirty="0" err="1"/>
            <a:t>deceive</a:t>
          </a:r>
          <a:r>
            <a:rPr lang="sl-SI" sz="1800" dirty="0"/>
            <a:t> </a:t>
          </a:r>
          <a:r>
            <a:rPr lang="sl-SI" sz="1800" dirty="0" err="1"/>
            <a:t>individuals</a:t>
          </a:r>
          <a:r>
            <a:rPr lang="sl-SI" sz="1800" dirty="0"/>
            <a:t>. </a:t>
          </a:r>
          <a:r>
            <a:rPr lang="sl-SI" sz="1800" dirty="0" err="1"/>
            <a:t>Older</a:t>
          </a:r>
          <a:r>
            <a:rPr lang="sl-SI" sz="1800" dirty="0"/>
            <a:t> </a:t>
          </a:r>
          <a:r>
            <a:rPr lang="sl-SI" sz="1800" dirty="0" err="1"/>
            <a:t>adults</a:t>
          </a:r>
          <a:r>
            <a:rPr lang="sl-SI" sz="1800" dirty="0"/>
            <a:t>, in </a:t>
          </a:r>
          <a:r>
            <a:rPr lang="sl-SI" sz="1800" dirty="0" err="1"/>
            <a:t>particular</a:t>
          </a:r>
          <a:r>
            <a:rPr lang="sl-SI" sz="1800" dirty="0"/>
            <a:t>, </a:t>
          </a:r>
          <a:r>
            <a:rPr lang="sl-SI" sz="1800" dirty="0" err="1"/>
            <a:t>may</a:t>
          </a:r>
          <a:r>
            <a:rPr lang="sl-SI" sz="1800" dirty="0"/>
            <a:t> be </a:t>
          </a:r>
          <a:r>
            <a:rPr lang="sl-SI" sz="1800" dirty="0" err="1"/>
            <a:t>targeted</a:t>
          </a:r>
          <a:r>
            <a:rPr lang="sl-SI" sz="1800" dirty="0"/>
            <a:t> </a:t>
          </a:r>
          <a:r>
            <a:rPr lang="sl-SI" sz="1800" dirty="0" err="1"/>
            <a:t>due</a:t>
          </a:r>
          <a:r>
            <a:rPr lang="sl-SI" sz="1800" dirty="0"/>
            <a:t> to </a:t>
          </a:r>
          <a:r>
            <a:rPr lang="sl-SI" sz="1800" dirty="0" err="1"/>
            <a:t>their</a:t>
          </a:r>
          <a:r>
            <a:rPr lang="sl-SI" sz="1800" dirty="0"/>
            <a:t> </a:t>
          </a:r>
          <a:r>
            <a:rPr lang="sl-SI" sz="1800" dirty="0" err="1"/>
            <a:t>perceived</a:t>
          </a:r>
          <a:r>
            <a:rPr lang="sl-SI" sz="1800" dirty="0"/>
            <a:t> </a:t>
          </a:r>
          <a:r>
            <a:rPr lang="sl-SI" sz="1800" dirty="0" err="1"/>
            <a:t>wealth</a:t>
          </a:r>
          <a:r>
            <a:rPr lang="sl-SI" sz="1800" dirty="0"/>
            <a:t> </a:t>
          </a:r>
          <a:r>
            <a:rPr lang="sl-SI" sz="1800" dirty="0" err="1"/>
            <a:t>or</a:t>
          </a:r>
          <a:r>
            <a:rPr lang="sl-SI" sz="1800" dirty="0"/>
            <a:t> </a:t>
          </a:r>
          <a:r>
            <a:rPr lang="sl-SI" sz="1800" dirty="0" err="1"/>
            <a:t>vulnerability</a:t>
          </a:r>
          <a:r>
            <a:rPr lang="sl-SI" sz="1800" dirty="0"/>
            <a:t>.</a:t>
          </a:r>
          <a:endParaRPr lang="en-US" sz="1800" dirty="0"/>
        </a:p>
      </dgm:t>
    </dgm:pt>
    <dgm:pt modelId="{EE0E6601-43F4-44E6-A7CD-48BF8D470E5A}" type="parTrans" cxnId="{A3B1A14B-5E0C-464F-8B90-10EAF18A367D}">
      <dgm:prSet/>
      <dgm:spPr/>
      <dgm:t>
        <a:bodyPr/>
        <a:lstStyle/>
        <a:p>
          <a:endParaRPr lang="en-US"/>
        </a:p>
      </dgm:t>
    </dgm:pt>
    <dgm:pt modelId="{6BF400B7-8D78-46A2-ABD1-36FDDEEBB8B3}" type="sibTrans" cxnId="{A3B1A14B-5E0C-464F-8B90-10EAF18A367D}">
      <dgm:prSet/>
      <dgm:spPr/>
      <dgm:t>
        <a:bodyPr/>
        <a:lstStyle/>
        <a:p>
          <a:endParaRPr lang="en-US"/>
        </a:p>
      </dgm:t>
    </dgm:pt>
    <dgm:pt modelId="{49A99B0D-6002-4D60-AF68-DA74B41272EB}">
      <dgm:prSet custT="1"/>
      <dgm:spPr/>
      <dgm:t>
        <a:bodyPr/>
        <a:lstStyle/>
        <a:p>
          <a:r>
            <a:rPr lang="sl-SI" sz="1800" dirty="0" err="1"/>
            <a:t>Scammers</a:t>
          </a:r>
          <a:r>
            <a:rPr lang="sl-SI" sz="1800" dirty="0"/>
            <a:t> are </a:t>
          </a:r>
          <a:r>
            <a:rPr lang="sl-SI" sz="1800" dirty="0" err="1"/>
            <a:t>constantly</a:t>
          </a:r>
          <a:r>
            <a:rPr lang="sl-SI" sz="1800" dirty="0"/>
            <a:t> </a:t>
          </a:r>
          <a:r>
            <a:rPr lang="sl-SI" sz="1800" dirty="0" err="1"/>
            <a:t>evolving</a:t>
          </a:r>
          <a:r>
            <a:rPr lang="sl-SI" sz="1800" dirty="0"/>
            <a:t> </a:t>
          </a:r>
          <a:r>
            <a:rPr lang="sl-SI" sz="1800" dirty="0" err="1"/>
            <a:t>their</a:t>
          </a:r>
          <a:r>
            <a:rPr lang="sl-SI" sz="1800" dirty="0"/>
            <a:t> </a:t>
          </a:r>
          <a:r>
            <a:rPr lang="sl-SI" sz="1800" dirty="0" err="1"/>
            <a:t>tactics</a:t>
          </a:r>
          <a:r>
            <a:rPr lang="sl-SI" sz="1800" dirty="0"/>
            <a:t>, </a:t>
          </a:r>
          <a:r>
            <a:rPr lang="sl-SI" sz="1800" dirty="0" err="1"/>
            <a:t>making</a:t>
          </a:r>
          <a:r>
            <a:rPr lang="sl-SI" sz="1800" dirty="0"/>
            <a:t> it </a:t>
          </a:r>
          <a:r>
            <a:rPr lang="sl-SI" sz="1800" dirty="0" err="1"/>
            <a:t>harder</a:t>
          </a:r>
          <a:r>
            <a:rPr lang="sl-SI" sz="1800" dirty="0"/>
            <a:t> to </a:t>
          </a:r>
          <a:r>
            <a:rPr lang="sl-SI" sz="1800" dirty="0" err="1"/>
            <a:t>distinguish</a:t>
          </a:r>
          <a:r>
            <a:rPr lang="sl-SI" sz="1800" dirty="0"/>
            <a:t> </a:t>
          </a:r>
          <a:r>
            <a:rPr lang="sl-SI" sz="1800" dirty="0" err="1"/>
            <a:t>between</a:t>
          </a:r>
          <a:r>
            <a:rPr lang="sl-SI" sz="1800" dirty="0"/>
            <a:t> </a:t>
          </a:r>
          <a:r>
            <a:rPr lang="sl-SI" sz="1800" dirty="0" err="1"/>
            <a:t>legitimate</a:t>
          </a:r>
          <a:r>
            <a:rPr lang="sl-SI" sz="1800" dirty="0"/>
            <a:t> </a:t>
          </a:r>
          <a:r>
            <a:rPr lang="sl-SI" sz="1800" dirty="0" err="1"/>
            <a:t>and</a:t>
          </a:r>
          <a:r>
            <a:rPr lang="sl-SI" sz="1800" dirty="0"/>
            <a:t> </a:t>
          </a:r>
          <a:r>
            <a:rPr lang="sl-SI" sz="1800" dirty="0" err="1"/>
            <a:t>fraudulent</a:t>
          </a:r>
          <a:r>
            <a:rPr lang="sl-SI" sz="1800" dirty="0"/>
            <a:t> </a:t>
          </a:r>
          <a:r>
            <a:rPr lang="sl-SI" sz="1800" dirty="0" err="1"/>
            <a:t>activities</a:t>
          </a:r>
          <a:r>
            <a:rPr lang="sl-SI" sz="1800" dirty="0"/>
            <a:t>. </a:t>
          </a:r>
          <a:r>
            <a:rPr lang="sl-SI" sz="1800" dirty="0" err="1"/>
            <a:t>This</a:t>
          </a:r>
          <a:r>
            <a:rPr lang="sl-SI" sz="1800" dirty="0"/>
            <a:t> </a:t>
          </a:r>
          <a:r>
            <a:rPr lang="sl-SI" sz="1800" dirty="0" err="1"/>
            <a:t>includes</a:t>
          </a:r>
          <a:r>
            <a:rPr lang="sl-SI" sz="1800" dirty="0"/>
            <a:t> </a:t>
          </a:r>
          <a:r>
            <a:rPr lang="sl-SI" sz="1800" dirty="0" err="1"/>
            <a:t>the</a:t>
          </a:r>
          <a:r>
            <a:rPr lang="sl-SI" sz="1800" dirty="0"/>
            <a:t> </a:t>
          </a:r>
          <a:r>
            <a:rPr lang="sl-SI" sz="1800" dirty="0" err="1"/>
            <a:t>use</a:t>
          </a:r>
          <a:r>
            <a:rPr lang="sl-SI" sz="1800" dirty="0"/>
            <a:t> of </a:t>
          </a:r>
          <a:r>
            <a:rPr lang="sl-SI" sz="1800" dirty="0" err="1"/>
            <a:t>official-looking</a:t>
          </a:r>
          <a:r>
            <a:rPr lang="sl-SI" sz="1800" dirty="0"/>
            <a:t> </a:t>
          </a:r>
          <a:r>
            <a:rPr lang="sl-SI" sz="1800" dirty="0" err="1"/>
            <a:t>emails</a:t>
          </a:r>
          <a:r>
            <a:rPr lang="sl-SI" sz="1800" dirty="0"/>
            <a:t>, </a:t>
          </a:r>
          <a:r>
            <a:rPr lang="sl-SI" sz="1800" dirty="0" err="1"/>
            <a:t>websites</a:t>
          </a:r>
          <a:r>
            <a:rPr lang="sl-SI" sz="1800" dirty="0"/>
            <a:t>, </a:t>
          </a:r>
          <a:r>
            <a:rPr lang="sl-SI" sz="1800" dirty="0" err="1"/>
            <a:t>and</a:t>
          </a:r>
          <a:r>
            <a:rPr lang="sl-SI" sz="1800" dirty="0"/>
            <a:t> </a:t>
          </a:r>
          <a:r>
            <a:rPr lang="sl-SI" sz="1800" dirty="0" err="1"/>
            <a:t>even</a:t>
          </a:r>
          <a:r>
            <a:rPr lang="sl-SI" sz="1800" dirty="0"/>
            <a:t> </a:t>
          </a:r>
          <a:r>
            <a:rPr lang="sl-SI" sz="1800" dirty="0" err="1"/>
            <a:t>phone</a:t>
          </a:r>
          <a:r>
            <a:rPr lang="sl-SI" sz="1800" dirty="0"/>
            <a:t> </a:t>
          </a:r>
          <a:r>
            <a:rPr lang="sl-SI" sz="1800" dirty="0" err="1"/>
            <a:t>calls</a:t>
          </a:r>
          <a:r>
            <a:rPr lang="sl-SI" sz="1800" dirty="0"/>
            <a:t>.</a:t>
          </a:r>
          <a:endParaRPr lang="en-US" sz="1800" dirty="0"/>
        </a:p>
      </dgm:t>
    </dgm:pt>
    <dgm:pt modelId="{70810499-20E5-4CAC-95E8-FC4BCE0912B2}" type="parTrans" cxnId="{3BE1D7D8-BB2C-4844-8C98-0C401595CD6B}">
      <dgm:prSet/>
      <dgm:spPr/>
      <dgm:t>
        <a:bodyPr/>
        <a:lstStyle/>
        <a:p>
          <a:endParaRPr lang="en-US"/>
        </a:p>
      </dgm:t>
    </dgm:pt>
    <dgm:pt modelId="{5FC2B931-9443-4BE8-B3D0-F7CAAEE479B8}" type="sibTrans" cxnId="{3BE1D7D8-BB2C-4844-8C98-0C401595CD6B}">
      <dgm:prSet/>
      <dgm:spPr/>
      <dgm:t>
        <a:bodyPr/>
        <a:lstStyle/>
        <a:p>
          <a:endParaRPr lang="en-US"/>
        </a:p>
      </dgm:t>
    </dgm:pt>
    <dgm:pt modelId="{B737BC55-8E46-4C6E-BF6F-2DE1018F25E0}">
      <dgm:prSet custT="1"/>
      <dgm:spPr/>
      <dgm:t>
        <a:bodyPr/>
        <a:lstStyle/>
        <a:p>
          <a:r>
            <a:rPr lang="sl-SI" sz="1800" dirty="0" err="1"/>
            <a:t>Financial</a:t>
          </a:r>
          <a:r>
            <a:rPr lang="sl-SI" sz="1800" dirty="0"/>
            <a:t> </a:t>
          </a:r>
          <a:r>
            <a:rPr lang="sl-SI" sz="1800" dirty="0" err="1"/>
            <a:t>fraud</a:t>
          </a:r>
          <a:r>
            <a:rPr lang="sl-SI" sz="1800" dirty="0"/>
            <a:t> </a:t>
          </a:r>
          <a:r>
            <a:rPr lang="sl-SI" sz="1800" dirty="0" err="1"/>
            <a:t>can</a:t>
          </a:r>
          <a:r>
            <a:rPr lang="sl-SI" sz="1800" dirty="0"/>
            <a:t> </a:t>
          </a:r>
          <a:r>
            <a:rPr lang="sl-SI" sz="1800" dirty="0" err="1"/>
            <a:t>lead</a:t>
          </a:r>
          <a:r>
            <a:rPr lang="sl-SI" sz="1800" dirty="0"/>
            <a:t> to </a:t>
          </a:r>
          <a:r>
            <a:rPr lang="sl-SI" sz="1800" dirty="0" err="1"/>
            <a:t>significant</a:t>
          </a:r>
          <a:r>
            <a:rPr lang="sl-SI" sz="1800" dirty="0"/>
            <a:t> </a:t>
          </a:r>
          <a:r>
            <a:rPr lang="sl-SI" sz="1800" dirty="0" err="1"/>
            <a:t>financial</a:t>
          </a:r>
          <a:r>
            <a:rPr lang="sl-SI" sz="1800" dirty="0"/>
            <a:t> </a:t>
          </a:r>
          <a:r>
            <a:rPr lang="sl-SI" sz="1800" dirty="0" err="1"/>
            <a:t>losses</a:t>
          </a:r>
          <a:r>
            <a:rPr lang="sl-SI" sz="1800" dirty="0"/>
            <a:t>, </a:t>
          </a:r>
          <a:r>
            <a:rPr lang="sl-SI" sz="1800" dirty="0" err="1"/>
            <a:t>emotional</a:t>
          </a:r>
          <a:r>
            <a:rPr lang="sl-SI" sz="1800" dirty="0"/>
            <a:t> </a:t>
          </a:r>
          <a:r>
            <a:rPr lang="sl-SI" sz="1800" dirty="0" err="1"/>
            <a:t>distress</a:t>
          </a:r>
          <a:r>
            <a:rPr lang="sl-SI" sz="1800" dirty="0"/>
            <a:t>, </a:t>
          </a:r>
          <a:r>
            <a:rPr lang="sl-SI" sz="1800" dirty="0" err="1"/>
            <a:t>and</a:t>
          </a:r>
          <a:r>
            <a:rPr lang="sl-SI" sz="1800" dirty="0"/>
            <a:t> a </a:t>
          </a:r>
          <a:r>
            <a:rPr lang="sl-SI" sz="1800" dirty="0" err="1"/>
            <a:t>loss</a:t>
          </a:r>
          <a:r>
            <a:rPr lang="sl-SI" sz="1800" dirty="0"/>
            <a:t> of </a:t>
          </a:r>
          <a:r>
            <a:rPr lang="sl-SI" sz="1800" dirty="0" err="1"/>
            <a:t>trust</a:t>
          </a:r>
          <a:r>
            <a:rPr lang="sl-SI" sz="1800" dirty="0"/>
            <a:t> in </a:t>
          </a:r>
          <a:r>
            <a:rPr lang="sl-SI" sz="1800" dirty="0" err="1"/>
            <a:t>financial</a:t>
          </a:r>
          <a:r>
            <a:rPr lang="sl-SI" sz="1800" dirty="0"/>
            <a:t> </a:t>
          </a:r>
          <a:r>
            <a:rPr lang="sl-SI" sz="1800" dirty="0" err="1"/>
            <a:t>institutions</a:t>
          </a:r>
          <a:r>
            <a:rPr lang="sl-SI" sz="1800" dirty="0"/>
            <a:t> </a:t>
          </a:r>
          <a:r>
            <a:rPr lang="sl-SI" sz="1800" dirty="0" err="1"/>
            <a:t>or</a:t>
          </a:r>
          <a:r>
            <a:rPr lang="sl-SI" sz="1800" dirty="0"/>
            <a:t> </a:t>
          </a:r>
          <a:r>
            <a:rPr lang="sl-SI" sz="1800" dirty="0" err="1"/>
            <a:t>digital</a:t>
          </a:r>
          <a:r>
            <a:rPr lang="sl-SI" sz="1800" dirty="0"/>
            <a:t> </a:t>
          </a:r>
          <a:r>
            <a:rPr lang="sl-SI" sz="1800" dirty="0" err="1"/>
            <a:t>platforms</a:t>
          </a:r>
          <a:r>
            <a:rPr lang="sl-SI" sz="1800" dirty="0"/>
            <a:t>.</a:t>
          </a:r>
          <a:endParaRPr lang="en-US" sz="1800" dirty="0"/>
        </a:p>
      </dgm:t>
    </dgm:pt>
    <dgm:pt modelId="{DE4422F2-4096-4FEC-893E-D21AE4A73DBB}" type="parTrans" cxnId="{B4522D9C-EB69-4345-B85C-3038800EC91A}">
      <dgm:prSet/>
      <dgm:spPr/>
      <dgm:t>
        <a:bodyPr/>
        <a:lstStyle/>
        <a:p>
          <a:endParaRPr lang="en-US"/>
        </a:p>
      </dgm:t>
    </dgm:pt>
    <dgm:pt modelId="{DB808DE1-74CC-4C4D-A83F-3D8728A6229B}" type="sibTrans" cxnId="{B4522D9C-EB69-4345-B85C-3038800EC91A}">
      <dgm:prSet/>
      <dgm:spPr/>
      <dgm:t>
        <a:bodyPr/>
        <a:lstStyle/>
        <a:p>
          <a:endParaRPr lang="en-US"/>
        </a:p>
      </dgm:t>
    </dgm:pt>
    <dgm:pt modelId="{F380EE3D-21FC-8341-B6B0-BAABF2EBC1DC}" type="pres">
      <dgm:prSet presAssocID="{EBB65660-36DC-4BF6-B011-2C0DBD5BA6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08F5BD-D782-C24D-BC98-90DA50E14152}" type="pres">
      <dgm:prSet presAssocID="{C4295AAC-7DD4-489E-8DD6-D70A0249FEAE}" presName="hierRoot1" presStyleCnt="0"/>
      <dgm:spPr/>
    </dgm:pt>
    <dgm:pt modelId="{251F26A3-B1AA-E349-BA59-92D951E74FEF}" type="pres">
      <dgm:prSet presAssocID="{C4295AAC-7DD4-489E-8DD6-D70A0249FEAE}" presName="composite" presStyleCnt="0"/>
      <dgm:spPr/>
    </dgm:pt>
    <dgm:pt modelId="{78F8B1EB-8E94-F344-ABDF-E77D2DD7B424}" type="pres">
      <dgm:prSet presAssocID="{C4295AAC-7DD4-489E-8DD6-D70A0249FEAE}" presName="background" presStyleLbl="node0" presStyleIdx="0" presStyleCnt="3"/>
      <dgm:spPr/>
    </dgm:pt>
    <dgm:pt modelId="{B733FFB7-97E2-D54D-A952-E2483F698389}" type="pres">
      <dgm:prSet presAssocID="{C4295AAC-7DD4-489E-8DD6-D70A0249FEAE}" presName="text" presStyleLbl="fgAcc0" presStyleIdx="0" presStyleCnt="3" custScaleX="127572" custScaleY="130824">
        <dgm:presLayoutVars>
          <dgm:chPref val="3"/>
        </dgm:presLayoutVars>
      </dgm:prSet>
      <dgm:spPr/>
    </dgm:pt>
    <dgm:pt modelId="{9BC48A78-C4CF-1C44-BC84-D4599F9ED279}" type="pres">
      <dgm:prSet presAssocID="{C4295AAC-7DD4-489E-8DD6-D70A0249FEAE}" presName="hierChild2" presStyleCnt="0"/>
      <dgm:spPr/>
    </dgm:pt>
    <dgm:pt modelId="{5AF5C69D-5D6C-8142-BCDD-19BE7BFC7D0E}" type="pres">
      <dgm:prSet presAssocID="{49A99B0D-6002-4D60-AF68-DA74B41272EB}" presName="hierRoot1" presStyleCnt="0"/>
      <dgm:spPr/>
    </dgm:pt>
    <dgm:pt modelId="{01B7C759-736B-294B-8216-F43EFB814BA3}" type="pres">
      <dgm:prSet presAssocID="{49A99B0D-6002-4D60-AF68-DA74B41272EB}" presName="composite" presStyleCnt="0"/>
      <dgm:spPr/>
    </dgm:pt>
    <dgm:pt modelId="{D9AB8AD4-9048-6644-917D-B18C5D2B26FE}" type="pres">
      <dgm:prSet presAssocID="{49A99B0D-6002-4D60-AF68-DA74B41272EB}" presName="background" presStyleLbl="node0" presStyleIdx="1" presStyleCnt="3"/>
      <dgm:spPr/>
    </dgm:pt>
    <dgm:pt modelId="{95A0C41D-2334-D14E-B5B7-86D708D4D365}" type="pres">
      <dgm:prSet presAssocID="{49A99B0D-6002-4D60-AF68-DA74B41272EB}" presName="text" presStyleLbl="fgAcc0" presStyleIdx="1" presStyleCnt="3" custScaleX="127135" custScaleY="124645">
        <dgm:presLayoutVars>
          <dgm:chPref val="3"/>
        </dgm:presLayoutVars>
      </dgm:prSet>
      <dgm:spPr/>
    </dgm:pt>
    <dgm:pt modelId="{848D923B-C473-974A-964C-5AC59B3EB00D}" type="pres">
      <dgm:prSet presAssocID="{49A99B0D-6002-4D60-AF68-DA74B41272EB}" presName="hierChild2" presStyleCnt="0"/>
      <dgm:spPr/>
    </dgm:pt>
    <dgm:pt modelId="{F0E3FA2A-86C7-A849-91DB-DA13CEDD46A8}" type="pres">
      <dgm:prSet presAssocID="{B737BC55-8E46-4C6E-BF6F-2DE1018F25E0}" presName="hierRoot1" presStyleCnt="0"/>
      <dgm:spPr/>
    </dgm:pt>
    <dgm:pt modelId="{2062E1F8-CC06-144D-80CA-DCB1152D32D8}" type="pres">
      <dgm:prSet presAssocID="{B737BC55-8E46-4C6E-BF6F-2DE1018F25E0}" presName="composite" presStyleCnt="0"/>
      <dgm:spPr/>
    </dgm:pt>
    <dgm:pt modelId="{4E325F15-0B05-7140-A90C-8C837AC68486}" type="pres">
      <dgm:prSet presAssocID="{B737BC55-8E46-4C6E-BF6F-2DE1018F25E0}" presName="background" presStyleLbl="node0" presStyleIdx="2" presStyleCnt="3"/>
      <dgm:spPr/>
    </dgm:pt>
    <dgm:pt modelId="{152BDEE5-E795-0247-8FCF-2F92F7622846}" type="pres">
      <dgm:prSet presAssocID="{B737BC55-8E46-4C6E-BF6F-2DE1018F25E0}" presName="text" presStyleLbl="fgAcc0" presStyleIdx="2" presStyleCnt="3" custScaleX="108751" custScaleY="130341">
        <dgm:presLayoutVars>
          <dgm:chPref val="3"/>
        </dgm:presLayoutVars>
      </dgm:prSet>
      <dgm:spPr/>
    </dgm:pt>
    <dgm:pt modelId="{13B0AFE0-8415-1C4A-922C-682212F2E75F}" type="pres">
      <dgm:prSet presAssocID="{B737BC55-8E46-4C6E-BF6F-2DE1018F25E0}" presName="hierChild2" presStyleCnt="0"/>
      <dgm:spPr/>
    </dgm:pt>
  </dgm:ptLst>
  <dgm:cxnLst>
    <dgm:cxn modelId="{A3B1A14B-5E0C-464F-8B90-10EAF18A367D}" srcId="{EBB65660-36DC-4BF6-B011-2C0DBD5BA6B6}" destId="{C4295AAC-7DD4-489E-8DD6-D70A0249FEAE}" srcOrd="0" destOrd="0" parTransId="{EE0E6601-43F4-44E6-A7CD-48BF8D470E5A}" sibTransId="{6BF400B7-8D78-46A2-ABD1-36FDDEEBB8B3}"/>
    <dgm:cxn modelId="{57EDF276-8791-4A43-B7E4-D92F7D81D356}" type="presOf" srcId="{B737BC55-8E46-4C6E-BF6F-2DE1018F25E0}" destId="{152BDEE5-E795-0247-8FCF-2F92F7622846}" srcOrd="0" destOrd="0" presId="urn:microsoft.com/office/officeart/2005/8/layout/hierarchy1"/>
    <dgm:cxn modelId="{B4522D9C-EB69-4345-B85C-3038800EC91A}" srcId="{EBB65660-36DC-4BF6-B011-2C0DBD5BA6B6}" destId="{B737BC55-8E46-4C6E-BF6F-2DE1018F25E0}" srcOrd="2" destOrd="0" parTransId="{DE4422F2-4096-4FEC-893E-D21AE4A73DBB}" sibTransId="{DB808DE1-74CC-4C4D-A83F-3D8728A6229B}"/>
    <dgm:cxn modelId="{F4FC7FB2-D7DA-BA4E-813A-155330123202}" type="presOf" srcId="{EBB65660-36DC-4BF6-B011-2C0DBD5BA6B6}" destId="{F380EE3D-21FC-8341-B6B0-BAABF2EBC1DC}" srcOrd="0" destOrd="0" presId="urn:microsoft.com/office/officeart/2005/8/layout/hierarchy1"/>
    <dgm:cxn modelId="{BDA7A3B4-3336-CB45-AF12-6FD37853C3D6}" type="presOf" srcId="{C4295AAC-7DD4-489E-8DD6-D70A0249FEAE}" destId="{B733FFB7-97E2-D54D-A952-E2483F698389}" srcOrd="0" destOrd="0" presId="urn:microsoft.com/office/officeart/2005/8/layout/hierarchy1"/>
    <dgm:cxn modelId="{3BE1D7D8-BB2C-4844-8C98-0C401595CD6B}" srcId="{EBB65660-36DC-4BF6-B011-2C0DBD5BA6B6}" destId="{49A99B0D-6002-4D60-AF68-DA74B41272EB}" srcOrd="1" destOrd="0" parTransId="{70810499-20E5-4CAC-95E8-FC4BCE0912B2}" sibTransId="{5FC2B931-9443-4BE8-B3D0-F7CAAEE479B8}"/>
    <dgm:cxn modelId="{4B3E9BF3-D04E-FA4B-8486-6CBAEEB064E2}" type="presOf" srcId="{49A99B0D-6002-4D60-AF68-DA74B41272EB}" destId="{95A0C41D-2334-D14E-B5B7-86D708D4D365}" srcOrd="0" destOrd="0" presId="urn:microsoft.com/office/officeart/2005/8/layout/hierarchy1"/>
    <dgm:cxn modelId="{DA87A913-40D4-C445-A488-22826DC117FA}" type="presParOf" srcId="{F380EE3D-21FC-8341-B6B0-BAABF2EBC1DC}" destId="{5608F5BD-D782-C24D-BC98-90DA50E14152}" srcOrd="0" destOrd="0" presId="urn:microsoft.com/office/officeart/2005/8/layout/hierarchy1"/>
    <dgm:cxn modelId="{6BDE9F0D-DCF0-BC48-8CFB-99257F5D628E}" type="presParOf" srcId="{5608F5BD-D782-C24D-BC98-90DA50E14152}" destId="{251F26A3-B1AA-E349-BA59-92D951E74FEF}" srcOrd="0" destOrd="0" presId="urn:microsoft.com/office/officeart/2005/8/layout/hierarchy1"/>
    <dgm:cxn modelId="{760E29F9-6D04-D744-B16A-ACAB40F92829}" type="presParOf" srcId="{251F26A3-B1AA-E349-BA59-92D951E74FEF}" destId="{78F8B1EB-8E94-F344-ABDF-E77D2DD7B424}" srcOrd="0" destOrd="0" presId="urn:microsoft.com/office/officeart/2005/8/layout/hierarchy1"/>
    <dgm:cxn modelId="{AA426647-B9E9-D343-8388-2D1A21360B51}" type="presParOf" srcId="{251F26A3-B1AA-E349-BA59-92D951E74FEF}" destId="{B733FFB7-97E2-D54D-A952-E2483F698389}" srcOrd="1" destOrd="0" presId="urn:microsoft.com/office/officeart/2005/8/layout/hierarchy1"/>
    <dgm:cxn modelId="{14419F77-F3C1-4E45-82B0-2308048514CC}" type="presParOf" srcId="{5608F5BD-D782-C24D-BC98-90DA50E14152}" destId="{9BC48A78-C4CF-1C44-BC84-D4599F9ED279}" srcOrd="1" destOrd="0" presId="urn:microsoft.com/office/officeart/2005/8/layout/hierarchy1"/>
    <dgm:cxn modelId="{6E5131B7-EB2B-D04F-817E-542E4AAF6578}" type="presParOf" srcId="{F380EE3D-21FC-8341-B6B0-BAABF2EBC1DC}" destId="{5AF5C69D-5D6C-8142-BCDD-19BE7BFC7D0E}" srcOrd="1" destOrd="0" presId="urn:microsoft.com/office/officeart/2005/8/layout/hierarchy1"/>
    <dgm:cxn modelId="{D76B8541-F9B0-8648-94B2-56932EEE3586}" type="presParOf" srcId="{5AF5C69D-5D6C-8142-BCDD-19BE7BFC7D0E}" destId="{01B7C759-736B-294B-8216-F43EFB814BA3}" srcOrd="0" destOrd="0" presId="urn:microsoft.com/office/officeart/2005/8/layout/hierarchy1"/>
    <dgm:cxn modelId="{1F82AEDB-9D92-604A-8FB6-A1F70582338D}" type="presParOf" srcId="{01B7C759-736B-294B-8216-F43EFB814BA3}" destId="{D9AB8AD4-9048-6644-917D-B18C5D2B26FE}" srcOrd="0" destOrd="0" presId="urn:microsoft.com/office/officeart/2005/8/layout/hierarchy1"/>
    <dgm:cxn modelId="{672F7E16-4813-D84E-9B5F-8CBB50E06C0A}" type="presParOf" srcId="{01B7C759-736B-294B-8216-F43EFB814BA3}" destId="{95A0C41D-2334-D14E-B5B7-86D708D4D365}" srcOrd="1" destOrd="0" presId="urn:microsoft.com/office/officeart/2005/8/layout/hierarchy1"/>
    <dgm:cxn modelId="{4CFC46CA-4450-BB41-808F-869B6617F40E}" type="presParOf" srcId="{5AF5C69D-5D6C-8142-BCDD-19BE7BFC7D0E}" destId="{848D923B-C473-974A-964C-5AC59B3EB00D}" srcOrd="1" destOrd="0" presId="urn:microsoft.com/office/officeart/2005/8/layout/hierarchy1"/>
    <dgm:cxn modelId="{5FF5B457-D8E4-E644-BB58-FBE30B0C4AD6}" type="presParOf" srcId="{F380EE3D-21FC-8341-B6B0-BAABF2EBC1DC}" destId="{F0E3FA2A-86C7-A849-91DB-DA13CEDD46A8}" srcOrd="2" destOrd="0" presId="urn:microsoft.com/office/officeart/2005/8/layout/hierarchy1"/>
    <dgm:cxn modelId="{53FB6AF3-3248-554E-84BB-C631C02D896E}" type="presParOf" srcId="{F0E3FA2A-86C7-A849-91DB-DA13CEDD46A8}" destId="{2062E1F8-CC06-144D-80CA-DCB1152D32D8}" srcOrd="0" destOrd="0" presId="urn:microsoft.com/office/officeart/2005/8/layout/hierarchy1"/>
    <dgm:cxn modelId="{1321279B-F020-4C4E-85FF-0F49D4B60D88}" type="presParOf" srcId="{2062E1F8-CC06-144D-80CA-DCB1152D32D8}" destId="{4E325F15-0B05-7140-A90C-8C837AC68486}" srcOrd="0" destOrd="0" presId="urn:microsoft.com/office/officeart/2005/8/layout/hierarchy1"/>
    <dgm:cxn modelId="{C76297AD-559C-4C4E-A6B1-3072611B4DF7}" type="presParOf" srcId="{2062E1F8-CC06-144D-80CA-DCB1152D32D8}" destId="{152BDEE5-E795-0247-8FCF-2F92F7622846}" srcOrd="1" destOrd="0" presId="urn:microsoft.com/office/officeart/2005/8/layout/hierarchy1"/>
    <dgm:cxn modelId="{F383E73E-1C28-EA40-8C73-2A2EB3D56FEB}" type="presParOf" srcId="{F0E3FA2A-86C7-A849-91DB-DA13CEDD46A8}" destId="{13B0AFE0-8415-1C4A-922C-682212F2E7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86899-9158-4CA1-8411-CB8D09252F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68DD9D-4C67-456A-8989-EF7F20FDD81D}">
      <dgm:prSet/>
      <dgm:spPr/>
      <dgm:t>
        <a:bodyPr/>
        <a:lstStyle/>
        <a:p>
          <a:r>
            <a:rPr lang="sl-SI"/>
            <a:t>Money is a fundamental part of our daily lives, and our attitude towards it can significantly impact our financial decisions, lifestyle, and overall well-being. </a:t>
          </a:r>
          <a:endParaRPr lang="en-US"/>
        </a:p>
      </dgm:t>
    </dgm:pt>
    <dgm:pt modelId="{95CF1D4B-B5CE-4BD7-BCE1-1E4D25D62188}" type="parTrans" cxnId="{C6C71909-54ED-4C67-9FEB-A8B81439F5FD}">
      <dgm:prSet/>
      <dgm:spPr/>
      <dgm:t>
        <a:bodyPr/>
        <a:lstStyle/>
        <a:p>
          <a:endParaRPr lang="en-US"/>
        </a:p>
      </dgm:t>
    </dgm:pt>
    <dgm:pt modelId="{C3B10571-20FA-4F97-ABE6-00AB9460E6C6}" type="sibTrans" cxnId="{C6C71909-54ED-4C67-9FEB-A8B81439F5FD}">
      <dgm:prSet/>
      <dgm:spPr/>
      <dgm:t>
        <a:bodyPr/>
        <a:lstStyle/>
        <a:p>
          <a:endParaRPr lang="en-US"/>
        </a:p>
      </dgm:t>
    </dgm:pt>
    <dgm:pt modelId="{31274A37-9C8C-4341-BBE3-EF1A8C1F803F}">
      <dgm:prSet/>
      <dgm:spPr/>
      <dgm:t>
        <a:bodyPr/>
        <a:lstStyle/>
        <a:p>
          <a:r>
            <a:rPr lang="sl-SI"/>
            <a:t>As older adults, it's essential to reflect on and understand our feelings about money—whether they are positive, negative, or neutral—to ensure we make informed choices that support our goals and happiness.</a:t>
          </a:r>
          <a:endParaRPr lang="en-US"/>
        </a:p>
      </dgm:t>
    </dgm:pt>
    <dgm:pt modelId="{B0FC4B36-DED8-4DA8-9F39-29573302CE5D}" type="parTrans" cxnId="{3572004F-69F2-4732-8062-25A0E4F41985}">
      <dgm:prSet/>
      <dgm:spPr/>
      <dgm:t>
        <a:bodyPr/>
        <a:lstStyle/>
        <a:p>
          <a:endParaRPr lang="en-US"/>
        </a:p>
      </dgm:t>
    </dgm:pt>
    <dgm:pt modelId="{DF6B91B1-F2BD-448C-8F36-22B0F159DAFB}" type="sibTrans" cxnId="{3572004F-69F2-4732-8062-25A0E4F41985}">
      <dgm:prSet/>
      <dgm:spPr/>
      <dgm:t>
        <a:bodyPr/>
        <a:lstStyle/>
        <a:p>
          <a:endParaRPr lang="en-US"/>
        </a:p>
      </dgm:t>
    </dgm:pt>
    <dgm:pt modelId="{C187CA02-A2B3-054F-9F88-3F90454EC0B4}" type="pres">
      <dgm:prSet presAssocID="{82186899-9158-4CA1-8411-CB8D09252F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B003F6-83F1-E94E-B6B7-FC974DF3CB70}" type="pres">
      <dgm:prSet presAssocID="{7768DD9D-4C67-456A-8989-EF7F20FDD81D}" presName="hierRoot1" presStyleCnt="0"/>
      <dgm:spPr/>
    </dgm:pt>
    <dgm:pt modelId="{3879DE9F-53AF-884A-BF49-B5691F42CF79}" type="pres">
      <dgm:prSet presAssocID="{7768DD9D-4C67-456A-8989-EF7F20FDD81D}" presName="composite" presStyleCnt="0"/>
      <dgm:spPr/>
    </dgm:pt>
    <dgm:pt modelId="{EC01A990-E1CA-024C-83B1-456372AA159D}" type="pres">
      <dgm:prSet presAssocID="{7768DD9D-4C67-456A-8989-EF7F20FDD81D}" presName="background" presStyleLbl="node0" presStyleIdx="0" presStyleCnt="2"/>
      <dgm:spPr/>
    </dgm:pt>
    <dgm:pt modelId="{BF5F9D9C-5141-2245-8FE4-5D222E70B7F4}" type="pres">
      <dgm:prSet presAssocID="{7768DD9D-4C67-456A-8989-EF7F20FDD81D}" presName="text" presStyleLbl="fgAcc0" presStyleIdx="0" presStyleCnt="2">
        <dgm:presLayoutVars>
          <dgm:chPref val="3"/>
        </dgm:presLayoutVars>
      </dgm:prSet>
      <dgm:spPr/>
    </dgm:pt>
    <dgm:pt modelId="{CDA2B7F1-5018-7541-B42D-D6C1642D1AEB}" type="pres">
      <dgm:prSet presAssocID="{7768DD9D-4C67-456A-8989-EF7F20FDD81D}" presName="hierChild2" presStyleCnt="0"/>
      <dgm:spPr/>
    </dgm:pt>
    <dgm:pt modelId="{22A06BD9-4CF2-6A43-8B9D-42698C4DCA86}" type="pres">
      <dgm:prSet presAssocID="{31274A37-9C8C-4341-BBE3-EF1A8C1F803F}" presName="hierRoot1" presStyleCnt="0"/>
      <dgm:spPr/>
    </dgm:pt>
    <dgm:pt modelId="{43227BDE-27F1-1743-B1F1-F030015BDD23}" type="pres">
      <dgm:prSet presAssocID="{31274A37-9C8C-4341-BBE3-EF1A8C1F803F}" presName="composite" presStyleCnt="0"/>
      <dgm:spPr/>
    </dgm:pt>
    <dgm:pt modelId="{6568584D-A148-294C-9804-F4ADCC5DE89A}" type="pres">
      <dgm:prSet presAssocID="{31274A37-9C8C-4341-BBE3-EF1A8C1F803F}" presName="background" presStyleLbl="node0" presStyleIdx="1" presStyleCnt="2"/>
      <dgm:spPr/>
    </dgm:pt>
    <dgm:pt modelId="{F8B9FA14-3A77-1A48-9441-2B1C9C6B7DE9}" type="pres">
      <dgm:prSet presAssocID="{31274A37-9C8C-4341-BBE3-EF1A8C1F803F}" presName="text" presStyleLbl="fgAcc0" presStyleIdx="1" presStyleCnt="2">
        <dgm:presLayoutVars>
          <dgm:chPref val="3"/>
        </dgm:presLayoutVars>
      </dgm:prSet>
      <dgm:spPr/>
    </dgm:pt>
    <dgm:pt modelId="{EBDDFD3F-9D72-7847-8655-FAED11CDBBEF}" type="pres">
      <dgm:prSet presAssocID="{31274A37-9C8C-4341-BBE3-EF1A8C1F803F}" presName="hierChild2" presStyleCnt="0"/>
      <dgm:spPr/>
    </dgm:pt>
  </dgm:ptLst>
  <dgm:cxnLst>
    <dgm:cxn modelId="{7009E408-5CA4-1049-AD5B-87963B1A198E}" type="presOf" srcId="{31274A37-9C8C-4341-BBE3-EF1A8C1F803F}" destId="{F8B9FA14-3A77-1A48-9441-2B1C9C6B7DE9}" srcOrd="0" destOrd="0" presId="urn:microsoft.com/office/officeart/2005/8/layout/hierarchy1"/>
    <dgm:cxn modelId="{C6C71909-54ED-4C67-9FEB-A8B81439F5FD}" srcId="{82186899-9158-4CA1-8411-CB8D09252F3B}" destId="{7768DD9D-4C67-456A-8989-EF7F20FDD81D}" srcOrd="0" destOrd="0" parTransId="{95CF1D4B-B5CE-4BD7-BCE1-1E4D25D62188}" sibTransId="{C3B10571-20FA-4F97-ABE6-00AB9460E6C6}"/>
    <dgm:cxn modelId="{1AAD124D-F714-114E-8BF7-FCCA641DFB84}" type="presOf" srcId="{82186899-9158-4CA1-8411-CB8D09252F3B}" destId="{C187CA02-A2B3-054F-9F88-3F90454EC0B4}" srcOrd="0" destOrd="0" presId="urn:microsoft.com/office/officeart/2005/8/layout/hierarchy1"/>
    <dgm:cxn modelId="{3572004F-69F2-4732-8062-25A0E4F41985}" srcId="{82186899-9158-4CA1-8411-CB8D09252F3B}" destId="{31274A37-9C8C-4341-BBE3-EF1A8C1F803F}" srcOrd="1" destOrd="0" parTransId="{B0FC4B36-DED8-4DA8-9F39-29573302CE5D}" sibTransId="{DF6B91B1-F2BD-448C-8F36-22B0F159DAFB}"/>
    <dgm:cxn modelId="{3D1846E7-F5E1-3B40-A62D-D258CBA000D1}" type="presOf" srcId="{7768DD9D-4C67-456A-8989-EF7F20FDD81D}" destId="{BF5F9D9C-5141-2245-8FE4-5D222E70B7F4}" srcOrd="0" destOrd="0" presId="urn:microsoft.com/office/officeart/2005/8/layout/hierarchy1"/>
    <dgm:cxn modelId="{921025F4-77C2-5942-9A70-21EE50E5E688}" type="presParOf" srcId="{C187CA02-A2B3-054F-9F88-3F90454EC0B4}" destId="{E3B003F6-83F1-E94E-B6B7-FC974DF3CB70}" srcOrd="0" destOrd="0" presId="urn:microsoft.com/office/officeart/2005/8/layout/hierarchy1"/>
    <dgm:cxn modelId="{21911A53-D0AC-8142-BCCE-4782E501EBE4}" type="presParOf" srcId="{E3B003F6-83F1-E94E-B6B7-FC974DF3CB70}" destId="{3879DE9F-53AF-884A-BF49-B5691F42CF79}" srcOrd="0" destOrd="0" presId="urn:microsoft.com/office/officeart/2005/8/layout/hierarchy1"/>
    <dgm:cxn modelId="{C633DFD5-FCF1-494A-B847-ED4D8778837A}" type="presParOf" srcId="{3879DE9F-53AF-884A-BF49-B5691F42CF79}" destId="{EC01A990-E1CA-024C-83B1-456372AA159D}" srcOrd="0" destOrd="0" presId="urn:microsoft.com/office/officeart/2005/8/layout/hierarchy1"/>
    <dgm:cxn modelId="{9A34506F-27F9-B942-9A3F-C52C54B8D4BD}" type="presParOf" srcId="{3879DE9F-53AF-884A-BF49-B5691F42CF79}" destId="{BF5F9D9C-5141-2245-8FE4-5D222E70B7F4}" srcOrd="1" destOrd="0" presId="urn:microsoft.com/office/officeart/2005/8/layout/hierarchy1"/>
    <dgm:cxn modelId="{13792D01-9C1A-C948-8B18-B24973BDB584}" type="presParOf" srcId="{E3B003F6-83F1-E94E-B6B7-FC974DF3CB70}" destId="{CDA2B7F1-5018-7541-B42D-D6C1642D1AEB}" srcOrd="1" destOrd="0" presId="urn:microsoft.com/office/officeart/2005/8/layout/hierarchy1"/>
    <dgm:cxn modelId="{2285109B-BFD3-A44D-B1A5-06804F7012A9}" type="presParOf" srcId="{C187CA02-A2B3-054F-9F88-3F90454EC0B4}" destId="{22A06BD9-4CF2-6A43-8B9D-42698C4DCA86}" srcOrd="1" destOrd="0" presId="urn:microsoft.com/office/officeart/2005/8/layout/hierarchy1"/>
    <dgm:cxn modelId="{1D2F76C9-B650-4944-A269-72C33B241716}" type="presParOf" srcId="{22A06BD9-4CF2-6A43-8B9D-42698C4DCA86}" destId="{43227BDE-27F1-1743-B1F1-F030015BDD23}" srcOrd="0" destOrd="0" presId="urn:microsoft.com/office/officeart/2005/8/layout/hierarchy1"/>
    <dgm:cxn modelId="{6186A535-0757-FA4B-BFA7-DD1041E2B9D0}" type="presParOf" srcId="{43227BDE-27F1-1743-B1F1-F030015BDD23}" destId="{6568584D-A148-294C-9804-F4ADCC5DE89A}" srcOrd="0" destOrd="0" presId="urn:microsoft.com/office/officeart/2005/8/layout/hierarchy1"/>
    <dgm:cxn modelId="{3362D8BE-9B1F-D044-9FA6-3329B5C6AC9C}" type="presParOf" srcId="{43227BDE-27F1-1743-B1F1-F030015BDD23}" destId="{F8B9FA14-3A77-1A48-9441-2B1C9C6B7DE9}" srcOrd="1" destOrd="0" presId="urn:microsoft.com/office/officeart/2005/8/layout/hierarchy1"/>
    <dgm:cxn modelId="{2EDBE6E4-9994-1D48-BD6C-8221F0E114A4}" type="presParOf" srcId="{22A06BD9-4CF2-6A43-8B9D-42698C4DCA86}" destId="{EBDDFD3F-9D72-7847-8655-FAED11CDBB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59C099-8EC4-40CF-AF0F-32719272AF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253000-403F-4AF4-B930-EAA36CFC75D7}">
      <dgm:prSet/>
      <dgm:spPr/>
      <dgm:t>
        <a:bodyPr/>
        <a:lstStyle/>
        <a:p>
          <a:r>
            <a:rPr lang="sl-SI" b="1"/>
            <a:t>Positive Attitude</a:t>
          </a:r>
          <a:endParaRPr lang="en-US"/>
        </a:p>
      </dgm:t>
    </dgm:pt>
    <dgm:pt modelId="{865714A2-9CA7-4E71-9779-9819B9901A7C}" type="parTrans" cxnId="{1F90B115-3E1A-479F-A6CD-B8B230B5D084}">
      <dgm:prSet/>
      <dgm:spPr/>
      <dgm:t>
        <a:bodyPr/>
        <a:lstStyle/>
        <a:p>
          <a:endParaRPr lang="en-US"/>
        </a:p>
      </dgm:t>
    </dgm:pt>
    <dgm:pt modelId="{A6BECED2-2140-44D1-A9FE-81A3424A7E2E}" type="sibTrans" cxnId="{1F90B115-3E1A-479F-A6CD-B8B230B5D084}">
      <dgm:prSet/>
      <dgm:spPr/>
      <dgm:t>
        <a:bodyPr/>
        <a:lstStyle/>
        <a:p>
          <a:endParaRPr lang="en-US"/>
        </a:p>
      </dgm:t>
    </dgm:pt>
    <dgm:pt modelId="{2DB57815-D444-423A-8C9F-1890F49D1536}">
      <dgm:prSet/>
      <dgm:spPr/>
      <dgm:t>
        <a:bodyPr/>
        <a:lstStyle/>
        <a:p>
          <a:r>
            <a:rPr lang="sl-SI" dirty="0" err="1"/>
            <a:t>You</a:t>
          </a:r>
          <a:r>
            <a:rPr lang="sl-SI" dirty="0"/>
            <a:t> </a:t>
          </a:r>
          <a:r>
            <a:rPr lang="sl-SI" dirty="0" err="1"/>
            <a:t>see</a:t>
          </a:r>
          <a:r>
            <a:rPr lang="sl-SI" dirty="0"/>
            <a:t> </a:t>
          </a:r>
          <a:r>
            <a:rPr lang="sl-SI" dirty="0" err="1"/>
            <a:t>money</a:t>
          </a:r>
          <a:r>
            <a:rPr lang="sl-SI" dirty="0"/>
            <a:t> as a </a:t>
          </a:r>
          <a:r>
            <a:rPr lang="sl-SI" dirty="0" err="1"/>
            <a:t>tool</a:t>
          </a:r>
          <a:r>
            <a:rPr lang="sl-SI" dirty="0"/>
            <a:t> </a:t>
          </a:r>
          <a:r>
            <a:rPr lang="sl-SI" dirty="0" err="1"/>
            <a:t>for</a:t>
          </a:r>
          <a:r>
            <a:rPr lang="sl-SI" dirty="0"/>
            <a:t> </a:t>
          </a:r>
          <a:r>
            <a:rPr lang="sl-SI" dirty="0" err="1"/>
            <a:t>achieving</a:t>
          </a:r>
          <a:r>
            <a:rPr lang="sl-SI" dirty="0"/>
            <a:t> </a:t>
          </a:r>
          <a:r>
            <a:rPr lang="sl-SI" dirty="0" err="1"/>
            <a:t>your</a:t>
          </a:r>
          <a:r>
            <a:rPr lang="sl-SI" dirty="0"/>
            <a:t> </a:t>
          </a:r>
          <a:r>
            <a:rPr lang="sl-SI" dirty="0" err="1"/>
            <a:t>goals</a:t>
          </a:r>
          <a:r>
            <a:rPr lang="sl-SI" dirty="0"/>
            <a:t>, </a:t>
          </a:r>
          <a:r>
            <a:rPr lang="sl-SI" dirty="0" err="1"/>
            <a:t>providing</a:t>
          </a:r>
          <a:r>
            <a:rPr lang="sl-SI" dirty="0"/>
            <a:t> </a:t>
          </a:r>
          <a:r>
            <a:rPr lang="sl-SI" dirty="0" err="1"/>
            <a:t>security</a:t>
          </a:r>
          <a:r>
            <a:rPr lang="sl-SI" dirty="0"/>
            <a:t>, </a:t>
          </a:r>
          <a:r>
            <a:rPr lang="sl-SI" dirty="0" err="1"/>
            <a:t>and</a:t>
          </a:r>
          <a:r>
            <a:rPr lang="sl-SI" dirty="0"/>
            <a:t> </a:t>
          </a:r>
          <a:r>
            <a:rPr lang="sl-SI" dirty="0" err="1"/>
            <a:t>enhancing</a:t>
          </a:r>
          <a:r>
            <a:rPr lang="sl-SI" dirty="0"/>
            <a:t> </a:t>
          </a:r>
          <a:r>
            <a:rPr lang="sl-SI" dirty="0" err="1"/>
            <a:t>your</a:t>
          </a:r>
          <a:r>
            <a:rPr lang="sl-SI" dirty="0"/>
            <a:t> </a:t>
          </a:r>
          <a:r>
            <a:rPr lang="sl-SI" dirty="0" err="1"/>
            <a:t>quality</a:t>
          </a:r>
          <a:r>
            <a:rPr lang="sl-SI" dirty="0"/>
            <a:t> of </a:t>
          </a:r>
          <a:r>
            <a:rPr lang="sl-SI" dirty="0" err="1"/>
            <a:t>life</a:t>
          </a:r>
          <a:r>
            <a:rPr lang="sl-SI" dirty="0"/>
            <a:t>. </a:t>
          </a:r>
          <a:r>
            <a:rPr lang="sl-SI" dirty="0" err="1"/>
            <a:t>You</a:t>
          </a:r>
          <a:r>
            <a:rPr lang="sl-SI" dirty="0"/>
            <a:t> </a:t>
          </a:r>
          <a:r>
            <a:rPr lang="sl-SI" dirty="0" err="1"/>
            <a:t>feel</a:t>
          </a:r>
          <a:r>
            <a:rPr lang="sl-SI" dirty="0"/>
            <a:t> </a:t>
          </a:r>
          <a:r>
            <a:rPr lang="sl-SI" dirty="0" err="1"/>
            <a:t>confident</a:t>
          </a:r>
          <a:r>
            <a:rPr lang="sl-SI" dirty="0"/>
            <a:t> in </a:t>
          </a:r>
          <a:r>
            <a:rPr lang="sl-SI" dirty="0" err="1"/>
            <a:t>your</a:t>
          </a:r>
          <a:r>
            <a:rPr lang="sl-SI" dirty="0"/>
            <a:t> </a:t>
          </a:r>
          <a:r>
            <a:rPr lang="sl-SI" dirty="0" err="1"/>
            <a:t>financial</a:t>
          </a:r>
          <a:r>
            <a:rPr lang="sl-SI" dirty="0"/>
            <a:t> </a:t>
          </a:r>
          <a:r>
            <a:rPr lang="sl-SI" dirty="0" err="1"/>
            <a:t>decisions</a:t>
          </a:r>
          <a:r>
            <a:rPr lang="sl-SI" dirty="0"/>
            <a:t> </a:t>
          </a:r>
          <a:r>
            <a:rPr lang="sl-SI" dirty="0" err="1"/>
            <a:t>and</a:t>
          </a:r>
          <a:r>
            <a:rPr lang="sl-SI" dirty="0"/>
            <a:t> are </a:t>
          </a:r>
          <a:r>
            <a:rPr lang="sl-SI" dirty="0" err="1"/>
            <a:t>comfortable</a:t>
          </a:r>
          <a:r>
            <a:rPr lang="sl-SI" dirty="0"/>
            <a:t> </a:t>
          </a:r>
          <a:r>
            <a:rPr lang="sl-SI" dirty="0" err="1"/>
            <a:t>discussing</a:t>
          </a:r>
          <a:r>
            <a:rPr lang="sl-SI" dirty="0"/>
            <a:t> </a:t>
          </a:r>
          <a:r>
            <a:rPr lang="sl-SI" dirty="0" err="1"/>
            <a:t>money</a:t>
          </a:r>
          <a:r>
            <a:rPr lang="sl-SI" dirty="0"/>
            <a:t>.</a:t>
          </a:r>
          <a:endParaRPr lang="en-US" dirty="0"/>
        </a:p>
      </dgm:t>
    </dgm:pt>
    <dgm:pt modelId="{A50EFBDC-7143-455A-8B75-5E03B548F189}" type="parTrans" cxnId="{46647813-1AF3-4EEA-A4E3-E5C482E98A04}">
      <dgm:prSet/>
      <dgm:spPr/>
      <dgm:t>
        <a:bodyPr/>
        <a:lstStyle/>
        <a:p>
          <a:endParaRPr lang="en-US"/>
        </a:p>
      </dgm:t>
    </dgm:pt>
    <dgm:pt modelId="{D6A33437-6C79-4961-BD33-D58AEB2E7174}" type="sibTrans" cxnId="{46647813-1AF3-4EEA-A4E3-E5C482E98A04}">
      <dgm:prSet/>
      <dgm:spPr/>
      <dgm:t>
        <a:bodyPr/>
        <a:lstStyle/>
        <a:p>
          <a:endParaRPr lang="en-US"/>
        </a:p>
      </dgm:t>
    </dgm:pt>
    <dgm:pt modelId="{69518112-F7A5-4B2B-9F57-E24F313B4546}">
      <dgm:prSet/>
      <dgm:spPr/>
      <dgm:t>
        <a:bodyPr/>
        <a:lstStyle/>
        <a:p>
          <a:r>
            <a:rPr lang="sl-SI" i="1"/>
            <a:t>A positive attitude often leads to proactive financial management, savings, and investment for future needs.</a:t>
          </a:r>
          <a:endParaRPr lang="en-US"/>
        </a:p>
      </dgm:t>
    </dgm:pt>
    <dgm:pt modelId="{59DC0C19-CF53-4A28-A969-4F69FC9D9FAE}" type="parTrans" cxnId="{A0930128-0339-4738-85A5-43D93354363F}">
      <dgm:prSet/>
      <dgm:spPr/>
      <dgm:t>
        <a:bodyPr/>
        <a:lstStyle/>
        <a:p>
          <a:endParaRPr lang="en-US"/>
        </a:p>
      </dgm:t>
    </dgm:pt>
    <dgm:pt modelId="{26926F65-D8E7-4DCC-BCDF-DCE29B22AFCE}" type="sibTrans" cxnId="{A0930128-0339-4738-85A5-43D93354363F}">
      <dgm:prSet/>
      <dgm:spPr/>
      <dgm:t>
        <a:bodyPr/>
        <a:lstStyle/>
        <a:p>
          <a:endParaRPr lang="en-US"/>
        </a:p>
      </dgm:t>
    </dgm:pt>
    <dgm:pt modelId="{E0465997-FAC2-4D36-A721-DE8867AA7A20}">
      <dgm:prSet/>
      <dgm:spPr/>
      <dgm:t>
        <a:bodyPr/>
        <a:lstStyle/>
        <a:p>
          <a:r>
            <a:rPr lang="sl-SI" b="1"/>
            <a:t>Over-optimism can sometimes lead to risk-taking without sufficient caution. It’s important to balance confidence with careful planning.</a:t>
          </a:r>
          <a:endParaRPr lang="en-US"/>
        </a:p>
      </dgm:t>
    </dgm:pt>
    <dgm:pt modelId="{8119D23C-4A0C-4AFD-A0BB-5A81AF086EE6}" type="parTrans" cxnId="{186768BA-6F1A-4B9C-B31E-A5B27D0A974E}">
      <dgm:prSet/>
      <dgm:spPr/>
      <dgm:t>
        <a:bodyPr/>
        <a:lstStyle/>
        <a:p>
          <a:endParaRPr lang="en-US"/>
        </a:p>
      </dgm:t>
    </dgm:pt>
    <dgm:pt modelId="{52B68933-06FE-436A-9EAC-DA350DB1D8F4}" type="sibTrans" cxnId="{186768BA-6F1A-4B9C-B31E-A5B27D0A974E}">
      <dgm:prSet/>
      <dgm:spPr/>
      <dgm:t>
        <a:bodyPr/>
        <a:lstStyle/>
        <a:p>
          <a:endParaRPr lang="en-US"/>
        </a:p>
      </dgm:t>
    </dgm:pt>
    <dgm:pt modelId="{35A560C4-B9FA-8D4E-8E1A-4DD842D20E57}" type="pres">
      <dgm:prSet presAssocID="{EC59C099-8EC4-40CF-AF0F-32719272AF9E}" presName="vert0" presStyleCnt="0">
        <dgm:presLayoutVars>
          <dgm:dir/>
          <dgm:animOne val="branch"/>
          <dgm:animLvl val="lvl"/>
        </dgm:presLayoutVars>
      </dgm:prSet>
      <dgm:spPr/>
    </dgm:pt>
    <dgm:pt modelId="{F3E887EC-B103-964E-A528-1CEF4B877DF9}" type="pres">
      <dgm:prSet presAssocID="{87253000-403F-4AF4-B930-EAA36CFC75D7}" presName="thickLine" presStyleLbl="alignNode1" presStyleIdx="0" presStyleCnt="1"/>
      <dgm:spPr/>
    </dgm:pt>
    <dgm:pt modelId="{E5FD0A4F-DD0A-7342-AA29-365B35535A45}" type="pres">
      <dgm:prSet presAssocID="{87253000-403F-4AF4-B930-EAA36CFC75D7}" presName="horz1" presStyleCnt="0"/>
      <dgm:spPr/>
    </dgm:pt>
    <dgm:pt modelId="{7E1B4B7B-73F4-5242-9875-9AB21AD15C81}" type="pres">
      <dgm:prSet presAssocID="{87253000-403F-4AF4-B930-EAA36CFC75D7}" presName="tx1" presStyleLbl="revTx" presStyleIdx="0" presStyleCnt="4"/>
      <dgm:spPr/>
    </dgm:pt>
    <dgm:pt modelId="{C86089FB-EF7A-624E-971B-6FD9C6FFAD6B}" type="pres">
      <dgm:prSet presAssocID="{87253000-403F-4AF4-B930-EAA36CFC75D7}" presName="vert1" presStyleCnt="0"/>
      <dgm:spPr/>
    </dgm:pt>
    <dgm:pt modelId="{C631E856-EE71-9C4F-8C5B-6D3D579D5A3C}" type="pres">
      <dgm:prSet presAssocID="{2DB57815-D444-423A-8C9F-1890F49D1536}" presName="vertSpace2a" presStyleCnt="0"/>
      <dgm:spPr/>
    </dgm:pt>
    <dgm:pt modelId="{DA36E7F2-594F-CA40-AB70-D0239A64541F}" type="pres">
      <dgm:prSet presAssocID="{2DB57815-D444-423A-8C9F-1890F49D1536}" presName="horz2" presStyleCnt="0"/>
      <dgm:spPr/>
    </dgm:pt>
    <dgm:pt modelId="{88A0EABC-1C34-904A-8455-EA128E37825C}" type="pres">
      <dgm:prSet presAssocID="{2DB57815-D444-423A-8C9F-1890F49D1536}" presName="horzSpace2" presStyleCnt="0"/>
      <dgm:spPr/>
    </dgm:pt>
    <dgm:pt modelId="{522A5B49-EBC0-4C4D-9E0F-5CA214F7074B}" type="pres">
      <dgm:prSet presAssocID="{2DB57815-D444-423A-8C9F-1890F49D1536}" presName="tx2" presStyleLbl="revTx" presStyleIdx="1" presStyleCnt="4"/>
      <dgm:spPr/>
    </dgm:pt>
    <dgm:pt modelId="{55DE47E9-A83A-374A-9E7F-917ECCF4B119}" type="pres">
      <dgm:prSet presAssocID="{2DB57815-D444-423A-8C9F-1890F49D1536}" presName="vert2" presStyleCnt="0"/>
      <dgm:spPr/>
    </dgm:pt>
    <dgm:pt modelId="{2DA3297E-8E1F-CB49-90BF-2F7475A2DAEB}" type="pres">
      <dgm:prSet presAssocID="{2DB57815-D444-423A-8C9F-1890F49D1536}" presName="thinLine2b" presStyleLbl="callout" presStyleIdx="0" presStyleCnt="3"/>
      <dgm:spPr/>
    </dgm:pt>
    <dgm:pt modelId="{5C345E83-1532-CB41-ADA6-19567D66D34A}" type="pres">
      <dgm:prSet presAssocID="{2DB57815-D444-423A-8C9F-1890F49D1536}" presName="vertSpace2b" presStyleCnt="0"/>
      <dgm:spPr/>
    </dgm:pt>
    <dgm:pt modelId="{BACECF0D-D651-E845-BF8F-8021B47304BE}" type="pres">
      <dgm:prSet presAssocID="{69518112-F7A5-4B2B-9F57-E24F313B4546}" presName="horz2" presStyleCnt="0"/>
      <dgm:spPr/>
    </dgm:pt>
    <dgm:pt modelId="{743ACD0F-60C9-3C42-A840-EE8A09435F46}" type="pres">
      <dgm:prSet presAssocID="{69518112-F7A5-4B2B-9F57-E24F313B4546}" presName="horzSpace2" presStyleCnt="0"/>
      <dgm:spPr/>
    </dgm:pt>
    <dgm:pt modelId="{3DEEBF10-F524-6847-BD8C-25C3FFBC1C02}" type="pres">
      <dgm:prSet presAssocID="{69518112-F7A5-4B2B-9F57-E24F313B4546}" presName="tx2" presStyleLbl="revTx" presStyleIdx="2" presStyleCnt="4"/>
      <dgm:spPr/>
    </dgm:pt>
    <dgm:pt modelId="{600BAA24-DA91-E547-A9E9-9C7F0D6D2717}" type="pres">
      <dgm:prSet presAssocID="{69518112-F7A5-4B2B-9F57-E24F313B4546}" presName="vert2" presStyleCnt="0"/>
      <dgm:spPr/>
    </dgm:pt>
    <dgm:pt modelId="{72357DEC-CB53-7146-A7FF-38C3D9F2BDDA}" type="pres">
      <dgm:prSet presAssocID="{69518112-F7A5-4B2B-9F57-E24F313B4546}" presName="thinLine2b" presStyleLbl="callout" presStyleIdx="1" presStyleCnt="3"/>
      <dgm:spPr/>
    </dgm:pt>
    <dgm:pt modelId="{66CA3B96-3691-3F4F-A475-D46888CEFCCC}" type="pres">
      <dgm:prSet presAssocID="{69518112-F7A5-4B2B-9F57-E24F313B4546}" presName="vertSpace2b" presStyleCnt="0"/>
      <dgm:spPr/>
    </dgm:pt>
    <dgm:pt modelId="{FDD20781-B511-E945-8B45-2020072BDB30}" type="pres">
      <dgm:prSet presAssocID="{E0465997-FAC2-4D36-A721-DE8867AA7A20}" presName="horz2" presStyleCnt="0"/>
      <dgm:spPr/>
    </dgm:pt>
    <dgm:pt modelId="{F367ED85-A163-A349-936F-16A91365F54D}" type="pres">
      <dgm:prSet presAssocID="{E0465997-FAC2-4D36-A721-DE8867AA7A20}" presName="horzSpace2" presStyleCnt="0"/>
      <dgm:spPr/>
    </dgm:pt>
    <dgm:pt modelId="{38886BFC-0C53-A94C-8F93-6E5E120813E8}" type="pres">
      <dgm:prSet presAssocID="{E0465997-FAC2-4D36-A721-DE8867AA7A20}" presName="tx2" presStyleLbl="revTx" presStyleIdx="3" presStyleCnt="4"/>
      <dgm:spPr/>
    </dgm:pt>
    <dgm:pt modelId="{07BE84DF-A489-5F43-BB32-AE0BA21C2A99}" type="pres">
      <dgm:prSet presAssocID="{E0465997-FAC2-4D36-A721-DE8867AA7A20}" presName="vert2" presStyleCnt="0"/>
      <dgm:spPr/>
    </dgm:pt>
    <dgm:pt modelId="{CE0A2AC5-EE9B-D545-BDA1-0EF96B5D27BC}" type="pres">
      <dgm:prSet presAssocID="{E0465997-FAC2-4D36-A721-DE8867AA7A20}" presName="thinLine2b" presStyleLbl="callout" presStyleIdx="2" presStyleCnt="3"/>
      <dgm:spPr/>
    </dgm:pt>
    <dgm:pt modelId="{958012B0-D5C4-3047-AFD5-38A69C395EB9}" type="pres">
      <dgm:prSet presAssocID="{E0465997-FAC2-4D36-A721-DE8867AA7A20}" presName="vertSpace2b" presStyleCnt="0"/>
      <dgm:spPr/>
    </dgm:pt>
  </dgm:ptLst>
  <dgm:cxnLst>
    <dgm:cxn modelId="{DF43B909-9FF4-F04C-ACF8-3D205136EB2E}" type="presOf" srcId="{2DB57815-D444-423A-8C9F-1890F49D1536}" destId="{522A5B49-EBC0-4C4D-9E0F-5CA214F7074B}" srcOrd="0" destOrd="0" presId="urn:microsoft.com/office/officeart/2008/layout/LinedList"/>
    <dgm:cxn modelId="{46647813-1AF3-4EEA-A4E3-E5C482E98A04}" srcId="{87253000-403F-4AF4-B930-EAA36CFC75D7}" destId="{2DB57815-D444-423A-8C9F-1890F49D1536}" srcOrd="0" destOrd="0" parTransId="{A50EFBDC-7143-455A-8B75-5E03B548F189}" sibTransId="{D6A33437-6C79-4961-BD33-D58AEB2E7174}"/>
    <dgm:cxn modelId="{1F90B115-3E1A-479F-A6CD-B8B230B5D084}" srcId="{EC59C099-8EC4-40CF-AF0F-32719272AF9E}" destId="{87253000-403F-4AF4-B930-EAA36CFC75D7}" srcOrd="0" destOrd="0" parTransId="{865714A2-9CA7-4E71-9779-9819B9901A7C}" sibTransId="{A6BECED2-2140-44D1-A9FE-81A3424A7E2E}"/>
    <dgm:cxn modelId="{F9E81922-FE98-A244-A4DC-E477C3F5852F}" type="presOf" srcId="{EC59C099-8EC4-40CF-AF0F-32719272AF9E}" destId="{35A560C4-B9FA-8D4E-8E1A-4DD842D20E57}" srcOrd="0" destOrd="0" presId="urn:microsoft.com/office/officeart/2008/layout/LinedList"/>
    <dgm:cxn modelId="{A0930128-0339-4738-85A5-43D93354363F}" srcId="{87253000-403F-4AF4-B930-EAA36CFC75D7}" destId="{69518112-F7A5-4B2B-9F57-E24F313B4546}" srcOrd="1" destOrd="0" parTransId="{59DC0C19-CF53-4A28-A969-4F69FC9D9FAE}" sibTransId="{26926F65-D8E7-4DCC-BCDF-DCE29B22AFCE}"/>
    <dgm:cxn modelId="{B8861947-DD01-1440-9057-123E266A66C1}" type="presOf" srcId="{87253000-403F-4AF4-B930-EAA36CFC75D7}" destId="{7E1B4B7B-73F4-5242-9875-9AB21AD15C81}" srcOrd="0" destOrd="0" presId="urn:microsoft.com/office/officeart/2008/layout/LinedList"/>
    <dgm:cxn modelId="{DFD1E448-DDCE-EE4E-829C-4B3C4DF2B84E}" type="presOf" srcId="{E0465997-FAC2-4D36-A721-DE8867AA7A20}" destId="{38886BFC-0C53-A94C-8F93-6E5E120813E8}" srcOrd="0" destOrd="0" presId="urn:microsoft.com/office/officeart/2008/layout/LinedList"/>
    <dgm:cxn modelId="{68278449-4E7F-5540-84EC-F4A3D93C4636}" type="presOf" srcId="{69518112-F7A5-4B2B-9F57-E24F313B4546}" destId="{3DEEBF10-F524-6847-BD8C-25C3FFBC1C02}" srcOrd="0" destOrd="0" presId="urn:microsoft.com/office/officeart/2008/layout/LinedList"/>
    <dgm:cxn modelId="{186768BA-6F1A-4B9C-B31E-A5B27D0A974E}" srcId="{87253000-403F-4AF4-B930-EAA36CFC75D7}" destId="{E0465997-FAC2-4D36-A721-DE8867AA7A20}" srcOrd="2" destOrd="0" parTransId="{8119D23C-4A0C-4AFD-A0BB-5A81AF086EE6}" sibTransId="{52B68933-06FE-436A-9EAC-DA350DB1D8F4}"/>
    <dgm:cxn modelId="{8AA38D77-0E93-0340-8050-29DF7F1665CD}" type="presParOf" srcId="{35A560C4-B9FA-8D4E-8E1A-4DD842D20E57}" destId="{F3E887EC-B103-964E-A528-1CEF4B877DF9}" srcOrd="0" destOrd="0" presId="urn:microsoft.com/office/officeart/2008/layout/LinedList"/>
    <dgm:cxn modelId="{357E252F-368C-4442-9ED4-DF7D614619B7}" type="presParOf" srcId="{35A560C4-B9FA-8D4E-8E1A-4DD842D20E57}" destId="{E5FD0A4F-DD0A-7342-AA29-365B35535A45}" srcOrd="1" destOrd="0" presId="urn:microsoft.com/office/officeart/2008/layout/LinedList"/>
    <dgm:cxn modelId="{DF78DBEB-C489-094B-A563-D246D8772B7C}" type="presParOf" srcId="{E5FD0A4F-DD0A-7342-AA29-365B35535A45}" destId="{7E1B4B7B-73F4-5242-9875-9AB21AD15C81}" srcOrd="0" destOrd="0" presId="urn:microsoft.com/office/officeart/2008/layout/LinedList"/>
    <dgm:cxn modelId="{C0527F1C-D3C4-064C-9520-C79A92A1414E}" type="presParOf" srcId="{E5FD0A4F-DD0A-7342-AA29-365B35535A45}" destId="{C86089FB-EF7A-624E-971B-6FD9C6FFAD6B}" srcOrd="1" destOrd="0" presId="urn:microsoft.com/office/officeart/2008/layout/LinedList"/>
    <dgm:cxn modelId="{EFB210D7-10FC-B443-9ED6-3A3AE26DC9C7}" type="presParOf" srcId="{C86089FB-EF7A-624E-971B-6FD9C6FFAD6B}" destId="{C631E856-EE71-9C4F-8C5B-6D3D579D5A3C}" srcOrd="0" destOrd="0" presId="urn:microsoft.com/office/officeart/2008/layout/LinedList"/>
    <dgm:cxn modelId="{EEA6523F-AECD-4C46-91EB-7A7C05A1326A}" type="presParOf" srcId="{C86089FB-EF7A-624E-971B-6FD9C6FFAD6B}" destId="{DA36E7F2-594F-CA40-AB70-D0239A64541F}" srcOrd="1" destOrd="0" presId="urn:microsoft.com/office/officeart/2008/layout/LinedList"/>
    <dgm:cxn modelId="{973BA2AE-7DB2-3A42-B61A-CC5AF9BE6368}" type="presParOf" srcId="{DA36E7F2-594F-CA40-AB70-D0239A64541F}" destId="{88A0EABC-1C34-904A-8455-EA128E37825C}" srcOrd="0" destOrd="0" presId="urn:microsoft.com/office/officeart/2008/layout/LinedList"/>
    <dgm:cxn modelId="{19062AEB-2606-6C45-B169-7C61419DDE60}" type="presParOf" srcId="{DA36E7F2-594F-CA40-AB70-D0239A64541F}" destId="{522A5B49-EBC0-4C4D-9E0F-5CA214F7074B}" srcOrd="1" destOrd="0" presId="urn:microsoft.com/office/officeart/2008/layout/LinedList"/>
    <dgm:cxn modelId="{4B9339A4-5268-244D-9C3D-D2CE7BCA27F2}" type="presParOf" srcId="{DA36E7F2-594F-CA40-AB70-D0239A64541F}" destId="{55DE47E9-A83A-374A-9E7F-917ECCF4B119}" srcOrd="2" destOrd="0" presId="urn:microsoft.com/office/officeart/2008/layout/LinedList"/>
    <dgm:cxn modelId="{D78B8E15-26A6-6E44-8786-C7BF1367446D}" type="presParOf" srcId="{C86089FB-EF7A-624E-971B-6FD9C6FFAD6B}" destId="{2DA3297E-8E1F-CB49-90BF-2F7475A2DAEB}" srcOrd="2" destOrd="0" presId="urn:microsoft.com/office/officeart/2008/layout/LinedList"/>
    <dgm:cxn modelId="{51D94811-D847-0A4B-A9FC-D77E243C6C11}" type="presParOf" srcId="{C86089FB-EF7A-624E-971B-6FD9C6FFAD6B}" destId="{5C345E83-1532-CB41-ADA6-19567D66D34A}" srcOrd="3" destOrd="0" presId="urn:microsoft.com/office/officeart/2008/layout/LinedList"/>
    <dgm:cxn modelId="{080352EE-C383-854B-AF3D-AB0F008469B6}" type="presParOf" srcId="{C86089FB-EF7A-624E-971B-6FD9C6FFAD6B}" destId="{BACECF0D-D651-E845-BF8F-8021B47304BE}" srcOrd="4" destOrd="0" presId="urn:microsoft.com/office/officeart/2008/layout/LinedList"/>
    <dgm:cxn modelId="{0EE2BC2D-5CCC-7A45-B1EA-E8DFD0C04EE3}" type="presParOf" srcId="{BACECF0D-D651-E845-BF8F-8021B47304BE}" destId="{743ACD0F-60C9-3C42-A840-EE8A09435F46}" srcOrd="0" destOrd="0" presId="urn:microsoft.com/office/officeart/2008/layout/LinedList"/>
    <dgm:cxn modelId="{B2A0894E-9CD8-4B49-81F6-E41F4BC92AE9}" type="presParOf" srcId="{BACECF0D-D651-E845-BF8F-8021B47304BE}" destId="{3DEEBF10-F524-6847-BD8C-25C3FFBC1C02}" srcOrd="1" destOrd="0" presId="urn:microsoft.com/office/officeart/2008/layout/LinedList"/>
    <dgm:cxn modelId="{8D2365BA-B2CD-A647-9256-D481C4DB92C8}" type="presParOf" srcId="{BACECF0D-D651-E845-BF8F-8021B47304BE}" destId="{600BAA24-DA91-E547-A9E9-9C7F0D6D2717}" srcOrd="2" destOrd="0" presId="urn:microsoft.com/office/officeart/2008/layout/LinedList"/>
    <dgm:cxn modelId="{8F72F6CA-2899-2A4E-A4C7-AB29B848202B}" type="presParOf" srcId="{C86089FB-EF7A-624E-971B-6FD9C6FFAD6B}" destId="{72357DEC-CB53-7146-A7FF-38C3D9F2BDDA}" srcOrd="5" destOrd="0" presId="urn:microsoft.com/office/officeart/2008/layout/LinedList"/>
    <dgm:cxn modelId="{760BCD07-FC0B-2748-AA62-083AF61EF049}" type="presParOf" srcId="{C86089FB-EF7A-624E-971B-6FD9C6FFAD6B}" destId="{66CA3B96-3691-3F4F-A475-D46888CEFCCC}" srcOrd="6" destOrd="0" presId="urn:microsoft.com/office/officeart/2008/layout/LinedList"/>
    <dgm:cxn modelId="{4F416DF9-AEB3-BC4A-9576-A94423C751B7}" type="presParOf" srcId="{C86089FB-EF7A-624E-971B-6FD9C6FFAD6B}" destId="{FDD20781-B511-E945-8B45-2020072BDB30}" srcOrd="7" destOrd="0" presId="urn:microsoft.com/office/officeart/2008/layout/LinedList"/>
    <dgm:cxn modelId="{FAF52229-3E4C-0B42-9282-82CC18BCE442}" type="presParOf" srcId="{FDD20781-B511-E945-8B45-2020072BDB30}" destId="{F367ED85-A163-A349-936F-16A91365F54D}" srcOrd="0" destOrd="0" presId="urn:microsoft.com/office/officeart/2008/layout/LinedList"/>
    <dgm:cxn modelId="{53A59191-F108-F94C-A33F-B8963DD74AE6}" type="presParOf" srcId="{FDD20781-B511-E945-8B45-2020072BDB30}" destId="{38886BFC-0C53-A94C-8F93-6E5E120813E8}" srcOrd="1" destOrd="0" presId="urn:microsoft.com/office/officeart/2008/layout/LinedList"/>
    <dgm:cxn modelId="{86C0D29A-4530-4948-AFA5-26C0C39FF70B}" type="presParOf" srcId="{FDD20781-B511-E945-8B45-2020072BDB30}" destId="{07BE84DF-A489-5F43-BB32-AE0BA21C2A99}" srcOrd="2" destOrd="0" presId="urn:microsoft.com/office/officeart/2008/layout/LinedList"/>
    <dgm:cxn modelId="{26B50357-4C1E-924C-A465-08D8749463FF}" type="presParOf" srcId="{C86089FB-EF7A-624E-971B-6FD9C6FFAD6B}" destId="{CE0A2AC5-EE9B-D545-BDA1-0EF96B5D27BC}" srcOrd="8" destOrd="0" presId="urn:microsoft.com/office/officeart/2008/layout/LinedList"/>
    <dgm:cxn modelId="{2D81AA1F-F89F-F34A-BD0E-0B674B20062B}" type="presParOf" srcId="{C86089FB-EF7A-624E-971B-6FD9C6FFAD6B}" destId="{958012B0-D5C4-3047-AFD5-38A69C395E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FDA3E-E0CD-456F-A0D9-86A21D878D0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7E156FB-B957-4531-A095-5428719D35F6}">
      <dgm:prSet/>
      <dgm:spPr/>
      <dgm:t>
        <a:bodyPr/>
        <a:lstStyle/>
        <a:p>
          <a:r>
            <a:rPr lang="sl-SI" b="1" dirty="0"/>
            <a:t>Negative </a:t>
          </a:r>
          <a:r>
            <a:rPr lang="sl-SI" b="1" dirty="0" err="1"/>
            <a:t>Attitude</a:t>
          </a:r>
          <a:endParaRPr lang="en-US" dirty="0"/>
        </a:p>
      </dgm:t>
    </dgm:pt>
    <dgm:pt modelId="{5EC8657F-8333-4D2A-95A2-FB97000F2F07}" type="parTrans" cxnId="{179DD50E-78F5-4D8E-890F-BAC4FB27D0D2}">
      <dgm:prSet/>
      <dgm:spPr/>
      <dgm:t>
        <a:bodyPr/>
        <a:lstStyle/>
        <a:p>
          <a:endParaRPr lang="en-US"/>
        </a:p>
      </dgm:t>
    </dgm:pt>
    <dgm:pt modelId="{83678852-870B-41CA-9A28-3374764E91BF}" type="sibTrans" cxnId="{179DD50E-78F5-4D8E-890F-BAC4FB27D0D2}">
      <dgm:prSet/>
      <dgm:spPr/>
      <dgm:t>
        <a:bodyPr/>
        <a:lstStyle/>
        <a:p>
          <a:endParaRPr lang="en-US"/>
        </a:p>
      </dgm:t>
    </dgm:pt>
    <dgm:pt modelId="{D57B77C6-14DF-43FD-A4BE-05CAE2B70A89}">
      <dgm:prSet/>
      <dgm:spPr/>
      <dgm:t>
        <a:bodyPr/>
        <a:lstStyle/>
        <a:p>
          <a:r>
            <a:rPr lang="sl-SI"/>
            <a:t>You may feel stressed, anxious, or overwhelmed by money matters. You might see money as a source of problems or feel that you never have enough.</a:t>
          </a:r>
          <a:endParaRPr lang="en-US"/>
        </a:p>
      </dgm:t>
    </dgm:pt>
    <dgm:pt modelId="{BEECA252-0661-419B-9712-AA16A8482D06}" type="parTrans" cxnId="{6FCF3653-85FB-44CA-B9DB-CCA2BBFEA3A0}">
      <dgm:prSet/>
      <dgm:spPr/>
      <dgm:t>
        <a:bodyPr/>
        <a:lstStyle/>
        <a:p>
          <a:endParaRPr lang="en-US"/>
        </a:p>
      </dgm:t>
    </dgm:pt>
    <dgm:pt modelId="{4CF6305C-24C1-4D67-9E57-8F6C64D7BDF3}" type="sibTrans" cxnId="{6FCF3653-85FB-44CA-B9DB-CCA2BBFEA3A0}">
      <dgm:prSet/>
      <dgm:spPr/>
      <dgm:t>
        <a:bodyPr/>
        <a:lstStyle/>
        <a:p>
          <a:endParaRPr lang="en-US"/>
        </a:p>
      </dgm:t>
    </dgm:pt>
    <dgm:pt modelId="{432B7CC6-84F5-4B40-9CA6-A549F7DD8C05}">
      <dgm:prSet/>
      <dgm:spPr/>
      <dgm:t>
        <a:bodyPr/>
        <a:lstStyle/>
        <a:p>
          <a:r>
            <a:rPr lang="sl-SI" i="1"/>
            <a:t>A cautious approach can prevent overspending and encourage saving.</a:t>
          </a:r>
          <a:endParaRPr lang="en-US"/>
        </a:p>
      </dgm:t>
    </dgm:pt>
    <dgm:pt modelId="{76871DEE-F49E-4FCF-BB09-AEE00131AF8F}" type="parTrans" cxnId="{2B2D4FC3-91FC-45EF-8740-B1E0BE82B6D1}">
      <dgm:prSet/>
      <dgm:spPr/>
      <dgm:t>
        <a:bodyPr/>
        <a:lstStyle/>
        <a:p>
          <a:endParaRPr lang="en-US"/>
        </a:p>
      </dgm:t>
    </dgm:pt>
    <dgm:pt modelId="{37D769C8-5C81-4A22-B691-8449BAED7F02}" type="sibTrans" cxnId="{2B2D4FC3-91FC-45EF-8740-B1E0BE82B6D1}">
      <dgm:prSet/>
      <dgm:spPr/>
      <dgm:t>
        <a:bodyPr/>
        <a:lstStyle/>
        <a:p>
          <a:endParaRPr lang="en-US"/>
        </a:p>
      </dgm:t>
    </dgm:pt>
    <dgm:pt modelId="{1F9E43C1-B187-47B1-BD12-ACA4CF7576EE}">
      <dgm:prSet/>
      <dgm:spPr/>
      <dgm:t>
        <a:bodyPr/>
        <a:lstStyle/>
        <a:p>
          <a:r>
            <a:rPr lang="sl-SI" b="1"/>
            <a:t>Excessive worry can hinder financial decision-making, lead to avoidance of financial planning, and impact overall well-being.</a:t>
          </a:r>
          <a:endParaRPr lang="en-US"/>
        </a:p>
      </dgm:t>
    </dgm:pt>
    <dgm:pt modelId="{DE609846-13C4-4EF8-8875-CD9B98455B70}" type="parTrans" cxnId="{F4370194-00D0-4C09-BFB5-92A097C5EEE6}">
      <dgm:prSet/>
      <dgm:spPr/>
      <dgm:t>
        <a:bodyPr/>
        <a:lstStyle/>
        <a:p>
          <a:endParaRPr lang="en-US"/>
        </a:p>
      </dgm:t>
    </dgm:pt>
    <dgm:pt modelId="{18D397BA-A756-4CE0-9F4F-9B4FD8C444AF}" type="sibTrans" cxnId="{F4370194-00D0-4C09-BFB5-92A097C5EEE6}">
      <dgm:prSet/>
      <dgm:spPr/>
      <dgm:t>
        <a:bodyPr/>
        <a:lstStyle/>
        <a:p>
          <a:endParaRPr lang="en-US"/>
        </a:p>
      </dgm:t>
    </dgm:pt>
    <dgm:pt modelId="{AC6D312D-3525-8A42-A410-11ACA6B48DD1}" type="pres">
      <dgm:prSet presAssocID="{A66FDA3E-E0CD-456F-A0D9-86A21D878D0D}" presName="diagram" presStyleCnt="0">
        <dgm:presLayoutVars>
          <dgm:dir/>
          <dgm:resizeHandles val="exact"/>
        </dgm:presLayoutVars>
      </dgm:prSet>
      <dgm:spPr/>
    </dgm:pt>
    <dgm:pt modelId="{2961B473-8990-5948-9EF4-B0AFD0769BF3}" type="pres">
      <dgm:prSet presAssocID="{57E156FB-B957-4531-A095-5428719D35F6}" presName="node" presStyleLbl="node1" presStyleIdx="0" presStyleCnt="1" custLinFactNeighborX="24498" custLinFactNeighborY="-795">
        <dgm:presLayoutVars>
          <dgm:bulletEnabled val="1"/>
        </dgm:presLayoutVars>
      </dgm:prSet>
      <dgm:spPr/>
    </dgm:pt>
  </dgm:ptLst>
  <dgm:cxnLst>
    <dgm:cxn modelId="{179DD50E-78F5-4D8E-890F-BAC4FB27D0D2}" srcId="{A66FDA3E-E0CD-456F-A0D9-86A21D878D0D}" destId="{57E156FB-B957-4531-A095-5428719D35F6}" srcOrd="0" destOrd="0" parTransId="{5EC8657F-8333-4D2A-95A2-FB97000F2F07}" sibTransId="{83678852-870B-41CA-9A28-3374764E91BF}"/>
    <dgm:cxn modelId="{529DFB34-9982-7B41-8042-AD3838DE6917}" type="presOf" srcId="{57E156FB-B957-4531-A095-5428719D35F6}" destId="{2961B473-8990-5948-9EF4-B0AFD0769BF3}" srcOrd="0" destOrd="0" presId="urn:microsoft.com/office/officeart/2005/8/layout/process5"/>
    <dgm:cxn modelId="{BFA0CF52-FFCA-F34A-BD40-12B7D3FB5C1D}" type="presOf" srcId="{D57B77C6-14DF-43FD-A4BE-05CAE2B70A89}" destId="{2961B473-8990-5948-9EF4-B0AFD0769BF3}" srcOrd="0" destOrd="1" presId="urn:microsoft.com/office/officeart/2005/8/layout/process5"/>
    <dgm:cxn modelId="{6FCF3653-85FB-44CA-B9DB-CCA2BBFEA3A0}" srcId="{57E156FB-B957-4531-A095-5428719D35F6}" destId="{D57B77C6-14DF-43FD-A4BE-05CAE2B70A89}" srcOrd="0" destOrd="0" parTransId="{BEECA252-0661-419B-9712-AA16A8482D06}" sibTransId="{4CF6305C-24C1-4D67-9E57-8F6C64D7BDF3}"/>
    <dgm:cxn modelId="{00604E55-DBA0-0540-AC81-AFD4249B37A5}" type="presOf" srcId="{1F9E43C1-B187-47B1-BD12-ACA4CF7576EE}" destId="{2961B473-8990-5948-9EF4-B0AFD0769BF3}" srcOrd="0" destOrd="3" presId="urn:microsoft.com/office/officeart/2005/8/layout/process5"/>
    <dgm:cxn modelId="{F4370194-00D0-4C09-BFB5-92A097C5EEE6}" srcId="{57E156FB-B957-4531-A095-5428719D35F6}" destId="{1F9E43C1-B187-47B1-BD12-ACA4CF7576EE}" srcOrd="2" destOrd="0" parTransId="{DE609846-13C4-4EF8-8875-CD9B98455B70}" sibTransId="{18D397BA-A756-4CE0-9F4F-9B4FD8C444AF}"/>
    <dgm:cxn modelId="{5165CEA8-4955-AC41-8BBC-E17B16D04F24}" type="presOf" srcId="{A66FDA3E-E0CD-456F-A0D9-86A21D878D0D}" destId="{AC6D312D-3525-8A42-A410-11ACA6B48DD1}" srcOrd="0" destOrd="0" presId="urn:microsoft.com/office/officeart/2005/8/layout/process5"/>
    <dgm:cxn modelId="{82546AB4-A037-7642-8D2E-18B05C07881A}" type="presOf" srcId="{432B7CC6-84F5-4B40-9CA6-A549F7DD8C05}" destId="{2961B473-8990-5948-9EF4-B0AFD0769BF3}" srcOrd="0" destOrd="2" presId="urn:microsoft.com/office/officeart/2005/8/layout/process5"/>
    <dgm:cxn modelId="{2B2D4FC3-91FC-45EF-8740-B1E0BE82B6D1}" srcId="{57E156FB-B957-4531-A095-5428719D35F6}" destId="{432B7CC6-84F5-4B40-9CA6-A549F7DD8C05}" srcOrd="1" destOrd="0" parTransId="{76871DEE-F49E-4FCF-BB09-AEE00131AF8F}" sibTransId="{37D769C8-5C81-4A22-B691-8449BAED7F02}"/>
    <dgm:cxn modelId="{FAFDC9C1-08FB-694B-B339-D8ED1ADAB9E1}" type="presParOf" srcId="{AC6D312D-3525-8A42-A410-11ACA6B48DD1}" destId="{2961B473-8990-5948-9EF4-B0AFD0769BF3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9B50B-A36B-43DE-8F7D-2EC0BDEB99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AFDF5D-AE46-42C8-A6CA-725DE84C6704}">
      <dgm:prSet/>
      <dgm:spPr/>
      <dgm:t>
        <a:bodyPr/>
        <a:lstStyle/>
        <a:p>
          <a:r>
            <a:rPr lang="sl-SI" b="1"/>
            <a:t>Neutral Attitude</a:t>
          </a:r>
          <a:endParaRPr lang="en-US"/>
        </a:p>
      </dgm:t>
    </dgm:pt>
    <dgm:pt modelId="{E3704ECC-262A-459B-BA7E-638532CF9921}" type="parTrans" cxnId="{2F8B76EB-1A50-47E2-A570-E4443E4DDD34}">
      <dgm:prSet/>
      <dgm:spPr/>
      <dgm:t>
        <a:bodyPr/>
        <a:lstStyle/>
        <a:p>
          <a:endParaRPr lang="en-US"/>
        </a:p>
      </dgm:t>
    </dgm:pt>
    <dgm:pt modelId="{CCCE967B-497B-465D-8BE9-90E58E2ABC6F}" type="sibTrans" cxnId="{2F8B76EB-1A50-47E2-A570-E4443E4DDD34}">
      <dgm:prSet/>
      <dgm:spPr/>
      <dgm:t>
        <a:bodyPr/>
        <a:lstStyle/>
        <a:p>
          <a:endParaRPr lang="en-US"/>
        </a:p>
      </dgm:t>
    </dgm:pt>
    <dgm:pt modelId="{B17779FB-323B-4BD7-B8A0-16B9F8B836D8}">
      <dgm:prSet/>
      <dgm:spPr/>
      <dgm:t>
        <a:bodyPr/>
        <a:lstStyle/>
        <a:p>
          <a:r>
            <a:rPr lang="sl-SI"/>
            <a:t>You view money as a necessity but not as a primary focus. You may not feel strongly about it, treating it more as a means to an end.</a:t>
          </a:r>
          <a:endParaRPr lang="en-US"/>
        </a:p>
      </dgm:t>
    </dgm:pt>
    <dgm:pt modelId="{8CC72789-E61C-4015-A05E-C923C474F4C9}" type="parTrans" cxnId="{43617B19-2723-4550-9D30-C1C637FAF27C}">
      <dgm:prSet/>
      <dgm:spPr/>
      <dgm:t>
        <a:bodyPr/>
        <a:lstStyle/>
        <a:p>
          <a:endParaRPr lang="en-US"/>
        </a:p>
      </dgm:t>
    </dgm:pt>
    <dgm:pt modelId="{2DCACA27-076F-4F1C-A823-2D78DAC86ADE}" type="sibTrans" cxnId="{43617B19-2723-4550-9D30-C1C637FAF27C}">
      <dgm:prSet/>
      <dgm:spPr/>
      <dgm:t>
        <a:bodyPr/>
        <a:lstStyle/>
        <a:p>
          <a:endParaRPr lang="en-US"/>
        </a:p>
      </dgm:t>
    </dgm:pt>
    <dgm:pt modelId="{0585DF9A-D108-4345-BEE5-619503801CF6}">
      <dgm:prSet/>
      <dgm:spPr/>
      <dgm:t>
        <a:bodyPr/>
        <a:lstStyle/>
        <a:p>
          <a:r>
            <a:rPr lang="sl-SI" i="1"/>
            <a:t>A neutral attitude can lead to balanced financial decisions without being overly driven by money.</a:t>
          </a:r>
          <a:endParaRPr lang="en-US"/>
        </a:p>
      </dgm:t>
    </dgm:pt>
    <dgm:pt modelId="{8080988B-EEE5-4B33-A9AE-DA6B269C9503}" type="parTrans" cxnId="{45F75648-93CF-458D-8EE3-0036E3DF3237}">
      <dgm:prSet/>
      <dgm:spPr/>
      <dgm:t>
        <a:bodyPr/>
        <a:lstStyle/>
        <a:p>
          <a:endParaRPr lang="en-US"/>
        </a:p>
      </dgm:t>
    </dgm:pt>
    <dgm:pt modelId="{EAB9109D-C41C-40F1-A8D4-E4BB0D0529CF}" type="sibTrans" cxnId="{45F75648-93CF-458D-8EE3-0036E3DF3237}">
      <dgm:prSet/>
      <dgm:spPr/>
      <dgm:t>
        <a:bodyPr/>
        <a:lstStyle/>
        <a:p>
          <a:endParaRPr lang="en-US"/>
        </a:p>
      </dgm:t>
    </dgm:pt>
    <dgm:pt modelId="{ADEF25E0-47C3-456A-91BB-4C4E53B14D1A}">
      <dgm:prSet/>
      <dgm:spPr/>
      <dgm:t>
        <a:bodyPr/>
        <a:lstStyle/>
        <a:p>
          <a:r>
            <a:rPr lang="sl-SI" b="1"/>
            <a:t>Lack of engagement with money matters might result in missed opportunities for savings, investments, or better financial planning.</a:t>
          </a:r>
          <a:endParaRPr lang="en-US"/>
        </a:p>
      </dgm:t>
    </dgm:pt>
    <dgm:pt modelId="{1EAFCEE3-92B1-463D-9C9A-65967B02411A}" type="parTrans" cxnId="{B3BC014E-C1A8-4C4D-8967-538523ABBEAA}">
      <dgm:prSet/>
      <dgm:spPr/>
      <dgm:t>
        <a:bodyPr/>
        <a:lstStyle/>
        <a:p>
          <a:endParaRPr lang="en-US"/>
        </a:p>
      </dgm:t>
    </dgm:pt>
    <dgm:pt modelId="{A30641D0-631E-4AFB-A835-090624BD9324}" type="sibTrans" cxnId="{B3BC014E-C1A8-4C4D-8967-538523ABBEAA}">
      <dgm:prSet/>
      <dgm:spPr/>
      <dgm:t>
        <a:bodyPr/>
        <a:lstStyle/>
        <a:p>
          <a:endParaRPr lang="en-US"/>
        </a:p>
      </dgm:t>
    </dgm:pt>
    <dgm:pt modelId="{9BFBE39E-8097-444F-A6F3-B4CDE11CCB87}" type="pres">
      <dgm:prSet presAssocID="{F869B50B-A36B-43DE-8F7D-2EC0BDEB9969}" presName="linear" presStyleCnt="0">
        <dgm:presLayoutVars>
          <dgm:animLvl val="lvl"/>
          <dgm:resizeHandles val="exact"/>
        </dgm:presLayoutVars>
      </dgm:prSet>
      <dgm:spPr/>
    </dgm:pt>
    <dgm:pt modelId="{391E4E59-E021-E344-A727-38E62CE0CC9F}" type="pres">
      <dgm:prSet presAssocID="{89AFDF5D-AE46-42C8-A6CA-725DE84C670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1D2190-E6B6-3742-83D1-362F449DF589}" type="pres">
      <dgm:prSet presAssocID="{89AFDF5D-AE46-42C8-A6CA-725DE84C670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B5A2113-516A-784F-847A-A32809424654}" type="presOf" srcId="{F869B50B-A36B-43DE-8F7D-2EC0BDEB9969}" destId="{9BFBE39E-8097-444F-A6F3-B4CDE11CCB87}" srcOrd="0" destOrd="0" presId="urn:microsoft.com/office/officeart/2005/8/layout/vList2"/>
    <dgm:cxn modelId="{43617B19-2723-4550-9D30-C1C637FAF27C}" srcId="{89AFDF5D-AE46-42C8-A6CA-725DE84C6704}" destId="{B17779FB-323B-4BD7-B8A0-16B9F8B836D8}" srcOrd="0" destOrd="0" parTransId="{8CC72789-E61C-4015-A05E-C923C474F4C9}" sibTransId="{2DCACA27-076F-4F1C-A823-2D78DAC86ADE}"/>
    <dgm:cxn modelId="{45F75648-93CF-458D-8EE3-0036E3DF3237}" srcId="{89AFDF5D-AE46-42C8-A6CA-725DE84C6704}" destId="{0585DF9A-D108-4345-BEE5-619503801CF6}" srcOrd="1" destOrd="0" parTransId="{8080988B-EEE5-4B33-A9AE-DA6B269C9503}" sibTransId="{EAB9109D-C41C-40F1-A8D4-E4BB0D0529CF}"/>
    <dgm:cxn modelId="{B3BC014E-C1A8-4C4D-8967-538523ABBEAA}" srcId="{89AFDF5D-AE46-42C8-A6CA-725DE84C6704}" destId="{ADEF25E0-47C3-456A-91BB-4C4E53B14D1A}" srcOrd="2" destOrd="0" parTransId="{1EAFCEE3-92B1-463D-9C9A-65967B02411A}" sibTransId="{A30641D0-631E-4AFB-A835-090624BD9324}"/>
    <dgm:cxn modelId="{00285B4E-06FE-3F4B-B003-71C5D561BC10}" type="presOf" srcId="{ADEF25E0-47C3-456A-91BB-4C4E53B14D1A}" destId="{C51D2190-E6B6-3742-83D1-362F449DF589}" srcOrd="0" destOrd="2" presId="urn:microsoft.com/office/officeart/2005/8/layout/vList2"/>
    <dgm:cxn modelId="{44DB159B-0F5C-814B-9314-BB7340CFF096}" type="presOf" srcId="{89AFDF5D-AE46-42C8-A6CA-725DE84C6704}" destId="{391E4E59-E021-E344-A727-38E62CE0CC9F}" srcOrd="0" destOrd="0" presId="urn:microsoft.com/office/officeart/2005/8/layout/vList2"/>
    <dgm:cxn modelId="{2F8B76EB-1A50-47E2-A570-E4443E4DDD34}" srcId="{F869B50B-A36B-43DE-8F7D-2EC0BDEB9969}" destId="{89AFDF5D-AE46-42C8-A6CA-725DE84C6704}" srcOrd="0" destOrd="0" parTransId="{E3704ECC-262A-459B-BA7E-638532CF9921}" sibTransId="{CCCE967B-497B-465D-8BE9-90E58E2ABC6F}"/>
    <dgm:cxn modelId="{D713F8F4-A35F-A947-8A02-0D51BF8C5AD6}" type="presOf" srcId="{B17779FB-323B-4BD7-B8A0-16B9F8B836D8}" destId="{C51D2190-E6B6-3742-83D1-362F449DF589}" srcOrd="0" destOrd="0" presId="urn:microsoft.com/office/officeart/2005/8/layout/vList2"/>
    <dgm:cxn modelId="{A7EDCEF6-1279-EE49-8E25-6B4EA1A39998}" type="presOf" srcId="{0585DF9A-D108-4345-BEE5-619503801CF6}" destId="{C51D2190-E6B6-3742-83D1-362F449DF589}" srcOrd="0" destOrd="1" presId="urn:microsoft.com/office/officeart/2005/8/layout/vList2"/>
    <dgm:cxn modelId="{87EF072C-1346-FF4E-B311-9F159271694E}" type="presParOf" srcId="{9BFBE39E-8097-444F-A6F3-B4CDE11CCB87}" destId="{391E4E59-E021-E344-A727-38E62CE0CC9F}" srcOrd="0" destOrd="0" presId="urn:microsoft.com/office/officeart/2005/8/layout/vList2"/>
    <dgm:cxn modelId="{0A23D27C-621F-594F-BE72-0D8242D1B32C}" type="presParOf" srcId="{9BFBE39E-8097-444F-A6F3-B4CDE11CCB87}" destId="{C51D2190-E6B6-3742-83D1-362F449DF5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D073A8-11D7-4333-B306-BAEA9E4F9E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FDBE10-7FBF-4B62-BC1F-B0F7E527AFCB}">
      <dgm:prSet/>
      <dgm:spPr/>
      <dgm:t>
        <a:bodyPr/>
        <a:lstStyle/>
        <a:p>
          <a:r>
            <a:rPr lang="sl-SI" b="1"/>
            <a:t>Self-Assessment </a:t>
          </a:r>
          <a:endParaRPr lang="en-US"/>
        </a:p>
      </dgm:t>
    </dgm:pt>
    <dgm:pt modelId="{82B58AD3-E536-48B5-A4B4-68F7E6F409F0}" type="parTrans" cxnId="{D2A44415-4EED-479A-9FC9-7F36A6141B0C}">
      <dgm:prSet/>
      <dgm:spPr/>
      <dgm:t>
        <a:bodyPr/>
        <a:lstStyle/>
        <a:p>
          <a:endParaRPr lang="en-US"/>
        </a:p>
      </dgm:t>
    </dgm:pt>
    <dgm:pt modelId="{0D9F580A-BC0E-4268-9C58-600067ECB845}" type="sibTrans" cxnId="{D2A44415-4EED-479A-9FC9-7F36A6141B0C}">
      <dgm:prSet/>
      <dgm:spPr/>
      <dgm:t>
        <a:bodyPr/>
        <a:lstStyle/>
        <a:p>
          <a:endParaRPr lang="en-US"/>
        </a:p>
      </dgm:t>
    </dgm:pt>
    <dgm:pt modelId="{C7D89059-5585-4C86-9742-C626B83695DE}">
      <dgm:prSet/>
      <dgm:spPr/>
      <dgm:t>
        <a:bodyPr/>
        <a:lstStyle/>
        <a:p>
          <a:r>
            <a:rPr lang="sl-SI" dirty="0" err="1"/>
            <a:t>Reflect</a:t>
          </a:r>
          <a:r>
            <a:rPr lang="sl-SI" dirty="0"/>
            <a:t> on how </a:t>
          </a:r>
          <a:r>
            <a:rPr lang="sl-SI" dirty="0" err="1"/>
            <a:t>you</a:t>
          </a:r>
          <a:r>
            <a:rPr lang="sl-SI" dirty="0"/>
            <a:t> </a:t>
          </a:r>
          <a:r>
            <a:rPr lang="sl-SI" dirty="0" err="1"/>
            <a:t>feel</a:t>
          </a:r>
          <a:r>
            <a:rPr lang="sl-SI" dirty="0"/>
            <a:t> </a:t>
          </a:r>
          <a:r>
            <a:rPr lang="sl-SI" dirty="0" err="1"/>
            <a:t>when</a:t>
          </a:r>
          <a:r>
            <a:rPr lang="sl-SI" dirty="0"/>
            <a:t> </a:t>
          </a:r>
          <a:r>
            <a:rPr lang="sl-SI" dirty="0" err="1"/>
            <a:t>you</a:t>
          </a:r>
          <a:r>
            <a:rPr lang="sl-SI" dirty="0"/>
            <a:t> </a:t>
          </a:r>
          <a:r>
            <a:rPr lang="sl-SI" dirty="0" err="1"/>
            <a:t>think</a:t>
          </a:r>
          <a:r>
            <a:rPr lang="sl-SI" dirty="0"/>
            <a:t> </a:t>
          </a:r>
          <a:r>
            <a:rPr lang="sl-SI" dirty="0" err="1"/>
            <a:t>about</a:t>
          </a:r>
          <a:r>
            <a:rPr lang="sl-SI" dirty="0"/>
            <a:t> </a:t>
          </a:r>
          <a:r>
            <a:rPr lang="sl-SI" dirty="0" err="1"/>
            <a:t>your</a:t>
          </a:r>
          <a:r>
            <a:rPr lang="sl-SI" dirty="0"/>
            <a:t> </a:t>
          </a:r>
          <a:r>
            <a:rPr lang="sl-SI" dirty="0" err="1"/>
            <a:t>finances</a:t>
          </a:r>
          <a:r>
            <a:rPr lang="sl-SI" dirty="0"/>
            <a:t>. Do </a:t>
          </a:r>
          <a:r>
            <a:rPr lang="sl-SI" dirty="0" err="1"/>
            <a:t>you</a:t>
          </a:r>
          <a:r>
            <a:rPr lang="sl-SI" dirty="0"/>
            <a:t> </a:t>
          </a:r>
          <a:r>
            <a:rPr lang="sl-SI" dirty="0" err="1"/>
            <a:t>feel</a:t>
          </a:r>
          <a:r>
            <a:rPr lang="sl-SI" dirty="0"/>
            <a:t> </a:t>
          </a:r>
          <a:r>
            <a:rPr lang="sl-SI" dirty="0" err="1"/>
            <a:t>confident</a:t>
          </a:r>
          <a:r>
            <a:rPr lang="sl-SI" dirty="0"/>
            <a:t>, </a:t>
          </a:r>
          <a:r>
            <a:rPr lang="sl-SI" dirty="0" err="1"/>
            <a:t>stressed</a:t>
          </a:r>
          <a:r>
            <a:rPr lang="sl-SI" dirty="0"/>
            <a:t>, </a:t>
          </a:r>
          <a:r>
            <a:rPr lang="sl-SI" dirty="0" err="1"/>
            <a:t>indifferent</a:t>
          </a:r>
          <a:r>
            <a:rPr lang="sl-SI" dirty="0"/>
            <a:t>, </a:t>
          </a:r>
          <a:r>
            <a:rPr lang="sl-SI" dirty="0" err="1"/>
            <a:t>or</a:t>
          </a:r>
          <a:r>
            <a:rPr lang="sl-SI" dirty="0"/>
            <a:t> </a:t>
          </a:r>
          <a:r>
            <a:rPr lang="sl-SI" dirty="0" err="1"/>
            <a:t>something</a:t>
          </a:r>
          <a:r>
            <a:rPr lang="sl-SI" dirty="0"/>
            <a:t> </a:t>
          </a:r>
          <a:r>
            <a:rPr lang="sl-SI" dirty="0" err="1"/>
            <a:t>else</a:t>
          </a:r>
          <a:r>
            <a:rPr lang="sl-SI" dirty="0"/>
            <a:t>?</a:t>
          </a:r>
          <a:endParaRPr lang="en-US" dirty="0"/>
        </a:p>
      </dgm:t>
    </dgm:pt>
    <dgm:pt modelId="{DE1C2E9C-A3C8-4E46-ABCE-7D77DAFF9981}" type="parTrans" cxnId="{422AD92B-DE9E-4222-923D-C0FEC6F311CE}">
      <dgm:prSet/>
      <dgm:spPr/>
      <dgm:t>
        <a:bodyPr/>
        <a:lstStyle/>
        <a:p>
          <a:endParaRPr lang="en-US"/>
        </a:p>
      </dgm:t>
    </dgm:pt>
    <dgm:pt modelId="{257D3F31-6447-47E1-891C-16069AFE1E3B}" type="sibTrans" cxnId="{422AD92B-DE9E-4222-923D-C0FEC6F311CE}">
      <dgm:prSet/>
      <dgm:spPr/>
      <dgm:t>
        <a:bodyPr/>
        <a:lstStyle/>
        <a:p>
          <a:endParaRPr lang="en-US"/>
        </a:p>
      </dgm:t>
    </dgm:pt>
    <dgm:pt modelId="{560E3C89-3C18-4757-AB6D-326CC47ADB50}">
      <dgm:prSet/>
      <dgm:spPr/>
      <dgm:t>
        <a:bodyPr/>
        <a:lstStyle/>
        <a:p>
          <a:r>
            <a:rPr lang="sl-SI"/>
            <a:t>Consider past experiences with money—both positive and negative—and how they’ve shaped your current attitude.</a:t>
          </a:r>
          <a:endParaRPr lang="en-US"/>
        </a:p>
      </dgm:t>
    </dgm:pt>
    <dgm:pt modelId="{BF9D3981-2250-4429-B904-ABF87BF03098}" type="parTrans" cxnId="{6E452CEF-AAA2-43CF-BA5C-020809AB4DCF}">
      <dgm:prSet/>
      <dgm:spPr/>
      <dgm:t>
        <a:bodyPr/>
        <a:lstStyle/>
        <a:p>
          <a:endParaRPr lang="en-US"/>
        </a:p>
      </dgm:t>
    </dgm:pt>
    <dgm:pt modelId="{7EF62072-47A8-4087-BB24-15CF684D6B7C}" type="sibTrans" cxnId="{6E452CEF-AAA2-43CF-BA5C-020809AB4DCF}">
      <dgm:prSet/>
      <dgm:spPr/>
      <dgm:t>
        <a:bodyPr/>
        <a:lstStyle/>
        <a:p>
          <a:endParaRPr lang="en-US"/>
        </a:p>
      </dgm:t>
    </dgm:pt>
    <dgm:pt modelId="{E9B77C5B-AF0E-4B1B-A542-E14072016191}">
      <dgm:prSet/>
      <dgm:spPr/>
      <dgm:t>
        <a:bodyPr/>
        <a:lstStyle/>
        <a:p>
          <a:r>
            <a:rPr lang="sl-SI" i="1"/>
            <a:t>Understand that your attitude influences how you budget, save, invest, and spend. Positive attitudes often lead to proactive financial habits, while negative attitudes might result in avoidance or rash decisions.</a:t>
          </a:r>
          <a:endParaRPr lang="en-US"/>
        </a:p>
      </dgm:t>
    </dgm:pt>
    <dgm:pt modelId="{535F999B-8CBE-4BA0-8A8E-2C21A5B8087A}" type="parTrans" cxnId="{029B6BB0-F7D0-42B0-BCFD-B6CBC884F06B}">
      <dgm:prSet/>
      <dgm:spPr/>
      <dgm:t>
        <a:bodyPr/>
        <a:lstStyle/>
        <a:p>
          <a:endParaRPr lang="en-US"/>
        </a:p>
      </dgm:t>
    </dgm:pt>
    <dgm:pt modelId="{EEEC042B-B9FF-4F6D-8622-3833F7DAAF40}" type="sibTrans" cxnId="{029B6BB0-F7D0-42B0-BCFD-B6CBC884F06B}">
      <dgm:prSet/>
      <dgm:spPr/>
      <dgm:t>
        <a:bodyPr/>
        <a:lstStyle/>
        <a:p>
          <a:endParaRPr lang="en-US"/>
        </a:p>
      </dgm:t>
    </dgm:pt>
    <dgm:pt modelId="{FD584275-31E0-9A42-8D97-705B5BBD8B2B}" type="pres">
      <dgm:prSet presAssocID="{8ED073A8-11D7-4333-B306-BAEA9E4F9E37}" presName="vert0" presStyleCnt="0">
        <dgm:presLayoutVars>
          <dgm:dir/>
          <dgm:animOne val="branch"/>
          <dgm:animLvl val="lvl"/>
        </dgm:presLayoutVars>
      </dgm:prSet>
      <dgm:spPr/>
    </dgm:pt>
    <dgm:pt modelId="{00FDE634-86FA-EC44-BF60-829E6C714F47}" type="pres">
      <dgm:prSet presAssocID="{B6FDBE10-7FBF-4B62-BC1F-B0F7E527AFCB}" presName="thickLine" presStyleLbl="alignNode1" presStyleIdx="0" presStyleCnt="1"/>
      <dgm:spPr/>
    </dgm:pt>
    <dgm:pt modelId="{4E0D34AD-1824-4847-B14C-61228F132AA5}" type="pres">
      <dgm:prSet presAssocID="{B6FDBE10-7FBF-4B62-BC1F-B0F7E527AFCB}" presName="horz1" presStyleCnt="0"/>
      <dgm:spPr/>
    </dgm:pt>
    <dgm:pt modelId="{BE95E971-4799-B046-A1A6-5B2E89608E6E}" type="pres">
      <dgm:prSet presAssocID="{B6FDBE10-7FBF-4B62-BC1F-B0F7E527AFCB}" presName="tx1" presStyleLbl="revTx" presStyleIdx="0" presStyleCnt="4"/>
      <dgm:spPr/>
    </dgm:pt>
    <dgm:pt modelId="{D3EC52E2-589D-A849-9B13-B76CCEF400A7}" type="pres">
      <dgm:prSet presAssocID="{B6FDBE10-7FBF-4B62-BC1F-B0F7E527AFCB}" presName="vert1" presStyleCnt="0"/>
      <dgm:spPr/>
    </dgm:pt>
    <dgm:pt modelId="{A633ECE3-A132-2043-A088-C22443F14C74}" type="pres">
      <dgm:prSet presAssocID="{C7D89059-5585-4C86-9742-C626B83695DE}" presName="vertSpace2a" presStyleCnt="0"/>
      <dgm:spPr/>
    </dgm:pt>
    <dgm:pt modelId="{E3412727-EDE2-954E-8EBC-05B1F0546BBE}" type="pres">
      <dgm:prSet presAssocID="{C7D89059-5585-4C86-9742-C626B83695DE}" presName="horz2" presStyleCnt="0"/>
      <dgm:spPr/>
    </dgm:pt>
    <dgm:pt modelId="{6D3D1DD8-9CA1-3143-BB00-D3995CAD713D}" type="pres">
      <dgm:prSet presAssocID="{C7D89059-5585-4C86-9742-C626B83695DE}" presName="horzSpace2" presStyleCnt="0"/>
      <dgm:spPr/>
    </dgm:pt>
    <dgm:pt modelId="{A3916C77-425D-3946-A480-271539DA7C76}" type="pres">
      <dgm:prSet presAssocID="{C7D89059-5585-4C86-9742-C626B83695DE}" presName="tx2" presStyleLbl="revTx" presStyleIdx="1" presStyleCnt="4"/>
      <dgm:spPr/>
    </dgm:pt>
    <dgm:pt modelId="{B936ED09-2600-B842-9A30-C37AC8F5BF69}" type="pres">
      <dgm:prSet presAssocID="{C7D89059-5585-4C86-9742-C626B83695DE}" presName="vert2" presStyleCnt="0"/>
      <dgm:spPr/>
    </dgm:pt>
    <dgm:pt modelId="{644617A7-13EA-FB49-B13A-AE817340B37F}" type="pres">
      <dgm:prSet presAssocID="{C7D89059-5585-4C86-9742-C626B83695DE}" presName="thinLine2b" presStyleLbl="callout" presStyleIdx="0" presStyleCnt="3"/>
      <dgm:spPr/>
    </dgm:pt>
    <dgm:pt modelId="{F2DA4A98-2749-214C-A92C-658A3EAA77B9}" type="pres">
      <dgm:prSet presAssocID="{C7D89059-5585-4C86-9742-C626B83695DE}" presName="vertSpace2b" presStyleCnt="0"/>
      <dgm:spPr/>
    </dgm:pt>
    <dgm:pt modelId="{3D6A498E-3A98-2440-B4C5-EA92816D7A86}" type="pres">
      <dgm:prSet presAssocID="{560E3C89-3C18-4757-AB6D-326CC47ADB50}" presName="horz2" presStyleCnt="0"/>
      <dgm:spPr/>
    </dgm:pt>
    <dgm:pt modelId="{5C36A6EE-D9FC-4D40-8D30-8D7F114FD881}" type="pres">
      <dgm:prSet presAssocID="{560E3C89-3C18-4757-AB6D-326CC47ADB50}" presName="horzSpace2" presStyleCnt="0"/>
      <dgm:spPr/>
    </dgm:pt>
    <dgm:pt modelId="{8F5EAFB4-789E-694F-944F-AE6CB4C95DB7}" type="pres">
      <dgm:prSet presAssocID="{560E3C89-3C18-4757-AB6D-326CC47ADB50}" presName="tx2" presStyleLbl="revTx" presStyleIdx="2" presStyleCnt="4"/>
      <dgm:spPr/>
    </dgm:pt>
    <dgm:pt modelId="{8CC5B954-81A8-4043-8017-EF457255EE18}" type="pres">
      <dgm:prSet presAssocID="{560E3C89-3C18-4757-AB6D-326CC47ADB50}" presName="vert2" presStyleCnt="0"/>
      <dgm:spPr/>
    </dgm:pt>
    <dgm:pt modelId="{B84D3D61-8B93-DA43-86E9-CB2C8749B720}" type="pres">
      <dgm:prSet presAssocID="{560E3C89-3C18-4757-AB6D-326CC47ADB50}" presName="thinLine2b" presStyleLbl="callout" presStyleIdx="1" presStyleCnt="3"/>
      <dgm:spPr/>
    </dgm:pt>
    <dgm:pt modelId="{B7B9B322-8F87-A141-AD36-4E5BEFAA121C}" type="pres">
      <dgm:prSet presAssocID="{560E3C89-3C18-4757-AB6D-326CC47ADB50}" presName="vertSpace2b" presStyleCnt="0"/>
      <dgm:spPr/>
    </dgm:pt>
    <dgm:pt modelId="{81C4BBA9-F7E1-EA46-9DDF-A3C1C667DD26}" type="pres">
      <dgm:prSet presAssocID="{E9B77C5B-AF0E-4B1B-A542-E14072016191}" presName="horz2" presStyleCnt="0"/>
      <dgm:spPr/>
    </dgm:pt>
    <dgm:pt modelId="{05AF7476-1537-1141-BC60-46FB05736F18}" type="pres">
      <dgm:prSet presAssocID="{E9B77C5B-AF0E-4B1B-A542-E14072016191}" presName="horzSpace2" presStyleCnt="0"/>
      <dgm:spPr/>
    </dgm:pt>
    <dgm:pt modelId="{BB09C82C-D7AC-A546-989A-F0A93B0932B2}" type="pres">
      <dgm:prSet presAssocID="{E9B77C5B-AF0E-4B1B-A542-E14072016191}" presName="tx2" presStyleLbl="revTx" presStyleIdx="3" presStyleCnt="4"/>
      <dgm:spPr/>
    </dgm:pt>
    <dgm:pt modelId="{72325079-B650-854B-9603-BA19DEA15E91}" type="pres">
      <dgm:prSet presAssocID="{E9B77C5B-AF0E-4B1B-A542-E14072016191}" presName="vert2" presStyleCnt="0"/>
      <dgm:spPr/>
    </dgm:pt>
    <dgm:pt modelId="{110B7FBF-F417-F04A-A7BF-32AFCADBA57F}" type="pres">
      <dgm:prSet presAssocID="{E9B77C5B-AF0E-4B1B-A542-E14072016191}" presName="thinLine2b" presStyleLbl="callout" presStyleIdx="2" presStyleCnt="3"/>
      <dgm:spPr/>
    </dgm:pt>
    <dgm:pt modelId="{488D0A26-31CE-0646-B9EA-4060C5E9E95E}" type="pres">
      <dgm:prSet presAssocID="{E9B77C5B-AF0E-4B1B-A542-E14072016191}" presName="vertSpace2b" presStyleCnt="0"/>
      <dgm:spPr/>
    </dgm:pt>
  </dgm:ptLst>
  <dgm:cxnLst>
    <dgm:cxn modelId="{D2A44415-4EED-479A-9FC9-7F36A6141B0C}" srcId="{8ED073A8-11D7-4333-B306-BAEA9E4F9E37}" destId="{B6FDBE10-7FBF-4B62-BC1F-B0F7E527AFCB}" srcOrd="0" destOrd="0" parTransId="{82B58AD3-E536-48B5-A4B4-68F7E6F409F0}" sibTransId="{0D9F580A-BC0E-4268-9C58-600067ECB845}"/>
    <dgm:cxn modelId="{7A3DB121-F1A4-3B4B-8D8F-B1A45EBF266D}" type="presOf" srcId="{C7D89059-5585-4C86-9742-C626B83695DE}" destId="{A3916C77-425D-3946-A480-271539DA7C76}" srcOrd="0" destOrd="0" presId="urn:microsoft.com/office/officeart/2008/layout/LinedList"/>
    <dgm:cxn modelId="{51EDD328-E1AC-144D-8F27-DC3866A77349}" type="presOf" srcId="{B6FDBE10-7FBF-4B62-BC1F-B0F7E527AFCB}" destId="{BE95E971-4799-B046-A1A6-5B2E89608E6E}" srcOrd="0" destOrd="0" presId="urn:microsoft.com/office/officeart/2008/layout/LinedList"/>
    <dgm:cxn modelId="{422AD92B-DE9E-4222-923D-C0FEC6F311CE}" srcId="{B6FDBE10-7FBF-4B62-BC1F-B0F7E527AFCB}" destId="{C7D89059-5585-4C86-9742-C626B83695DE}" srcOrd="0" destOrd="0" parTransId="{DE1C2E9C-A3C8-4E46-ABCE-7D77DAFF9981}" sibTransId="{257D3F31-6447-47E1-891C-16069AFE1E3B}"/>
    <dgm:cxn modelId="{029B6BB0-F7D0-42B0-BCFD-B6CBC884F06B}" srcId="{B6FDBE10-7FBF-4B62-BC1F-B0F7E527AFCB}" destId="{E9B77C5B-AF0E-4B1B-A542-E14072016191}" srcOrd="2" destOrd="0" parTransId="{535F999B-8CBE-4BA0-8A8E-2C21A5B8087A}" sibTransId="{EEEC042B-B9FF-4F6D-8622-3833F7DAAF40}"/>
    <dgm:cxn modelId="{ABC256C1-9E43-474E-88DB-AE37FE31DBB2}" type="presOf" srcId="{E9B77C5B-AF0E-4B1B-A542-E14072016191}" destId="{BB09C82C-D7AC-A546-989A-F0A93B0932B2}" srcOrd="0" destOrd="0" presId="urn:microsoft.com/office/officeart/2008/layout/LinedList"/>
    <dgm:cxn modelId="{5404E9C1-3331-F74B-B8E5-8B5B56F925FB}" type="presOf" srcId="{8ED073A8-11D7-4333-B306-BAEA9E4F9E37}" destId="{FD584275-31E0-9A42-8D97-705B5BBD8B2B}" srcOrd="0" destOrd="0" presId="urn:microsoft.com/office/officeart/2008/layout/LinedList"/>
    <dgm:cxn modelId="{096029CE-C712-A34C-B936-CD9F1F77E29B}" type="presOf" srcId="{560E3C89-3C18-4757-AB6D-326CC47ADB50}" destId="{8F5EAFB4-789E-694F-944F-AE6CB4C95DB7}" srcOrd="0" destOrd="0" presId="urn:microsoft.com/office/officeart/2008/layout/LinedList"/>
    <dgm:cxn modelId="{6E452CEF-AAA2-43CF-BA5C-020809AB4DCF}" srcId="{B6FDBE10-7FBF-4B62-BC1F-B0F7E527AFCB}" destId="{560E3C89-3C18-4757-AB6D-326CC47ADB50}" srcOrd="1" destOrd="0" parTransId="{BF9D3981-2250-4429-B904-ABF87BF03098}" sibTransId="{7EF62072-47A8-4087-BB24-15CF684D6B7C}"/>
    <dgm:cxn modelId="{4D91B6C7-22B4-AA4A-A1D0-1B555AD63BFE}" type="presParOf" srcId="{FD584275-31E0-9A42-8D97-705B5BBD8B2B}" destId="{00FDE634-86FA-EC44-BF60-829E6C714F47}" srcOrd="0" destOrd="0" presId="urn:microsoft.com/office/officeart/2008/layout/LinedList"/>
    <dgm:cxn modelId="{5B80840F-E579-F049-B42F-F59D151D2178}" type="presParOf" srcId="{FD584275-31E0-9A42-8D97-705B5BBD8B2B}" destId="{4E0D34AD-1824-4847-B14C-61228F132AA5}" srcOrd="1" destOrd="0" presId="urn:microsoft.com/office/officeart/2008/layout/LinedList"/>
    <dgm:cxn modelId="{302BA1FF-3C04-284A-AB50-46263B273F4F}" type="presParOf" srcId="{4E0D34AD-1824-4847-B14C-61228F132AA5}" destId="{BE95E971-4799-B046-A1A6-5B2E89608E6E}" srcOrd="0" destOrd="0" presId="urn:microsoft.com/office/officeart/2008/layout/LinedList"/>
    <dgm:cxn modelId="{6B74539A-978C-874B-85FA-72CA60846457}" type="presParOf" srcId="{4E0D34AD-1824-4847-B14C-61228F132AA5}" destId="{D3EC52E2-589D-A849-9B13-B76CCEF400A7}" srcOrd="1" destOrd="0" presId="urn:microsoft.com/office/officeart/2008/layout/LinedList"/>
    <dgm:cxn modelId="{628C14A8-B4C0-2C47-BE5F-5ABDFD113FEA}" type="presParOf" srcId="{D3EC52E2-589D-A849-9B13-B76CCEF400A7}" destId="{A633ECE3-A132-2043-A088-C22443F14C74}" srcOrd="0" destOrd="0" presId="urn:microsoft.com/office/officeart/2008/layout/LinedList"/>
    <dgm:cxn modelId="{D4D8BD55-C0E4-EB4A-94E9-E8864E37330D}" type="presParOf" srcId="{D3EC52E2-589D-A849-9B13-B76CCEF400A7}" destId="{E3412727-EDE2-954E-8EBC-05B1F0546BBE}" srcOrd="1" destOrd="0" presId="urn:microsoft.com/office/officeart/2008/layout/LinedList"/>
    <dgm:cxn modelId="{C109D4A8-EBA2-664B-8A7E-A83F1E9A8396}" type="presParOf" srcId="{E3412727-EDE2-954E-8EBC-05B1F0546BBE}" destId="{6D3D1DD8-9CA1-3143-BB00-D3995CAD713D}" srcOrd="0" destOrd="0" presId="urn:microsoft.com/office/officeart/2008/layout/LinedList"/>
    <dgm:cxn modelId="{21DCE450-A737-6F45-9006-3C60D25C4BF0}" type="presParOf" srcId="{E3412727-EDE2-954E-8EBC-05B1F0546BBE}" destId="{A3916C77-425D-3946-A480-271539DA7C76}" srcOrd="1" destOrd="0" presId="urn:microsoft.com/office/officeart/2008/layout/LinedList"/>
    <dgm:cxn modelId="{21FB1982-2503-9B45-B7F5-343F4F57EED2}" type="presParOf" srcId="{E3412727-EDE2-954E-8EBC-05B1F0546BBE}" destId="{B936ED09-2600-B842-9A30-C37AC8F5BF69}" srcOrd="2" destOrd="0" presId="urn:microsoft.com/office/officeart/2008/layout/LinedList"/>
    <dgm:cxn modelId="{8582D564-D263-2443-B35E-0042C7F84523}" type="presParOf" srcId="{D3EC52E2-589D-A849-9B13-B76CCEF400A7}" destId="{644617A7-13EA-FB49-B13A-AE817340B37F}" srcOrd="2" destOrd="0" presId="urn:microsoft.com/office/officeart/2008/layout/LinedList"/>
    <dgm:cxn modelId="{CBF1A317-B11D-E545-84D8-F869F988AB33}" type="presParOf" srcId="{D3EC52E2-589D-A849-9B13-B76CCEF400A7}" destId="{F2DA4A98-2749-214C-A92C-658A3EAA77B9}" srcOrd="3" destOrd="0" presId="urn:microsoft.com/office/officeart/2008/layout/LinedList"/>
    <dgm:cxn modelId="{299227AB-C3E4-B540-A201-AD20BFE1058B}" type="presParOf" srcId="{D3EC52E2-589D-A849-9B13-B76CCEF400A7}" destId="{3D6A498E-3A98-2440-B4C5-EA92816D7A86}" srcOrd="4" destOrd="0" presId="urn:microsoft.com/office/officeart/2008/layout/LinedList"/>
    <dgm:cxn modelId="{3EC13E20-8148-C945-B8BA-CA61CCA64AE9}" type="presParOf" srcId="{3D6A498E-3A98-2440-B4C5-EA92816D7A86}" destId="{5C36A6EE-D9FC-4D40-8D30-8D7F114FD881}" srcOrd="0" destOrd="0" presId="urn:microsoft.com/office/officeart/2008/layout/LinedList"/>
    <dgm:cxn modelId="{69AAAAC7-A222-0448-B115-16C64C6B1E56}" type="presParOf" srcId="{3D6A498E-3A98-2440-B4C5-EA92816D7A86}" destId="{8F5EAFB4-789E-694F-944F-AE6CB4C95DB7}" srcOrd="1" destOrd="0" presId="urn:microsoft.com/office/officeart/2008/layout/LinedList"/>
    <dgm:cxn modelId="{4FFD551B-1C2B-9249-A586-FEC977BEFA58}" type="presParOf" srcId="{3D6A498E-3A98-2440-B4C5-EA92816D7A86}" destId="{8CC5B954-81A8-4043-8017-EF457255EE18}" srcOrd="2" destOrd="0" presId="urn:microsoft.com/office/officeart/2008/layout/LinedList"/>
    <dgm:cxn modelId="{D1019824-54B3-8249-B3B2-C2B8E1E81E92}" type="presParOf" srcId="{D3EC52E2-589D-A849-9B13-B76CCEF400A7}" destId="{B84D3D61-8B93-DA43-86E9-CB2C8749B720}" srcOrd="5" destOrd="0" presId="urn:microsoft.com/office/officeart/2008/layout/LinedList"/>
    <dgm:cxn modelId="{B1021894-82A3-1A4C-AE01-8BB915BFDB89}" type="presParOf" srcId="{D3EC52E2-589D-A849-9B13-B76CCEF400A7}" destId="{B7B9B322-8F87-A141-AD36-4E5BEFAA121C}" srcOrd="6" destOrd="0" presId="urn:microsoft.com/office/officeart/2008/layout/LinedList"/>
    <dgm:cxn modelId="{8B2A2EB5-BDC1-A242-B4D6-4668F16B2442}" type="presParOf" srcId="{D3EC52E2-589D-A849-9B13-B76CCEF400A7}" destId="{81C4BBA9-F7E1-EA46-9DDF-A3C1C667DD26}" srcOrd="7" destOrd="0" presId="urn:microsoft.com/office/officeart/2008/layout/LinedList"/>
    <dgm:cxn modelId="{71F85B97-BDC6-934C-A05A-8958CCE49532}" type="presParOf" srcId="{81C4BBA9-F7E1-EA46-9DDF-A3C1C667DD26}" destId="{05AF7476-1537-1141-BC60-46FB05736F18}" srcOrd="0" destOrd="0" presId="urn:microsoft.com/office/officeart/2008/layout/LinedList"/>
    <dgm:cxn modelId="{88279B14-BBDA-584F-A533-D20131D87A48}" type="presParOf" srcId="{81C4BBA9-F7E1-EA46-9DDF-A3C1C667DD26}" destId="{BB09C82C-D7AC-A546-989A-F0A93B0932B2}" srcOrd="1" destOrd="0" presId="urn:microsoft.com/office/officeart/2008/layout/LinedList"/>
    <dgm:cxn modelId="{BCA2C464-66F9-B046-B82C-BB8A3D75FB63}" type="presParOf" srcId="{81C4BBA9-F7E1-EA46-9DDF-A3C1C667DD26}" destId="{72325079-B650-854B-9603-BA19DEA15E91}" srcOrd="2" destOrd="0" presId="urn:microsoft.com/office/officeart/2008/layout/LinedList"/>
    <dgm:cxn modelId="{22C105BA-1969-684F-9152-32A5F94CEB97}" type="presParOf" srcId="{D3EC52E2-589D-A849-9B13-B76CCEF400A7}" destId="{110B7FBF-F417-F04A-A7BF-32AFCADBA57F}" srcOrd="8" destOrd="0" presId="urn:microsoft.com/office/officeart/2008/layout/LinedList"/>
    <dgm:cxn modelId="{9EA5164F-4E9B-274C-9B64-A3A87369AD03}" type="presParOf" srcId="{D3EC52E2-589D-A849-9B13-B76CCEF400A7}" destId="{488D0A26-31CE-0646-B9EA-4060C5E9E9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760601-2480-4633-B039-1D78C002AB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99EE68-CF9E-48B3-8E46-9761E920532B}">
      <dgm:prSet/>
      <dgm:spPr/>
      <dgm:t>
        <a:bodyPr/>
        <a:lstStyle/>
        <a:p>
          <a:r>
            <a:rPr lang="sl-SI"/>
            <a:t>Money serves as a medium of exchange, facilitating transactions without the complications of a barter system.</a:t>
          </a:r>
          <a:endParaRPr lang="en-US"/>
        </a:p>
      </dgm:t>
    </dgm:pt>
    <dgm:pt modelId="{A69F7A48-1024-45B6-AE61-CF5ED216353A}" type="parTrans" cxnId="{FC348A90-89FE-48C4-9D4A-19F9E5EEAEEF}">
      <dgm:prSet/>
      <dgm:spPr/>
      <dgm:t>
        <a:bodyPr/>
        <a:lstStyle/>
        <a:p>
          <a:endParaRPr lang="en-US"/>
        </a:p>
      </dgm:t>
    </dgm:pt>
    <dgm:pt modelId="{7415B18F-A00B-4E9B-8834-F336C0092681}" type="sibTrans" cxnId="{FC348A90-89FE-48C4-9D4A-19F9E5EEAEEF}">
      <dgm:prSet/>
      <dgm:spPr/>
      <dgm:t>
        <a:bodyPr/>
        <a:lstStyle/>
        <a:p>
          <a:endParaRPr lang="en-US"/>
        </a:p>
      </dgm:t>
    </dgm:pt>
    <dgm:pt modelId="{09D3FC49-7B0E-4021-87F0-5EDBF7F3A536}">
      <dgm:prSet/>
      <dgm:spPr/>
      <dgm:t>
        <a:bodyPr/>
        <a:lstStyle/>
        <a:p>
          <a:r>
            <a:rPr lang="sl-SI"/>
            <a:t>It simplifies trade, making it easier to buy and sell goods and services.</a:t>
          </a:r>
          <a:endParaRPr lang="en-US"/>
        </a:p>
      </dgm:t>
    </dgm:pt>
    <dgm:pt modelId="{A8CFB32B-F250-43BC-926A-E1FA009E04B0}" type="parTrans" cxnId="{79214852-1918-48ED-99CF-86D2C388D249}">
      <dgm:prSet/>
      <dgm:spPr/>
      <dgm:t>
        <a:bodyPr/>
        <a:lstStyle/>
        <a:p>
          <a:endParaRPr lang="en-US"/>
        </a:p>
      </dgm:t>
    </dgm:pt>
    <dgm:pt modelId="{9CD36FC2-85D2-4905-9EF4-55EA9F39A8EF}" type="sibTrans" cxnId="{79214852-1918-48ED-99CF-86D2C388D249}">
      <dgm:prSet/>
      <dgm:spPr/>
      <dgm:t>
        <a:bodyPr/>
        <a:lstStyle/>
        <a:p>
          <a:endParaRPr lang="en-US"/>
        </a:p>
      </dgm:t>
    </dgm:pt>
    <dgm:pt modelId="{BAB9CDB3-26D7-44CD-B2CA-59D8492A309D}">
      <dgm:prSet/>
      <dgm:spPr/>
      <dgm:t>
        <a:bodyPr/>
        <a:lstStyle/>
        <a:p>
          <a:r>
            <a:rPr lang="sl-SI"/>
            <a:t>This theory underpins how we use money in everyday life—whether buying groceries, paying bills, or purchasing gifts.</a:t>
          </a:r>
          <a:endParaRPr lang="en-US"/>
        </a:p>
      </dgm:t>
    </dgm:pt>
    <dgm:pt modelId="{71F01338-A6FE-42A7-B903-AC60E6983320}" type="parTrans" cxnId="{04DEF079-691E-4056-B676-9B3A1D7B7145}">
      <dgm:prSet/>
      <dgm:spPr/>
      <dgm:t>
        <a:bodyPr/>
        <a:lstStyle/>
        <a:p>
          <a:endParaRPr lang="en-US"/>
        </a:p>
      </dgm:t>
    </dgm:pt>
    <dgm:pt modelId="{7BD318E6-A3D5-44BD-9652-5E6988265F52}" type="sibTrans" cxnId="{04DEF079-691E-4056-B676-9B3A1D7B7145}">
      <dgm:prSet/>
      <dgm:spPr/>
      <dgm:t>
        <a:bodyPr/>
        <a:lstStyle/>
        <a:p>
          <a:endParaRPr lang="en-US"/>
        </a:p>
      </dgm:t>
    </dgm:pt>
    <dgm:pt modelId="{1B5E410F-E9DF-964F-9CD7-165EC83A8B13}" type="pres">
      <dgm:prSet presAssocID="{1C760601-2480-4633-B039-1D78C002AB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5C993E-B20E-374D-A6C0-4B0C77028C8A}" type="pres">
      <dgm:prSet presAssocID="{CC99EE68-CF9E-48B3-8E46-9761E920532B}" presName="hierRoot1" presStyleCnt="0"/>
      <dgm:spPr/>
    </dgm:pt>
    <dgm:pt modelId="{6ABEB5BF-A835-1E4D-805E-F058342BA43E}" type="pres">
      <dgm:prSet presAssocID="{CC99EE68-CF9E-48B3-8E46-9761E920532B}" presName="composite" presStyleCnt="0"/>
      <dgm:spPr/>
    </dgm:pt>
    <dgm:pt modelId="{B58C09AA-9E6C-4548-8650-B7B67C64A8B4}" type="pres">
      <dgm:prSet presAssocID="{CC99EE68-CF9E-48B3-8E46-9761E920532B}" presName="background" presStyleLbl="node0" presStyleIdx="0" presStyleCnt="3"/>
      <dgm:spPr/>
    </dgm:pt>
    <dgm:pt modelId="{BE79DDF4-D45B-C04A-A801-F70584D3B8C6}" type="pres">
      <dgm:prSet presAssocID="{CC99EE68-CF9E-48B3-8E46-9761E920532B}" presName="text" presStyleLbl="fgAcc0" presStyleIdx="0" presStyleCnt="3">
        <dgm:presLayoutVars>
          <dgm:chPref val="3"/>
        </dgm:presLayoutVars>
      </dgm:prSet>
      <dgm:spPr/>
    </dgm:pt>
    <dgm:pt modelId="{92CCFE0B-9539-FC44-A11A-C1AE9FC08281}" type="pres">
      <dgm:prSet presAssocID="{CC99EE68-CF9E-48B3-8E46-9761E920532B}" presName="hierChild2" presStyleCnt="0"/>
      <dgm:spPr/>
    </dgm:pt>
    <dgm:pt modelId="{AD07EEA7-EB9A-5445-98B4-FFA43B6B87C6}" type="pres">
      <dgm:prSet presAssocID="{09D3FC49-7B0E-4021-87F0-5EDBF7F3A536}" presName="hierRoot1" presStyleCnt="0"/>
      <dgm:spPr/>
    </dgm:pt>
    <dgm:pt modelId="{E0C40D18-6A2A-9D44-BE27-38188CF12C47}" type="pres">
      <dgm:prSet presAssocID="{09D3FC49-7B0E-4021-87F0-5EDBF7F3A536}" presName="composite" presStyleCnt="0"/>
      <dgm:spPr/>
    </dgm:pt>
    <dgm:pt modelId="{5AB28E04-BB22-1444-806E-70582B3A650A}" type="pres">
      <dgm:prSet presAssocID="{09D3FC49-7B0E-4021-87F0-5EDBF7F3A536}" presName="background" presStyleLbl="node0" presStyleIdx="1" presStyleCnt="3"/>
      <dgm:spPr/>
    </dgm:pt>
    <dgm:pt modelId="{D311602D-A05C-674E-9063-59D8254B307E}" type="pres">
      <dgm:prSet presAssocID="{09D3FC49-7B0E-4021-87F0-5EDBF7F3A536}" presName="text" presStyleLbl="fgAcc0" presStyleIdx="1" presStyleCnt="3">
        <dgm:presLayoutVars>
          <dgm:chPref val="3"/>
        </dgm:presLayoutVars>
      </dgm:prSet>
      <dgm:spPr/>
    </dgm:pt>
    <dgm:pt modelId="{B7460E79-C16E-6D4E-82A9-9B22C0F85D3B}" type="pres">
      <dgm:prSet presAssocID="{09D3FC49-7B0E-4021-87F0-5EDBF7F3A536}" presName="hierChild2" presStyleCnt="0"/>
      <dgm:spPr/>
    </dgm:pt>
    <dgm:pt modelId="{5E02F6CE-8685-D74C-9A71-A8BB342C0185}" type="pres">
      <dgm:prSet presAssocID="{BAB9CDB3-26D7-44CD-B2CA-59D8492A309D}" presName="hierRoot1" presStyleCnt="0"/>
      <dgm:spPr/>
    </dgm:pt>
    <dgm:pt modelId="{53131BAD-ED47-4742-8295-592BADA28778}" type="pres">
      <dgm:prSet presAssocID="{BAB9CDB3-26D7-44CD-B2CA-59D8492A309D}" presName="composite" presStyleCnt="0"/>
      <dgm:spPr/>
    </dgm:pt>
    <dgm:pt modelId="{1266F03A-587D-D548-A802-CA56B51EE9C8}" type="pres">
      <dgm:prSet presAssocID="{BAB9CDB3-26D7-44CD-B2CA-59D8492A309D}" presName="background" presStyleLbl="node0" presStyleIdx="2" presStyleCnt="3"/>
      <dgm:spPr/>
    </dgm:pt>
    <dgm:pt modelId="{F15470A5-F2C7-7D4F-9A40-CF6D02F3FD0D}" type="pres">
      <dgm:prSet presAssocID="{BAB9CDB3-26D7-44CD-B2CA-59D8492A309D}" presName="text" presStyleLbl="fgAcc0" presStyleIdx="2" presStyleCnt="3">
        <dgm:presLayoutVars>
          <dgm:chPref val="3"/>
        </dgm:presLayoutVars>
      </dgm:prSet>
      <dgm:spPr/>
    </dgm:pt>
    <dgm:pt modelId="{C09D4DC3-891E-5E4B-97D3-021E69611450}" type="pres">
      <dgm:prSet presAssocID="{BAB9CDB3-26D7-44CD-B2CA-59D8492A309D}" presName="hierChild2" presStyleCnt="0"/>
      <dgm:spPr/>
    </dgm:pt>
  </dgm:ptLst>
  <dgm:cxnLst>
    <dgm:cxn modelId="{0DC2FB35-391B-EA42-B01C-086B81D950B7}" type="presOf" srcId="{CC99EE68-CF9E-48B3-8E46-9761E920532B}" destId="{BE79DDF4-D45B-C04A-A801-F70584D3B8C6}" srcOrd="0" destOrd="0" presId="urn:microsoft.com/office/officeart/2005/8/layout/hierarchy1"/>
    <dgm:cxn modelId="{D2879E36-DD92-0145-8BA5-30AE3537251A}" type="presOf" srcId="{1C760601-2480-4633-B039-1D78C002AB68}" destId="{1B5E410F-E9DF-964F-9CD7-165EC83A8B13}" srcOrd="0" destOrd="0" presId="urn:microsoft.com/office/officeart/2005/8/layout/hierarchy1"/>
    <dgm:cxn modelId="{3C451162-A6FD-5649-B0DE-3147638FBCEC}" type="presOf" srcId="{BAB9CDB3-26D7-44CD-B2CA-59D8492A309D}" destId="{F15470A5-F2C7-7D4F-9A40-CF6D02F3FD0D}" srcOrd="0" destOrd="0" presId="urn:microsoft.com/office/officeart/2005/8/layout/hierarchy1"/>
    <dgm:cxn modelId="{79214852-1918-48ED-99CF-86D2C388D249}" srcId="{1C760601-2480-4633-B039-1D78C002AB68}" destId="{09D3FC49-7B0E-4021-87F0-5EDBF7F3A536}" srcOrd="1" destOrd="0" parTransId="{A8CFB32B-F250-43BC-926A-E1FA009E04B0}" sibTransId="{9CD36FC2-85D2-4905-9EF4-55EA9F39A8EF}"/>
    <dgm:cxn modelId="{04DEF079-691E-4056-B676-9B3A1D7B7145}" srcId="{1C760601-2480-4633-B039-1D78C002AB68}" destId="{BAB9CDB3-26D7-44CD-B2CA-59D8492A309D}" srcOrd="2" destOrd="0" parTransId="{71F01338-A6FE-42A7-B903-AC60E6983320}" sibTransId="{7BD318E6-A3D5-44BD-9652-5E6988265F52}"/>
    <dgm:cxn modelId="{13221A89-1B5C-C44A-8B21-4350CD2B1741}" type="presOf" srcId="{09D3FC49-7B0E-4021-87F0-5EDBF7F3A536}" destId="{D311602D-A05C-674E-9063-59D8254B307E}" srcOrd="0" destOrd="0" presId="urn:microsoft.com/office/officeart/2005/8/layout/hierarchy1"/>
    <dgm:cxn modelId="{FC348A90-89FE-48C4-9D4A-19F9E5EEAEEF}" srcId="{1C760601-2480-4633-B039-1D78C002AB68}" destId="{CC99EE68-CF9E-48B3-8E46-9761E920532B}" srcOrd="0" destOrd="0" parTransId="{A69F7A48-1024-45B6-AE61-CF5ED216353A}" sibTransId="{7415B18F-A00B-4E9B-8834-F336C0092681}"/>
    <dgm:cxn modelId="{6F3A7D3C-DC20-C047-95C5-6634D1E72AC5}" type="presParOf" srcId="{1B5E410F-E9DF-964F-9CD7-165EC83A8B13}" destId="{1D5C993E-B20E-374D-A6C0-4B0C77028C8A}" srcOrd="0" destOrd="0" presId="urn:microsoft.com/office/officeart/2005/8/layout/hierarchy1"/>
    <dgm:cxn modelId="{9D0ABFEB-D72B-FD4B-A737-23A4A917C3AE}" type="presParOf" srcId="{1D5C993E-B20E-374D-A6C0-4B0C77028C8A}" destId="{6ABEB5BF-A835-1E4D-805E-F058342BA43E}" srcOrd="0" destOrd="0" presId="urn:microsoft.com/office/officeart/2005/8/layout/hierarchy1"/>
    <dgm:cxn modelId="{0F355227-321A-9549-AA20-68BCA955341F}" type="presParOf" srcId="{6ABEB5BF-A835-1E4D-805E-F058342BA43E}" destId="{B58C09AA-9E6C-4548-8650-B7B67C64A8B4}" srcOrd="0" destOrd="0" presId="urn:microsoft.com/office/officeart/2005/8/layout/hierarchy1"/>
    <dgm:cxn modelId="{08500B73-66ED-4B4A-966E-287091754742}" type="presParOf" srcId="{6ABEB5BF-A835-1E4D-805E-F058342BA43E}" destId="{BE79DDF4-D45B-C04A-A801-F70584D3B8C6}" srcOrd="1" destOrd="0" presId="urn:microsoft.com/office/officeart/2005/8/layout/hierarchy1"/>
    <dgm:cxn modelId="{92AE2268-25B0-5340-B525-DAC5F096F610}" type="presParOf" srcId="{1D5C993E-B20E-374D-A6C0-4B0C77028C8A}" destId="{92CCFE0B-9539-FC44-A11A-C1AE9FC08281}" srcOrd="1" destOrd="0" presId="urn:microsoft.com/office/officeart/2005/8/layout/hierarchy1"/>
    <dgm:cxn modelId="{32F5361F-EDCF-EC43-9179-977BDE062BBE}" type="presParOf" srcId="{1B5E410F-E9DF-964F-9CD7-165EC83A8B13}" destId="{AD07EEA7-EB9A-5445-98B4-FFA43B6B87C6}" srcOrd="1" destOrd="0" presId="urn:microsoft.com/office/officeart/2005/8/layout/hierarchy1"/>
    <dgm:cxn modelId="{B238DE97-E057-494F-AC0B-6953B2D3D975}" type="presParOf" srcId="{AD07EEA7-EB9A-5445-98B4-FFA43B6B87C6}" destId="{E0C40D18-6A2A-9D44-BE27-38188CF12C47}" srcOrd="0" destOrd="0" presId="urn:microsoft.com/office/officeart/2005/8/layout/hierarchy1"/>
    <dgm:cxn modelId="{BB1EB59C-01BE-0C40-895D-59A192B7BEAC}" type="presParOf" srcId="{E0C40D18-6A2A-9D44-BE27-38188CF12C47}" destId="{5AB28E04-BB22-1444-806E-70582B3A650A}" srcOrd="0" destOrd="0" presId="urn:microsoft.com/office/officeart/2005/8/layout/hierarchy1"/>
    <dgm:cxn modelId="{CDAA813A-3068-964C-9F12-5DF3CF67ADDB}" type="presParOf" srcId="{E0C40D18-6A2A-9D44-BE27-38188CF12C47}" destId="{D311602D-A05C-674E-9063-59D8254B307E}" srcOrd="1" destOrd="0" presId="urn:microsoft.com/office/officeart/2005/8/layout/hierarchy1"/>
    <dgm:cxn modelId="{CDC114EB-F70B-A84E-A883-5678E9054DAB}" type="presParOf" srcId="{AD07EEA7-EB9A-5445-98B4-FFA43B6B87C6}" destId="{B7460E79-C16E-6D4E-82A9-9B22C0F85D3B}" srcOrd="1" destOrd="0" presId="urn:microsoft.com/office/officeart/2005/8/layout/hierarchy1"/>
    <dgm:cxn modelId="{52F9F948-3BDB-BB4F-8C1B-074DD6E4E384}" type="presParOf" srcId="{1B5E410F-E9DF-964F-9CD7-165EC83A8B13}" destId="{5E02F6CE-8685-D74C-9A71-A8BB342C0185}" srcOrd="2" destOrd="0" presId="urn:microsoft.com/office/officeart/2005/8/layout/hierarchy1"/>
    <dgm:cxn modelId="{38179B2F-3CAE-6C49-AF4A-7A9AF9E47968}" type="presParOf" srcId="{5E02F6CE-8685-D74C-9A71-A8BB342C0185}" destId="{53131BAD-ED47-4742-8295-592BADA28778}" srcOrd="0" destOrd="0" presId="urn:microsoft.com/office/officeart/2005/8/layout/hierarchy1"/>
    <dgm:cxn modelId="{909AFDFA-9538-2846-88B2-BE5CB93DCB09}" type="presParOf" srcId="{53131BAD-ED47-4742-8295-592BADA28778}" destId="{1266F03A-587D-D548-A802-CA56B51EE9C8}" srcOrd="0" destOrd="0" presId="urn:microsoft.com/office/officeart/2005/8/layout/hierarchy1"/>
    <dgm:cxn modelId="{9AF81C9D-3EE1-D34D-8E61-B59CC5DFF864}" type="presParOf" srcId="{53131BAD-ED47-4742-8295-592BADA28778}" destId="{F15470A5-F2C7-7D4F-9A40-CF6D02F3FD0D}" srcOrd="1" destOrd="0" presId="urn:microsoft.com/office/officeart/2005/8/layout/hierarchy1"/>
    <dgm:cxn modelId="{E21CDEB0-5522-3041-8150-46048B9FCA30}" type="presParOf" srcId="{5E02F6CE-8685-D74C-9A71-A8BB342C0185}" destId="{C09D4DC3-891E-5E4B-97D3-021E696114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006E64-DA55-4201-8876-1D0F2BA227B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629F3A-E7D8-45D3-8F01-D1F4F4B6D264}">
      <dgm:prSet/>
      <dgm:spPr/>
      <dgm:t>
        <a:bodyPr/>
        <a:lstStyle/>
        <a:p>
          <a:r>
            <a:rPr lang="sl-SI"/>
            <a:t>Money often represents social status, power, and success in society.</a:t>
          </a:r>
          <a:endParaRPr lang="en-US"/>
        </a:p>
      </dgm:t>
    </dgm:pt>
    <dgm:pt modelId="{16013FB8-EF7B-4CB1-B53D-FB404BB68800}" type="parTrans" cxnId="{236931BA-E6EC-41A2-B97F-7D54F1AC386A}">
      <dgm:prSet/>
      <dgm:spPr/>
      <dgm:t>
        <a:bodyPr/>
        <a:lstStyle/>
        <a:p>
          <a:endParaRPr lang="en-US"/>
        </a:p>
      </dgm:t>
    </dgm:pt>
    <dgm:pt modelId="{963CCE6B-E199-4AAF-A06C-BBF6857BB80C}" type="sibTrans" cxnId="{236931BA-E6EC-41A2-B97F-7D54F1AC386A}">
      <dgm:prSet/>
      <dgm:spPr/>
      <dgm:t>
        <a:bodyPr/>
        <a:lstStyle/>
        <a:p>
          <a:endParaRPr lang="en-US"/>
        </a:p>
      </dgm:t>
    </dgm:pt>
    <dgm:pt modelId="{6889238F-EF17-4413-B2A6-0624A2C85A21}">
      <dgm:prSet/>
      <dgm:spPr/>
      <dgm:t>
        <a:bodyPr/>
        <a:lstStyle/>
        <a:p>
          <a:r>
            <a:rPr lang="sl-SI"/>
            <a:t>It influences how individuals perceive themselves and others, affecting social dynamics.</a:t>
          </a:r>
          <a:endParaRPr lang="en-US"/>
        </a:p>
      </dgm:t>
    </dgm:pt>
    <dgm:pt modelId="{940F536F-6184-48F9-A4C0-8AAE62ADCEE0}" type="parTrans" cxnId="{B0DCA6C0-950D-4141-ADEF-6068FD7208CF}">
      <dgm:prSet/>
      <dgm:spPr/>
      <dgm:t>
        <a:bodyPr/>
        <a:lstStyle/>
        <a:p>
          <a:endParaRPr lang="en-US"/>
        </a:p>
      </dgm:t>
    </dgm:pt>
    <dgm:pt modelId="{10C28363-3DAB-4AAC-BC81-55A4EDB0F7D9}" type="sibTrans" cxnId="{B0DCA6C0-950D-4141-ADEF-6068FD7208CF}">
      <dgm:prSet/>
      <dgm:spPr/>
      <dgm:t>
        <a:bodyPr/>
        <a:lstStyle/>
        <a:p>
          <a:endParaRPr lang="en-US"/>
        </a:p>
      </dgm:t>
    </dgm:pt>
    <dgm:pt modelId="{98A2D0F9-C531-4D8A-9E3C-0938768BBEBE}">
      <dgm:prSet/>
      <dgm:spPr/>
      <dgm:t>
        <a:bodyPr/>
        <a:lstStyle/>
        <a:p>
          <a:r>
            <a:rPr lang="sl-SI"/>
            <a:t>This aspect of money can impact self-esteem, social interactions, and lifestyle choices.</a:t>
          </a:r>
          <a:endParaRPr lang="en-US"/>
        </a:p>
      </dgm:t>
    </dgm:pt>
    <dgm:pt modelId="{F959C8CF-150D-456E-8232-0D1B200BA307}" type="parTrans" cxnId="{2D732199-2D93-49EF-93BD-A7286349B692}">
      <dgm:prSet/>
      <dgm:spPr/>
      <dgm:t>
        <a:bodyPr/>
        <a:lstStyle/>
        <a:p>
          <a:endParaRPr lang="en-US"/>
        </a:p>
      </dgm:t>
    </dgm:pt>
    <dgm:pt modelId="{8128718A-E352-4793-BFE2-8CA4ADEA96B8}" type="sibTrans" cxnId="{2D732199-2D93-49EF-93BD-A7286349B692}">
      <dgm:prSet/>
      <dgm:spPr/>
      <dgm:t>
        <a:bodyPr/>
        <a:lstStyle/>
        <a:p>
          <a:endParaRPr lang="en-US"/>
        </a:p>
      </dgm:t>
    </dgm:pt>
    <dgm:pt modelId="{B981D3F3-3DD8-3C4B-A54F-DC36049F5736}" type="pres">
      <dgm:prSet presAssocID="{58006E64-DA55-4201-8876-1D0F2BA227BD}" presName="outerComposite" presStyleCnt="0">
        <dgm:presLayoutVars>
          <dgm:chMax val="5"/>
          <dgm:dir/>
          <dgm:resizeHandles val="exact"/>
        </dgm:presLayoutVars>
      </dgm:prSet>
      <dgm:spPr/>
    </dgm:pt>
    <dgm:pt modelId="{F1219D8B-0791-7942-B36F-328BD3E35F38}" type="pres">
      <dgm:prSet presAssocID="{58006E64-DA55-4201-8876-1D0F2BA227BD}" presName="dummyMaxCanvas" presStyleCnt="0">
        <dgm:presLayoutVars/>
      </dgm:prSet>
      <dgm:spPr/>
    </dgm:pt>
    <dgm:pt modelId="{1C0D4D38-6CDA-6C47-9200-BC6FA95634E3}" type="pres">
      <dgm:prSet presAssocID="{58006E64-DA55-4201-8876-1D0F2BA227BD}" presName="ThreeNodes_1" presStyleLbl="node1" presStyleIdx="0" presStyleCnt="3">
        <dgm:presLayoutVars>
          <dgm:bulletEnabled val="1"/>
        </dgm:presLayoutVars>
      </dgm:prSet>
      <dgm:spPr/>
    </dgm:pt>
    <dgm:pt modelId="{B6B66C86-DB04-4644-88D7-FA271E761F62}" type="pres">
      <dgm:prSet presAssocID="{58006E64-DA55-4201-8876-1D0F2BA227BD}" presName="ThreeNodes_2" presStyleLbl="node1" presStyleIdx="1" presStyleCnt="3">
        <dgm:presLayoutVars>
          <dgm:bulletEnabled val="1"/>
        </dgm:presLayoutVars>
      </dgm:prSet>
      <dgm:spPr/>
    </dgm:pt>
    <dgm:pt modelId="{30433EEF-C20C-EB4A-BFC2-DD38732F4F9A}" type="pres">
      <dgm:prSet presAssocID="{58006E64-DA55-4201-8876-1D0F2BA227BD}" presName="ThreeNodes_3" presStyleLbl="node1" presStyleIdx="2" presStyleCnt="3">
        <dgm:presLayoutVars>
          <dgm:bulletEnabled val="1"/>
        </dgm:presLayoutVars>
      </dgm:prSet>
      <dgm:spPr/>
    </dgm:pt>
    <dgm:pt modelId="{D9367981-2CA4-FC45-9DC5-7F0BA0F54D5C}" type="pres">
      <dgm:prSet presAssocID="{58006E64-DA55-4201-8876-1D0F2BA227BD}" presName="ThreeConn_1-2" presStyleLbl="fgAccFollowNode1" presStyleIdx="0" presStyleCnt="2">
        <dgm:presLayoutVars>
          <dgm:bulletEnabled val="1"/>
        </dgm:presLayoutVars>
      </dgm:prSet>
      <dgm:spPr/>
    </dgm:pt>
    <dgm:pt modelId="{02D953C4-1430-724F-AA47-AE147B2874FC}" type="pres">
      <dgm:prSet presAssocID="{58006E64-DA55-4201-8876-1D0F2BA227BD}" presName="ThreeConn_2-3" presStyleLbl="fgAccFollowNode1" presStyleIdx="1" presStyleCnt="2">
        <dgm:presLayoutVars>
          <dgm:bulletEnabled val="1"/>
        </dgm:presLayoutVars>
      </dgm:prSet>
      <dgm:spPr/>
    </dgm:pt>
    <dgm:pt modelId="{27226D8D-9D2A-3E4A-B47E-10C37005128C}" type="pres">
      <dgm:prSet presAssocID="{58006E64-DA55-4201-8876-1D0F2BA227BD}" presName="ThreeNodes_1_text" presStyleLbl="node1" presStyleIdx="2" presStyleCnt="3">
        <dgm:presLayoutVars>
          <dgm:bulletEnabled val="1"/>
        </dgm:presLayoutVars>
      </dgm:prSet>
      <dgm:spPr/>
    </dgm:pt>
    <dgm:pt modelId="{9024E1CE-1592-184B-881E-D990074A0795}" type="pres">
      <dgm:prSet presAssocID="{58006E64-DA55-4201-8876-1D0F2BA227BD}" presName="ThreeNodes_2_text" presStyleLbl="node1" presStyleIdx="2" presStyleCnt="3">
        <dgm:presLayoutVars>
          <dgm:bulletEnabled val="1"/>
        </dgm:presLayoutVars>
      </dgm:prSet>
      <dgm:spPr/>
    </dgm:pt>
    <dgm:pt modelId="{09885FB8-510A-3446-8876-14ED480172D7}" type="pres">
      <dgm:prSet presAssocID="{58006E64-DA55-4201-8876-1D0F2BA227B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4A11706-9505-C245-B636-0BF58EFF8CB0}" type="presOf" srcId="{2D629F3A-E7D8-45D3-8F01-D1F4F4B6D264}" destId="{27226D8D-9D2A-3E4A-B47E-10C37005128C}" srcOrd="1" destOrd="0" presId="urn:microsoft.com/office/officeart/2005/8/layout/vProcess5"/>
    <dgm:cxn modelId="{CBAD732E-F069-6040-A093-4D03D3BA56C8}" type="presOf" srcId="{2D629F3A-E7D8-45D3-8F01-D1F4F4B6D264}" destId="{1C0D4D38-6CDA-6C47-9200-BC6FA95634E3}" srcOrd="0" destOrd="0" presId="urn:microsoft.com/office/officeart/2005/8/layout/vProcess5"/>
    <dgm:cxn modelId="{71AEC531-FCE5-FF41-B9B2-20CBB52B8F1C}" type="presOf" srcId="{98A2D0F9-C531-4D8A-9E3C-0938768BBEBE}" destId="{09885FB8-510A-3446-8876-14ED480172D7}" srcOrd="1" destOrd="0" presId="urn:microsoft.com/office/officeart/2005/8/layout/vProcess5"/>
    <dgm:cxn modelId="{574AC637-B2A5-D246-BDD4-E20F7F5AAE65}" type="presOf" srcId="{58006E64-DA55-4201-8876-1D0F2BA227BD}" destId="{B981D3F3-3DD8-3C4B-A54F-DC36049F5736}" srcOrd="0" destOrd="0" presId="urn:microsoft.com/office/officeart/2005/8/layout/vProcess5"/>
    <dgm:cxn modelId="{D5243B38-6CED-CA4B-BBFF-41CF43CFE959}" type="presOf" srcId="{98A2D0F9-C531-4D8A-9E3C-0938768BBEBE}" destId="{30433EEF-C20C-EB4A-BFC2-DD38732F4F9A}" srcOrd="0" destOrd="0" presId="urn:microsoft.com/office/officeart/2005/8/layout/vProcess5"/>
    <dgm:cxn modelId="{E995B78C-3B5E-C14F-BD6D-D4A05EE3C7F3}" type="presOf" srcId="{6889238F-EF17-4413-B2A6-0624A2C85A21}" destId="{9024E1CE-1592-184B-881E-D990074A0795}" srcOrd="1" destOrd="0" presId="urn:microsoft.com/office/officeart/2005/8/layout/vProcess5"/>
    <dgm:cxn modelId="{2D732199-2D93-49EF-93BD-A7286349B692}" srcId="{58006E64-DA55-4201-8876-1D0F2BA227BD}" destId="{98A2D0F9-C531-4D8A-9E3C-0938768BBEBE}" srcOrd="2" destOrd="0" parTransId="{F959C8CF-150D-456E-8232-0D1B200BA307}" sibTransId="{8128718A-E352-4793-BFE2-8CA4ADEA96B8}"/>
    <dgm:cxn modelId="{236931BA-E6EC-41A2-B97F-7D54F1AC386A}" srcId="{58006E64-DA55-4201-8876-1D0F2BA227BD}" destId="{2D629F3A-E7D8-45D3-8F01-D1F4F4B6D264}" srcOrd="0" destOrd="0" parTransId="{16013FB8-EF7B-4CB1-B53D-FB404BB68800}" sibTransId="{963CCE6B-E199-4AAF-A06C-BBF6857BB80C}"/>
    <dgm:cxn modelId="{B0DCA6C0-950D-4141-ADEF-6068FD7208CF}" srcId="{58006E64-DA55-4201-8876-1D0F2BA227BD}" destId="{6889238F-EF17-4413-B2A6-0624A2C85A21}" srcOrd="1" destOrd="0" parTransId="{940F536F-6184-48F9-A4C0-8AAE62ADCEE0}" sibTransId="{10C28363-3DAB-4AAC-BC81-55A4EDB0F7D9}"/>
    <dgm:cxn modelId="{3E8187CE-01AA-3743-98FB-793D339D3E93}" type="presOf" srcId="{6889238F-EF17-4413-B2A6-0624A2C85A21}" destId="{B6B66C86-DB04-4644-88D7-FA271E761F62}" srcOrd="0" destOrd="0" presId="urn:microsoft.com/office/officeart/2005/8/layout/vProcess5"/>
    <dgm:cxn modelId="{413573E9-881F-AC43-9F2C-7AF706DDC536}" type="presOf" srcId="{10C28363-3DAB-4AAC-BC81-55A4EDB0F7D9}" destId="{02D953C4-1430-724F-AA47-AE147B2874FC}" srcOrd="0" destOrd="0" presId="urn:microsoft.com/office/officeart/2005/8/layout/vProcess5"/>
    <dgm:cxn modelId="{BD2AB0F5-9056-E74C-8B19-99C460CF092B}" type="presOf" srcId="{963CCE6B-E199-4AAF-A06C-BBF6857BB80C}" destId="{D9367981-2CA4-FC45-9DC5-7F0BA0F54D5C}" srcOrd="0" destOrd="0" presId="urn:microsoft.com/office/officeart/2005/8/layout/vProcess5"/>
    <dgm:cxn modelId="{3421D4C9-7BDE-DB4B-87C4-ED47C98F7516}" type="presParOf" srcId="{B981D3F3-3DD8-3C4B-A54F-DC36049F5736}" destId="{F1219D8B-0791-7942-B36F-328BD3E35F38}" srcOrd="0" destOrd="0" presId="urn:microsoft.com/office/officeart/2005/8/layout/vProcess5"/>
    <dgm:cxn modelId="{86879DBF-BF12-0541-A002-F71C01ACD36D}" type="presParOf" srcId="{B981D3F3-3DD8-3C4B-A54F-DC36049F5736}" destId="{1C0D4D38-6CDA-6C47-9200-BC6FA95634E3}" srcOrd="1" destOrd="0" presId="urn:microsoft.com/office/officeart/2005/8/layout/vProcess5"/>
    <dgm:cxn modelId="{82285EB2-99C8-DF4E-A9F1-3107EE184366}" type="presParOf" srcId="{B981D3F3-3DD8-3C4B-A54F-DC36049F5736}" destId="{B6B66C86-DB04-4644-88D7-FA271E761F62}" srcOrd="2" destOrd="0" presId="urn:microsoft.com/office/officeart/2005/8/layout/vProcess5"/>
    <dgm:cxn modelId="{D8D9D8F0-881D-BA49-A3E6-C9776BED91DE}" type="presParOf" srcId="{B981D3F3-3DD8-3C4B-A54F-DC36049F5736}" destId="{30433EEF-C20C-EB4A-BFC2-DD38732F4F9A}" srcOrd="3" destOrd="0" presId="urn:microsoft.com/office/officeart/2005/8/layout/vProcess5"/>
    <dgm:cxn modelId="{D34DC14B-8993-A142-8B0F-30F0E4486308}" type="presParOf" srcId="{B981D3F3-3DD8-3C4B-A54F-DC36049F5736}" destId="{D9367981-2CA4-FC45-9DC5-7F0BA0F54D5C}" srcOrd="4" destOrd="0" presId="urn:microsoft.com/office/officeart/2005/8/layout/vProcess5"/>
    <dgm:cxn modelId="{7562D04A-99BB-1C44-A846-D2C5533CE4DC}" type="presParOf" srcId="{B981D3F3-3DD8-3C4B-A54F-DC36049F5736}" destId="{02D953C4-1430-724F-AA47-AE147B2874FC}" srcOrd="5" destOrd="0" presId="urn:microsoft.com/office/officeart/2005/8/layout/vProcess5"/>
    <dgm:cxn modelId="{332D6D5F-0A59-F842-A326-04067D75423E}" type="presParOf" srcId="{B981D3F3-3DD8-3C4B-A54F-DC36049F5736}" destId="{27226D8D-9D2A-3E4A-B47E-10C37005128C}" srcOrd="6" destOrd="0" presId="urn:microsoft.com/office/officeart/2005/8/layout/vProcess5"/>
    <dgm:cxn modelId="{EFBB2780-F274-8549-9568-CA984E6295FD}" type="presParOf" srcId="{B981D3F3-3DD8-3C4B-A54F-DC36049F5736}" destId="{9024E1CE-1592-184B-881E-D990074A0795}" srcOrd="7" destOrd="0" presId="urn:microsoft.com/office/officeart/2005/8/layout/vProcess5"/>
    <dgm:cxn modelId="{DB580DD6-11CD-694F-846B-5CBF832A845C}" type="presParOf" srcId="{B981D3F3-3DD8-3C4B-A54F-DC36049F5736}" destId="{09885FB8-510A-3446-8876-14ED480172D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652E78-0300-4208-8ED1-DEAD36D1D89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130064-B045-4D19-9EE1-E47CF7EC9FBE}">
      <dgm:prSet custT="1"/>
      <dgm:spPr/>
      <dgm:t>
        <a:bodyPr/>
        <a:lstStyle/>
        <a:p>
          <a:pPr algn="ctr">
            <a:tabLst/>
          </a:pPr>
          <a:r>
            <a:rPr lang="sl-SI" sz="1800" dirty="0" err="1"/>
            <a:t>Societal</a:t>
          </a:r>
          <a:r>
            <a:rPr lang="sl-SI" sz="1800" dirty="0"/>
            <a:t> </a:t>
          </a:r>
          <a:r>
            <a:rPr lang="sl-SI" sz="1800" dirty="0" err="1"/>
            <a:t>views</a:t>
          </a:r>
          <a:r>
            <a:rPr lang="sl-SI" sz="1800" dirty="0"/>
            <a:t> </a:t>
          </a:r>
          <a:r>
            <a:rPr lang="sl-SI" sz="1800" dirty="0" err="1"/>
            <a:t>can</a:t>
          </a:r>
          <a:r>
            <a:rPr lang="sl-SI" sz="1800" dirty="0"/>
            <a:t> influence how </a:t>
          </a:r>
          <a:r>
            <a:rPr lang="sl-SI" sz="1800" dirty="0" err="1"/>
            <a:t>individuals</a:t>
          </a:r>
          <a:r>
            <a:rPr lang="sl-SI" sz="1800" dirty="0"/>
            <a:t> </a:t>
          </a:r>
          <a:r>
            <a:rPr lang="sl-SI" sz="1800" dirty="0" err="1"/>
            <a:t>save</a:t>
          </a:r>
          <a:r>
            <a:rPr lang="sl-SI" sz="1800" dirty="0"/>
            <a:t>, </a:t>
          </a:r>
          <a:r>
            <a:rPr lang="sl-SI" sz="1800" dirty="0" err="1"/>
            <a:t>spend</a:t>
          </a:r>
          <a:r>
            <a:rPr lang="sl-SI" sz="1800" dirty="0"/>
            <a:t>, </a:t>
          </a:r>
          <a:r>
            <a:rPr lang="sl-SI" sz="1800" dirty="0" err="1"/>
            <a:t>and</a:t>
          </a:r>
          <a:r>
            <a:rPr lang="sl-SI" sz="1800" dirty="0"/>
            <a:t> </a:t>
          </a:r>
          <a:r>
            <a:rPr lang="sl-SI" sz="1800" dirty="0" err="1"/>
            <a:t>invest</a:t>
          </a:r>
          <a:r>
            <a:rPr lang="sl-SI" sz="1800" dirty="0"/>
            <a:t>. A </a:t>
          </a:r>
          <a:r>
            <a:rPr lang="sl-SI" sz="1800" dirty="0" err="1"/>
            <a:t>society</a:t>
          </a:r>
          <a:r>
            <a:rPr lang="sl-SI" sz="1800" dirty="0"/>
            <a:t> </a:t>
          </a:r>
          <a:r>
            <a:rPr lang="sl-SI" sz="1800" dirty="0" err="1"/>
            <a:t>that</a:t>
          </a:r>
          <a:r>
            <a:rPr lang="sl-SI" sz="1800" dirty="0"/>
            <a:t> </a:t>
          </a:r>
          <a:r>
            <a:rPr lang="sl-SI" sz="1800" dirty="0" err="1"/>
            <a:t>values</a:t>
          </a:r>
          <a:r>
            <a:rPr lang="sl-SI" sz="1800" dirty="0"/>
            <a:t> </a:t>
          </a:r>
          <a:r>
            <a:rPr lang="sl-SI" sz="1800" dirty="0" err="1"/>
            <a:t>consumerism</a:t>
          </a:r>
          <a:r>
            <a:rPr lang="sl-SI" sz="1800" dirty="0"/>
            <a:t> </a:t>
          </a:r>
          <a:r>
            <a:rPr lang="sl-SI" sz="1800" dirty="0" err="1"/>
            <a:t>may</a:t>
          </a:r>
          <a:r>
            <a:rPr lang="sl-SI" sz="1800" dirty="0"/>
            <a:t> </a:t>
          </a:r>
          <a:r>
            <a:rPr lang="sl-SI" sz="1800" dirty="0" err="1"/>
            <a:t>lead</a:t>
          </a:r>
          <a:r>
            <a:rPr lang="sl-SI" sz="1800" dirty="0"/>
            <a:t> to </a:t>
          </a:r>
          <a:r>
            <a:rPr lang="sl-SI" sz="1800" dirty="0" err="1"/>
            <a:t>higher</a:t>
          </a:r>
          <a:r>
            <a:rPr lang="sl-SI" sz="1800" dirty="0"/>
            <a:t> </a:t>
          </a:r>
          <a:r>
            <a:rPr lang="sl-SI" sz="1800" dirty="0" err="1"/>
            <a:t>spending</a:t>
          </a:r>
          <a:r>
            <a:rPr lang="sl-SI" sz="1800" dirty="0"/>
            <a:t> </a:t>
          </a:r>
          <a:r>
            <a:rPr lang="sl-SI" sz="1800" dirty="0" err="1"/>
            <a:t>and</a:t>
          </a:r>
          <a:r>
            <a:rPr lang="sl-SI" sz="1800" dirty="0"/>
            <a:t> </a:t>
          </a:r>
          <a:r>
            <a:rPr lang="sl-SI" sz="1800" dirty="0" err="1"/>
            <a:t>lower</a:t>
          </a:r>
          <a:r>
            <a:rPr lang="sl-SI" sz="1800" dirty="0"/>
            <a:t> </a:t>
          </a:r>
          <a:r>
            <a:rPr lang="sl-SI" sz="1800" dirty="0" err="1"/>
            <a:t>savings</a:t>
          </a:r>
          <a:r>
            <a:rPr lang="sl-SI" sz="1800" dirty="0"/>
            <a:t> </a:t>
          </a:r>
          <a:r>
            <a:rPr lang="sl-SI" sz="1800" dirty="0" err="1"/>
            <a:t>rates</a:t>
          </a:r>
          <a:r>
            <a:rPr lang="sl-SI" sz="1800" dirty="0"/>
            <a:t>.</a:t>
          </a:r>
          <a:endParaRPr lang="en-US" sz="1800" dirty="0"/>
        </a:p>
      </dgm:t>
    </dgm:pt>
    <dgm:pt modelId="{0C9A344B-9B5E-4A78-8B1E-34A71D845DAC}" type="parTrans" cxnId="{6F0DD78B-25AF-4329-9237-23D47B06EB72}">
      <dgm:prSet/>
      <dgm:spPr/>
      <dgm:t>
        <a:bodyPr/>
        <a:lstStyle/>
        <a:p>
          <a:endParaRPr lang="en-US" sz="2000"/>
        </a:p>
      </dgm:t>
    </dgm:pt>
    <dgm:pt modelId="{BA1AD967-39FF-476A-8465-E5C5EB5EFAC3}" type="sibTrans" cxnId="{6F0DD78B-25AF-4329-9237-23D47B06EB72}">
      <dgm:prSet custT="1"/>
      <dgm:spPr/>
      <dgm:t>
        <a:bodyPr/>
        <a:lstStyle/>
        <a:p>
          <a:endParaRPr lang="en-US" sz="4000"/>
        </a:p>
      </dgm:t>
    </dgm:pt>
    <dgm:pt modelId="{D4042B5A-136E-4C34-8A4E-8B1E9244BA19}">
      <dgm:prSet custT="1"/>
      <dgm:spPr/>
      <dgm:t>
        <a:bodyPr/>
        <a:lstStyle/>
        <a:p>
          <a:r>
            <a:rPr lang="sl-SI" sz="1800" dirty="0"/>
            <a:t>Money as a </a:t>
          </a:r>
          <a:r>
            <a:rPr lang="sl-SI" sz="1800" dirty="0" err="1"/>
            <a:t>symbol</a:t>
          </a:r>
          <a:r>
            <a:rPr lang="sl-SI" sz="1800" dirty="0"/>
            <a:t> of status </a:t>
          </a:r>
          <a:r>
            <a:rPr lang="sl-SI" sz="1800" dirty="0" err="1"/>
            <a:t>can</a:t>
          </a:r>
          <a:r>
            <a:rPr lang="sl-SI" sz="1800" dirty="0"/>
            <a:t> </a:t>
          </a:r>
          <a:r>
            <a:rPr lang="sl-SI" sz="1800" dirty="0" err="1"/>
            <a:t>affect</a:t>
          </a:r>
          <a:r>
            <a:rPr lang="sl-SI" sz="1800" dirty="0"/>
            <a:t> </a:t>
          </a:r>
          <a:r>
            <a:rPr lang="sl-SI" sz="1800" dirty="0" err="1"/>
            <a:t>self-esteem</a:t>
          </a:r>
          <a:r>
            <a:rPr lang="sl-SI" sz="1800" dirty="0"/>
            <a:t>, </a:t>
          </a:r>
          <a:r>
            <a:rPr lang="sl-SI" sz="1800" dirty="0" err="1"/>
            <a:t>with</a:t>
          </a:r>
          <a:r>
            <a:rPr lang="sl-SI" sz="1800" dirty="0"/>
            <a:t> </a:t>
          </a:r>
          <a:r>
            <a:rPr lang="sl-SI" sz="1800" dirty="0" err="1"/>
            <a:t>individuals</a:t>
          </a:r>
          <a:r>
            <a:rPr lang="sl-SI" sz="1800" dirty="0"/>
            <a:t> </a:t>
          </a:r>
          <a:r>
            <a:rPr lang="sl-SI" sz="1800" dirty="0" err="1"/>
            <a:t>feeling</a:t>
          </a:r>
          <a:r>
            <a:rPr lang="sl-SI" sz="1800" dirty="0"/>
            <a:t> more </a:t>
          </a:r>
          <a:r>
            <a:rPr lang="sl-SI" sz="1800" dirty="0" err="1"/>
            <a:t>or</a:t>
          </a:r>
          <a:r>
            <a:rPr lang="sl-SI" sz="1800" dirty="0"/>
            <a:t> </a:t>
          </a:r>
          <a:r>
            <a:rPr lang="sl-SI" sz="1800" dirty="0" err="1"/>
            <a:t>less</a:t>
          </a:r>
          <a:r>
            <a:rPr lang="sl-SI" sz="1800" dirty="0"/>
            <a:t> </a:t>
          </a:r>
          <a:r>
            <a:rPr lang="sl-SI" sz="1800" dirty="0" err="1"/>
            <a:t>valued</a:t>
          </a:r>
          <a:r>
            <a:rPr lang="sl-SI" sz="1800" dirty="0"/>
            <a:t> </a:t>
          </a:r>
          <a:r>
            <a:rPr lang="sl-SI" sz="1800" dirty="0" err="1"/>
            <a:t>based</a:t>
          </a:r>
          <a:r>
            <a:rPr lang="sl-SI" sz="1800" dirty="0"/>
            <a:t> on </a:t>
          </a:r>
          <a:r>
            <a:rPr lang="sl-SI" sz="1800" dirty="0" err="1"/>
            <a:t>their</a:t>
          </a:r>
          <a:r>
            <a:rPr lang="sl-SI" sz="1800" dirty="0"/>
            <a:t> </a:t>
          </a:r>
          <a:r>
            <a:rPr lang="sl-SI" sz="1800" dirty="0" err="1"/>
            <a:t>financial</a:t>
          </a:r>
          <a:r>
            <a:rPr lang="sl-SI" sz="1800" dirty="0"/>
            <a:t> </a:t>
          </a:r>
          <a:r>
            <a:rPr lang="sl-SI" sz="1800" dirty="0" err="1"/>
            <a:t>situation</a:t>
          </a:r>
          <a:r>
            <a:rPr lang="sl-SI" sz="1800" dirty="0"/>
            <a:t>.</a:t>
          </a:r>
          <a:endParaRPr lang="en-US" sz="1800" dirty="0"/>
        </a:p>
      </dgm:t>
    </dgm:pt>
    <dgm:pt modelId="{CF72C4FA-AC4F-46C9-A2C0-9FAD99B0594F}" type="parTrans" cxnId="{000F3BA1-E7CD-4C8E-B4E5-972FCA3D72DD}">
      <dgm:prSet/>
      <dgm:spPr/>
      <dgm:t>
        <a:bodyPr/>
        <a:lstStyle/>
        <a:p>
          <a:endParaRPr lang="en-US" sz="2000"/>
        </a:p>
      </dgm:t>
    </dgm:pt>
    <dgm:pt modelId="{C5AF2DC4-2312-43B5-8758-DB48A498141F}" type="sibTrans" cxnId="{000F3BA1-E7CD-4C8E-B4E5-972FCA3D72DD}">
      <dgm:prSet custT="1"/>
      <dgm:spPr/>
      <dgm:t>
        <a:bodyPr/>
        <a:lstStyle/>
        <a:p>
          <a:endParaRPr lang="en-US" sz="4000"/>
        </a:p>
      </dgm:t>
    </dgm:pt>
    <dgm:pt modelId="{E810E024-6DF8-4964-9BFE-19D90591D82F}">
      <dgm:prSet custT="1"/>
      <dgm:spPr/>
      <dgm:t>
        <a:bodyPr/>
        <a:lstStyle/>
        <a:p>
          <a:r>
            <a:rPr lang="sl-SI" sz="1800"/>
            <a:t>Views on money can impact relationships, with differing attitudes leading to conflicts or cooperation in financial decisions.</a:t>
          </a:r>
          <a:endParaRPr lang="en-US" sz="1800"/>
        </a:p>
      </dgm:t>
    </dgm:pt>
    <dgm:pt modelId="{9F344B5E-8A07-4100-9A9D-ABD04AD8BA73}" type="parTrans" cxnId="{4C131B5B-02BA-4EC7-BABF-FF87156FE59F}">
      <dgm:prSet/>
      <dgm:spPr/>
      <dgm:t>
        <a:bodyPr/>
        <a:lstStyle/>
        <a:p>
          <a:endParaRPr lang="en-US" sz="2000"/>
        </a:p>
      </dgm:t>
    </dgm:pt>
    <dgm:pt modelId="{EF232F1F-0D0F-4793-AB29-2CDEDCB46A8F}" type="sibTrans" cxnId="{4C131B5B-02BA-4EC7-BABF-FF87156FE59F}">
      <dgm:prSet/>
      <dgm:spPr/>
      <dgm:t>
        <a:bodyPr/>
        <a:lstStyle/>
        <a:p>
          <a:endParaRPr lang="en-US" sz="2000"/>
        </a:p>
      </dgm:t>
    </dgm:pt>
    <dgm:pt modelId="{16EF036D-7106-0948-A408-2BA0CCC96C7D}" type="pres">
      <dgm:prSet presAssocID="{7D652E78-0300-4208-8ED1-DEAD36D1D895}" presName="outerComposite" presStyleCnt="0">
        <dgm:presLayoutVars>
          <dgm:chMax val="5"/>
          <dgm:dir/>
          <dgm:resizeHandles val="exact"/>
        </dgm:presLayoutVars>
      </dgm:prSet>
      <dgm:spPr/>
    </dgm:pt>
    <dgm:pt modelId="{CFF46BDB-BBA1-254F-8E6F-949AB86211C2}" type="pres">
      <dgm:prSet presAssocID="{7D652E78-0300-4208-8ED1-DEAD36D1D895}" presName="dummyMaxCanvas" presStyleCnt="0">
        <dgm:presLayoutVars/>
      </dgm:prSet>
      <dgm:spPr/>
    </dgm:pt>
    <dgm:pt modelId="{D5DE7F9A-F7E1-C340-8DB9-D9E480B94D1B}" type="pres">
      <dgm:prSet presAssocID="{7D652E78-0300-4208-8ED1-DEAD36D1D895}" presName="ThreeNodes_1" presStyleLbl="node1" presStyleIdx="0" presStyleCnt="3">
        <dgm:presLayoutVars>
          <dgm:bulletEnabled val="1"/>
        </dgm:presLayoutVars>
      </dgm:prSet>
      <dgm:spPr/>
    </dgm:pt>
    <dgm:pt modelId="{B392F4DF-B155-2848-825F-2B274544B8FF}" type="pres">
      <dgm:prSet presAssocID="{7D652E78-0300-4208-8ED1-DEAD36D1D895}" presName="ThreeNodes_2" presStyleLbl="node1" presStyleIdx="1" presStyleCnt="3">
        <dgm:presLayoutVars>
          <dgm:bulletEnabled val="1"/>
        </dgm:presLayoutVars>
      </dgm:prSet>
      <dgm:spPr/>
    </dgm:pt>
    <dgm:pt modelId="{811D7AB8-6C5A-9F4D-8F15-768A76F00AC9}" type="pres">
      <dgm:prSet presAssocID="{7D652E78-0300-4208-8ED1-DEAD36D1D895}" presName="ThreeNodes_3" presStyleLbl="node1" presStyleIdx="2" presStyleCnt="3">
        <dgm:presLayoutVars>
          <dgm:bulletEnabled val="1"/>
        </dgm:presLayoutVars>
      </dgm:prSet>
      <dgm:spPr/>
    </dgm:pt>
    <dgm:pt modelId="{7A8AF18B-164C-A141-946D-DFBBCFA49BC1}" type="pres">
      <dgm:prSet presAssocID="{7D652E78-0300-4208-8ED1-DEAD36D1D895}" presName="ThreeConn_1-2" presStyleLbl="fgAccFollowNode1" presStyleIdx="0" presStyleCnt="2">
        <dgm:presLayoutVars>
          <dgm:bulletEnabled val="1"/>
        </dgm:presLayoutVars>
      </dgm:prSet>
      <dgm:spPr/>
    </dgm:pt>
    <dgm:pt modelId="{35C9BFC2-0783-7A40-9D0C-64CFC739CCF1}" type="pres">
      <dgm:prSet presAssocID="{7D652E78-0300-4208-8ED1-DEAD36D1D895}" presName="ThreeConn_2-3" presStyleLbl="fgAccFollowNode1" presStyleIdx="1" presStyleCnt="2">
        <dgm:presLayoutVars>
          <dgm:bulletEnabled val="1"/>
        </dgm:presLayoutVars>
      </dgm:prSet>
      <dgm:spPr/>
    </dgm:pt>
    <dgm:pt modelId="{F06C71B5-36B7-7849-BF2C-068FCE59D987}" type="pres">
      <dgm:prSet presAssocID="{7D652E78-0300-4208-8ED1-DEAD36D1D895}" presName="ThreeNodes_1_text" presStyleLbl="node1" presStyleIdx="2" presStyleCnt="3">
        <dgm:presLayoutVars>
          <dgm:bulletEnabled val="1"/>
        </dgm:presLayoutVars>
      </dgm:prSet>
      <dgm:spPr/>
    </dgm:pt>
    <dgm:pt modelId="{533D54C5-DE26-4245-9798-E51EBA59B856}" type="pres">
      <dgm:prSet presAssocID="{7D652E78-0300-4208-8ED1-DEAD36D1D895}" presName="ThreeNodes_2_text" presStyleLbl="node1" presStyleIdx="2" presStyleCnt="3">
        <dgm:presLayoutVars>
          <dgm:bulletEnabled val="1"/>
        </dgm:presLayoutVars>
      </dgm:prSet>
      <dgm:spPr/>
    </dgm:pt>
    <dgm:pt modelId="{B2700EEE-E454-2C45-A986-9B29D5BD3260}" type="pres">
      <dgm:prSet presAssocID="{7D652E78-0300-4208-8ED1-DEAD36D1D89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3D79C16-3724-8F44-A937-81E848A4853B}" type="presOf" srcId="{59130064-B045-4D19-9EE1-E47CF7EC9FBE}" destId="{D5DE7F9A-F7E1-C340-8DB9-D9E480B94D1B}" srcOrd="0" destOrd="0" presId="urn:microsoft.com/office/officeart/2005/8/layout/vProcess5"/>
    <dgm:cxn modelId="{27C5F134-6E07-2942-B3FD-2B402FC20308}" type="presOf" srcId="{D4042B5A-136E-4C34-8A4E-8B1E9244BA19}" destId="{533D54C5-DE26-4245-9798-E51EBA59B856}" srcOrd="1" destOrd="0" presId="urn:microsoft.com/office/officeart/2005/8/layout/vProcess5"/>
    <dgm:cxn modelId="{4C131B5B-02BA-4EC7-BABF-FF87156FE59F}" srcId="{7D652E78-0300-4208-8ED1-DEAD36D1D895}" destId="{E810E024-6DF8-4964-9BFE-19D90591D82F}" srcOrd="2" destOrd="0" parTransId="{9F344B5E-8A07-4100-9A9D-ABD04AD8BA73}" sibTransId="{EF232F1F-0D0F-4793-AB29-2CDEDCB46A8F}"/>
    <dgm:cxn modelId="{AB9F3264-2A57-994B-93B9-56DB928B8135}" type="presOf" srcId="{7D652E78-0300-4208-8ED1-DEAD36D1D895}" destId="{16EF036D-7106-0948-A408-2BA0CCC96C7D}" srcOrd="0" destOrd="0" presId="urn:microsoft.com/office/officeart/2005/8/layout/vProcess5"/>
    <dgm:cxn modelId="{ACAAD56E-9AC3-1548-B1EE-6E2E5B5584A8}" type="presOf" srcId="{D4042B5A-136E-4C34-8A4E-8B1E9244BA19}" destId="{B392F4DF-B155-2848-825F-2B274544B8FF}" srcOrd="0" destOrd="0" presId="urn:microsoft.com/office/officeart/2005/8/layout/vProcess5"/>
    <dgm:cxn modelId="{6F0DD78B-25AF-4329-9237-23D47B06EB72}" srcId="{7D652E78-0300-4208-8ED1-DEAD36D1D895}" destId="{59130064-B045-4D19-9EE1-E47CF7EC9FBE}" srcOrd="0" destOrd="0" parTransId="{0C9A344B-9B5E-4A78-8B1E-34A71D845DAC}" sibTransId="{BA1AD967-39FF-476A-8465-E5C5EB5EFAC3}"/>
    <dgm:cxn modelId="{AC09009A-C55A-9842-B38B-4FA1B4638CF0}" type="presOf" srcId="{E810E024-6DF8-4964-9BFE-19D90591D82F}" destId="{811D7AB8-6C5A-9F4D-8F15-768A76F00AC9}" srcOrd="0" destOrd="0" presId="urn:microsoft.com/office/officeart/2005/8/layout/vProcess5"/>
    <dgm:cxn modelId="{000F3BA1-E7CD-4C8E-B4E5-972FCA3D72DD}" srcId="{7D652E78-0300-4208-8ED1-DEAD36D1D895}" destId="{D4042B5A-136E-4C34-8A4E-8B1E9244BA19}" srcOrd="1" destOrd="0" parTransId="{CF72C4FA-AC4F-46C9-A2C0-9FAD99B0594F}" sibTransId="{C5AF2DC4-2312-43B5-8758-DB48A498141F}"/>
    <dgm:cxn modelId="{344C34D7-97F4-054C-A027-B84827BE0DBD}" type="presOf" srcId="{BA1AD967-39FF-476A-8465-E5C5EB5EFAC3}" destId="{7A8AF18B-164C-A141-946D-DFBBCFA49BC1}" srcOrd="0" destOrd="0" presId="urn:microsoft.com/office/officeart/2005/8/layout/vProcess5"/>
    <dgm:cxn modelId="{36C565DB-C0BD-5F43-AD2A-5C21D6DA20AC}" type="presOf" srcId="{59130064-B045-4D19-9EE1-E47CF7EC9FBE}" destId="{F06C71B5-36B7-7849-BF2C-068FCE59D987}" srcOrd="1" destOrd="0" presId="urn:microsoft.com/office/officeart/2005/8/layout/vProcess5"/>
    <dgm:cxn modelId="{53B98EE6-6808-4E47-8C66-45956FDF105F}" type="presOf" srcId="{E810E024-6DF8-4964-9BFE-19D90591D82F}" destId="{B2700EEE-E454-2C45-A986-9B29D5BD3260}" srcOrd="1" destOrd="0" presId="urn:microsoft.com/office/officeart/2005/8/layout/vProcess5"/>
    <dgm:cxn modelId="{494519F8-0C82-9C4E-A361-435EAA1F1CB4}" type="presOf" srcId="{C5AF2DC4-2312-43B5-8758-DB48A498141F}" destId="{35C9BFC2-0783-7A40-9D0C-64CFC739CCF1}" srcOrd="0" destOrd="0" presId="urn:microsoft.com/office/officeart/2005/8/layout/vProcess5"/>
    <dgm:cxn modelId="{034AD731-38CC-AF40-B80F-F5F35B03A6F6}" type="presParOf" srcId="{16EF036D-7106-0948-A408-2BA0CCC96C7D}" destId="{CFF46BDB-BBA1-254F-8E6F-949AB86211C2}" srcOrd="0" destOrd="0" presId="urn:microsoft.com/office/officeart/2005/8/layout/vProcess5"/>
    <dgm:cxn modelId="{F30D61CA-566B-2445-AB1F-61A2C37992DC}" type="presParOf" srcId="{16EF036D-7106-0948-A408-2BA0CCC96C7D}" destId="{D5DE7F9A-F7E1-C340-8DB9-D9E480B94D1B}" srcOrd="1" destOrd="0" presId="urn:microsoft.com/office/officeart/2005/8/layout/vProcess5"/>
    <dgm:cxn modelId="{A1C87CAC-95F4-D44D-BB24-0994F6563B5A}" type="presParOf" srcId="{16EF036D-7106-0948-A408-2BA0CCC96C7D}" destId="{B392F4DF-B155-2848-825F-2B274544B8FF}" srcOrd="2" destOrd="0" presId="urn:microsoft.com/office/officeart/2005/8/layout/vProcess5"/>
    <dgm:cxn modelId="{C6535606-2147-594A-BAA1-28BCA6C15D5F}" type="presParOf" srcId="{16EF036D-7106-0948-A408-2BA0CCC96C7D}" destId="{811D7AB8-6C5A-9F4D-8F15-768A76F00AC9}" srcOrd="3" destOrd="0" presId="urn:microsoft.com/office/officeart/2005/8/layout/vProcess5"/>
    <dgm:cxn modelId="{3F0788EA-BB08-C349-81CC-B869E3F336FD}" type="presParOf" srcId="{16EF036D-7106-0948-A408-2BA0CCC96C7D}" destId="{7A8AF18B-164C-A141-946D-DFBBCFA49BC1}" srcOrd="4" destOrd="0" presId="urn:microsoft.com/office/officeart/2005/8/layout/vProcess5"/>
    <dgm:cxn modelId="{37DDC3AF-EB77-0849-A831-FBFB9F5A46C4}" type="presParOf" srcId="{16EF036D-7106-0948-A408-2BA0CCC96C7D}" destId="{35C9BFC2-0783-7A40-9D0C-64CFC739CCF1}" srcOrd="5" destOrd="0" presId="urn:microsoft.com/office/officeart/2005/8/layout/vProcess5"/>
    <dgm:cxn modelId="{E0556351-90C7-2D4F-9A2F-DD4C9520C958}" type="presParOf" srcId="{16EF036D-7106-0948-A408-2BA0CCC96C7D}" destId="{F06C71B5-36B7-7849-BF2C-068FCE59D987}" srcOrd="6" destOrd="0" presId="urn:microsoft.com/office/officeart/2005/8/layout/vProcess5"/>
    <dgm:cxn modelId="{FC2857A8-E38A-7346-97A4-3DF03B4A3FC7}" type="presParOf" srcId="{16EF036D-7106-0948-A408-2BA0CCC96C7D}" destId="{533D54C5-DE26-4245-9798-E51EBA59B856}" srcOrd="7" destOrd="0" presId="urn:microsoft.com/office/officeart/2005/8/layout/vProcess5"/>
    <dgm:cxn modelId="{678FEB7F-C990-9443-8F6D-DF5B24005C5E}" type="presParOf" srcId="{16EF036D-7106-0948-A408-2BA0CCC96C7D}" destId="{B2700EEE-E454-2C45-A986-9B29D5BD32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7DCA-C933-6D47-8881-1E831C89DED8}">
      <dsp:nvSpPr>
        <dsp:cNvPr id="0" name=""/>
        <dsp:cNvSpPr/>
      </dsp:nvSpPr>
      <dsp:spPr>
        <a:xfrm>
          <a:off x="11025" y="63206"/>
          <a:ext cx="3237420" cy="97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828" tIns="255828" rIns="255828" bIns="2558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Identify</a:t>
          </a:r>
        </a:p>
      </dsp:txBody>
      <dsp:txXfrm>
        <a:off x="11025" y="63206"/>
        <a:ext cx="3237420" cy="971226"/>
      </dsp:txXfrm>
    </dsp:sp>
    <dsp:sp modelId="{C98E74F0-AE25-A248-89DD-B784F31189FA}">
      <dsp:nvSpPr>
        <dsp:cNvPr id="0" name=""/>
        <dsp:cNvSpPr/>
      </dsp:nvSpPr>
      <dsp:spPr>
        <a:xfrm>
          <a:off x="11025" y="1034432"/>
          <a:ext cx="3237420" cy="24158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85" tIns="319785" rIns="319785" bIns="31978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your current attitude towards money: Positive, Negative, or Neutral.</a:t>
          </a:r>
        </a:p>
      </dsp:txBody>
      <dsp:txXfrm>
        <a:off x="11025" y="1034432"/>
        <a:ext cx="3237420" cy="2415874"/>
      </dsp:txXfrm>
    </dsp:sp>
    <dsp:sp modelId="{AF0C0E53-1DB5-1D44-88FC-28DA12AD369F}">
      <dsp:nvSpPr>
        <dsp:cNvPr id="0" name=""/>
        <dsp:cNvSpPr/>
      </dsp:nvSpPr>
      <dsp:spPr>
        <a:xfrm>
          <a:off x="3356341" y="63206"/>
          <a:ext cx="3237420" cy="97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828" tIns="255828" rIns="255828" bIns="2558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Reflect on</a:t>
          </a:r>
        </a:p>
      </dsp:txBody>
      <dsp:txXfrm>
        <a:off x="3356341" y="63206"/>
        <a:ext cx="3237420" cy="971226"/>
      </dsp:txXfrm>
    </dsp:sp>
    <dsp:sp modelId="{BC818BD4-9E08-D94D-95BE-8B62132B79FB}">
      <dsp:nvSpPr>
        <dsp:cNvPr id="0" name=""/>
        <dsp:cNvSpPr/>
      </dsp:nvSpPr>
      <dsp:spPr>
        <a:xfrm>
          <a:off x="3356341" y="1034432"/>
          <a:ext cx="3237420" cy="24158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85" tIns="319785" rIns="319785" bIns="31978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Reflect on how your attitude has evolved through different stages of life.</a:t>
          </a:r>
        </a:p>
      </dsp:txBody>
      <dsp:txXfrm>
        <a:off x="3356341" y="1034432"/>
        <a:ext cx="3237420" cy="2415874"/>
      </dsp:txXfrm>
    </dsp:sp>
    <dsp:sp modelId="{B59A3EA3-3001-1D44-83EE-E9303B404012}">
      <dsp:nvSpPr>
        <dsp:cNvPr id="0" name=""/>
        <dsp:cNvSpPr/>
      </dsp:nvSpPr>
      <dsp:spPr>
        <a:xfrm>
          <a:off x="6701656" y="63206"/>
          <a:ext cx="3237420" cy="971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828" tIns="255828" rIns="255828" bIns="255828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Consider</a:t>
          </a:r>
        </a:p>
      </dsp:txBody>
      <dsp:txXfrm>
        <a:off x="6701656" y="63206"/>
        <a:ext cx="3237420" cy="971226"/>
      </dsp:txXfrm>
    </dsp:sp>
    <dsp:sp modelId="{A45B7A07-9C89-FA4D-BA9E-061E45979647}">
      <dsp:nvSpPr>
        <dsp:cNvPr id="0" name=""/>
        <dsp:cNvSpPr/>
      </dsp:nvSpPr>
      <dsp:spPr>
        <a:xfrm>
          <a:off x="6701656" y="1034432"/>
          <a:ext cx="3237420" cy="24158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785" tIns="319785" rIns="319785" bIns="319785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Consider what influences your current thoughts and feelings about money.</a:t>
          </a:r>
        </a:p>
      </dsp:txBody>
      <dsp:txXfrm>
        <a:off x="6701656" y="1034432"/>
        <a:ext cx="3237420" cy="24158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A7276-1721-0C4E-95FF-C41875259713}">
      <dsp:nvSpPr>
        <dsp:cNvPr id="0" name=""/>
        <dsp:cNvSpPr/>
      </dsp:nvSpPr>
      <dsp:spPr>
        <a:xfrm>
          <a:off x="0" y="421650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Security</a:t>
          </a:r>
          <a:endParaRPr lang="en-US" sz="2300" kern="1200"/>
        </a:p>
      </dsp:txBody>
      <dsp:txXfrm>
        <a:off x="0" y="421650"/>
        <a:ext cx="1828805" cy="1097283"/>
      </dsp:txXfrm>
    </dsp:sp>
    <dsp:sp modelId="{E3EADF79-0F27-C84E-81ED-821BAB7DECDC}">
      <dsp:nvSpPr>
        <dsp:cNvPr id="0" name=""/>
        <dsp:cNvSpPr/>
      </dsp:nvSpPr>
      <dsp:spPr>
        <a:xfrm>
          <a:off x="2011685" y="421650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Control</a:t>
          </a:r>
          <a:endParaRPr lang="en-US" sz="2300" kern="1200"/>
        </a:p>
      </dsp:txBody>
      <dsp:txXfrm>
        <a:off x="2011685" y="421650"/>
        <a:ext cx="1828805" cy="1097283"/>
      </dsp:txXfrm>
    </dsp:sp>
    <dsp:sp modelId="{792B1CF9-BC32-8A48-87E3-0E1FFE8A675D}">
      <dsp:nvSpPr>
        <dsp:cNvPr id="0" name=""/>
        <dsp:cNvSpPr/>
      </dsp:nvSpPr>
      <dsp:spPr>
        <a:xfrm>
          <a:off x="4023371" y="421650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Guilt and Shame</a:t>
          </a:r>
          <a:endParaRPr lang="en-US" sz="2300" kern="1200"/>
        </a:p>
      </dsp:txBody>
      <dsp:txXfrm>
        <a:off x="4023371" y="421650"/>
        <a:ext cx="1828805" cy="1097283"/>
      </dsp:txXfrm>
    </dsp:sp>
    <dsp:sp modelId="{9E760961-E7DB-3E4A-9A71-1FDB384F9578}">
      <dsp:nvSpPr>
        <dsp:cNvPr id="0" name=""/>
        <dsp:cNvSpPr/>
      </dsp:nvSpPr>
      <dsp:spPr>
        <a:xfrm>
          <a:off x="0" y="1701814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Loss Aversion</a:t>
          </a:r>
          <a:endParaRPr lang="en-US" sz="2300" kern="1200"/>
        </a:p>
      </dsp:txBody>
      <dsp:txXfrm>
        <a:off x="0" y="1701814"/>
        <a:ext cx="1828805" cy="1097283"/>
      </dsp:txXfrm>
    </dsp:sp>
    <dsp:sp modelId="{8965F036-6593-2D4A-99C6-90CE2D927245}">
      <dsp:nvSpPr>
        <dsp:cNvPr id="0" name=""/>
        <dsp:cNvSpPr/>
      </dsp:nvSpPr>
      <dsp:spPr>
        <a:xfrm>
          <a:off x="2011685" y="1701814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Status Quo Bias</a:t>
          </a:r>
          <a:endParaRPr lang="en-US" sz="2300" kern="1200"/>
        </a:p>
      </dsp:txBody>
      <dsp:txXfrm>
        <a:off x="2011685" y="1701814"/>
        <a:ext cx="1828805" cy="1097283"/>
      </dsp:txXfrm>
    </dsp:sp>
    <dsp:sp modelId="{712FA625-9783-3F4A-8E7E-C2AF939DAB00}">
      <dsp:nvSpPr>
        <dsp:cNvPr id="0" name=""/>
        <dsp:cNvSpPr/>
      </dsp:nvSpPr>
      <dsp:spPr>
        <a:xfrm>
          <a:off x="4023371" y="1701814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Anchoring</a:t>
          </a:r>
          <a:endParaRPr lang="en-US" sz="2300" kern="1200"/>
        </a:p>
      </dsp:txBody>
      <dsp:txXfrm>
        <a:off x="4023371" y="1701814"/>
        <a:ext cx="1828805" cy="1097283"/>
      </dsp:txXfrm>
    </dsp:sp>
    <dsp:sp modelId="{6DA7524B-829B-8847-A40F-175F3951C420}">
      <dsp:nvSpPr>
        <dsp:cNvPr id="0" name=""/>
        <dsp:cNvSpPr/>
      </dsp:nvSpPr>
      <dsp:spPr>
        <a:xfrm>
          <a:off x="1005842" y="2981978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Spending vs. Saving</a:t>
          </a:r>
          <a:endParaRPr lang="en-US" sz="2300" kern="1200"/>
        </a:p>
      </dsp:txBody>
      <dsp:txXfrm>
        <a:off x="1005842" y="2981978"/>
        <a:ext cx="1828805" cy="1097283"/>
      </dsp:txXfrm>
    </dsp:sp>
    <dsp:sp modelId="{F340C063-FA2A-A644-BE8B-8A947F955FF1}">
      <dsp:nvSpPr>
        <dsp:cNvPr id="0" name=""/>
        <dsp:cNvSpPr/>
      </dsp:nvSpPr>
      <dsp:spPr>
        <a:xfrm>
          <a:off x="3017528" y="2981978"/>
          <a:ext cx="1828805" cy="1097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/>
            <a:t>Planning for the Future</a:t>
          </a:r>
          <a:endParaRPr lang="en-US" sz="2300" kern="1200"/>
        </a:p>
      </dsp:txBody>
      <dsp:txXfrm>
        <a:off x="3017528" y="2981978"/>
        <a:ext cx="1828805" cy="10972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77F81-D470-4C41-8376-B74459CFE1A4}">
      <dsp:nvSpPr>
        <dsp:cNvPr id="0" name=""/>
        <dsp:cNvSpPr/>
      </dsp:nvSpPr>
      <dsp:spPr>
        <a:xfrm>
          <a:off x="0" y="71131"/>
          <a:ext cx="821676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1. How do you view money in your life—as a tool, a store of value, or a symbol of status?</a:t>
          </a:r>
          <a:endParaRPr lang="en-US" sz="1600" kern="1200"/>
        </a:p>
      </dsp:txBody>
      <dsp:txXfrm>
        <a:off x="42663" y="113794"/>
        <a:ext cx="8131438" cy="788627"/>
      </dsp:txXfrm>
    </dsp:sp>
    <dsp:sp modelId="{281A504B-8425-9B42-9E15-F34D319E9AED}">
      <dsp:nvSpPr>
        <dsp:cNvPr id="0" name=""/>
        <dsp:cNvSpPr/>
      </dsp:nvSpPr>
      <dsp:spPr>
        <a:xfrm>
          <a:off x="0" y="991164"/>
          <a:ext cx="821676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2. In what ways have societal views on money influenced your personal financial decisions?</a:t>
          </a:r>
          <a:endParaRPr lang="en-US" sz="1600" kern="1200"/>
        </a:p>
      </dsp:txBody>
      <dsp:txXfrm>
        <a:off x="42663" y="1033827"/>
        <a:ext cx="8131438" cy="788627"/>
      </dsp:txXfrm>
    </dsp:sp>
    <dsp:sp modelId="{FDCC39EF-B5DE-7C4E-84B8-E543AD304032}">
      <dsp:nvSpPr>
        <dsp:cNvPr id="0" name=""/>
        <dsp:cNvSpPr/>
      </dsp:nvSpPr>
      <dsp:spPr>
        <a:xfrm>
          <a:off x="0" y="1911198"/>
          <a:ext cx="821676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3. Can you identify any psychological biases that have affected your money management?</a:t>
          </a:r>
          <a:endParaRPr lang="en-US" sz="1600" kern="1200"/>
        </a:p>
      </dsp:txBody>
      <dsp:txXfrm>
        <a:off x="42663" y="1953861"/>
        <a:ext cx="8131438" cy="788627"/>
      </dsp:txXfrm>
    </dsp:sp>
    <dsp:sp modelId="{CAA09340-F708-A04D-9F2E-F15BBBA77D71}">
      <dsp:nvSpPr>
        <dsp:cNvPr id="0" name=""/>
        <dsp:cNvSpPr/>
      </dsp:nvSpPr>
      <dsp:spPr>
        <a:xfrm>
          <a:off x="0" y="2831231"/>
          <a:ext cx="821676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i="1" kern="1200"/>
            <a:t>Write down your thoughts about how money has influenced key decisions in your life. Consider how societal and psychological factors may have played a role in these decisions.</a:t>
          </a:r>
          <a:endParaRPr lang="en-US" sz="1600" kern="1200"/>
        </a:p>
      </dsp:txBody>
      <dsp:txXfrm>
        <a:off x="42663" y="2873894"/>
        <a:ext cx="8131438" cy="788627"/>
      </dsp:txXfrm>
    </dsp:sp>
    <dsp:sp modelId="{FAC262C0-9E60-3247-8463-0BB6D3D5BC2F}">
      <dsp:nvSpPr>
        <dsp:cNvPr id="0" name=""/>
        <dsp:cNvSpPr/>
      </dsp:nvSpPr>
      <dsp:spPr>
        <a:xfrm>
          <a:off x="0" y="3751265"/>
          <a:ext cx="8216764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/>
            <a:t>Share experiences with peers and discuss how different attitudes towards money have affected your financial decisions over the years.</a:t>
          </a:r>
          <a:endParaRPr lang="en-US" sz="1600" kern="1200"/>
        </a:p>
      </dsp:txBody>
      <dsp:txXfrm>
        <a:off x="42663" y="3793928"/>
        <a:ext cx="8131438" cy="7886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5C80-F0E8-8E4A-AC8A-30A05A222504}">
      <dsp:nvSpPr>
        <dsp:cNvPr id="0" name=""/>
        <dsp:cNvSpPr/>
      </dsp:nvSpPr>
      <dsp:spPr>
        <a:xfrm>
          <a:off x="1482624" y="1219"/>
          <a:ext cx="5930496" cy="1250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68" tIns="317571" rIns="115068" bIns="3175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Spend money in ways that align with your values and bring you genuine happiness, rather than focusing solely on increasing wealth.</a:t>
          </a:r>
        </a:p>
      </dsp:txBody>
      <dsp:txXfrm>
        <a:off x="1482624" y="1219"/>
        <a:ext cx="5930496" cy="1250279"/>
      </dsp:txXfrm>
    </dsp:sp>
    <dsp:sp modelId="{D9FCB5E0-A2C3-3C4B-A39D-F7BA36B4F52E}">
      <dsp:nvSpPr>
        <dsp:cNvPr id="0" name=""/>
        <dsp:cNvSpPr/>
      </dsp:nvSpPr>
      <dsp:spPr>
        <a:xfrm>
          <a:off x="0" y="1219"/>
          <a:ext cx="1482624" cy="1250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56" tIns="123500" rIns="78456" bIns="1235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Spend</a:t>
          </a:r>
        </a:p>
      </dsp:txBody>
      <dsp:txXfrm>
        <a:off x="0" y="1219"/>
        <a:ext cx="1482624" cy="1250279"/>
      </dsp:txXfrm>
    </dsp:sp>
    <dsp:sp modelId="{2F8058DD-FB9F-F841-B069-AA4084262FCA}">
      <dsp:nvSpPr>
        <dsp:cNvPr id="0" name=""/>
        <dsp:cNvSpPr/>
      </dsp:nvSpPr>
      <dsp:spPr>
        <a:xfrm>
          <a:off x="1482624" y="1326516"/>
          <a:ext cx="5930496" cy="1250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68" tIns="317571" rIns="115068" bIns="3175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Understand that financial success is personal and should be defined by your own goals and needs, not by external standards.</a:t>
          </a:r>
        </a:p>
      </dsp:txBody>
      <dsp:txXfrm>
        <a:off x="1482624" y="1326516"/>
        <a:ext cx="5930496" cy="1250279"/>
      </dsp:txXfrm>
    </dsp:sp>
    <dsp:sp modelId="{8BBB2DC8-9931-A14F-9057-F118A3CE4098}">
      <dsp:nvSpPr>
        <dsp:cNvPr id="0" name=""/>
        <dsp:cNvSpPr/>
      </dsp:nvSpPr>
      <dsp:spPr>
        <a:xfrm>
          <a:off x="0" y="1326516"/>
          <a:ext cx="1482624" cy="1250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56" tIns="123500" rIns="78456" bIns="1235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</a:t>
          </a:r>
        </a:p>
      </dsp:txBody>
      <dsp:txXfrm>
        <a:off x="0" y="1326516"/>
        <a:ext cx="1482624" cy="1250279"/>
      </dsp:txXfrm>
    </dsp:sp>
    <dsp:sp modelId="{AEE22C16-098B-624B-A300-03BA40D0F072}">
      <dsp:nvSpPr>
        <dsp:cNvPr id="0" name=""/>
        <dsp:cNvSpPr/>
      </dsp:nvSpPr>
      <dsp:spPr>
        <a:xfrm>
          <a:off x="1482624" y="2651813"/>
          <a:ext cx="5930496" cy="1250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68" tIns="317571" rIns="115068" bIns="31757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Periodically review your financial situation to ensure that your spending, saving, and investing are aligned with your long-term goals and personal satisfaction.</a:t>
          </a:r>
        </a:p>
      </dsp:txBody>
      <dsp:txXfrm>
        <a:off x="1482624" y="2651813"/>
        <a:ext cx="5930496" cy="1250279"/>
      </dsp:txXfrm>
    </dsp:sp>
    <dsp:sp modelId="{38E77095-DCBB-EC46-9561-6BD02B48B53B}">
      <dsp:nvSpPr>
        <dsp:cNvPr id="0" name=""/>
        <dsp:cNvSpPr/>
      </dsp:nvSpPr>
      <dsp:spPr>
        <a:xfrm>
          <a:off x="0" y="2651813"/>
          <a:ext cx="1482624" cy="1250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56" tIns="123500" rIns="78456" bIns="1235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</a:t>
          </a:r>
        </a:p>
      </dsp:txBody>
      <dsp:txXfrm>
        <a:off x="0" y="2651813"/>
        <a:ext cx="1482624" cy="12502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ADC10-6EEE-E34D-B3FB-1DBD4DA1798A}">
      <dsp:nvSpPr>
        <dsp:cNvPr id="0" name=""/>
        <dsp:cNvSpPr/>
      </dsp:nvSpPr>
      <dsp:spPr>
        <a:xfrm>
          <a:off x="474633" y="349"/>
          <a:ext cx="3128108" cy="198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6F5B-321B-3046-8DFF-656D8CA1F2D7}">
      <dsp:nvSpPr>
        <dsp:cNvPr id="0" name=""/>
        <dsp:cNvSpPr/>
      </dsp:nvSpPr>
      <dsp:spPr>
        <a:xfrm>
          <a:off x="822200" y="330538"/>
          <a:ext cx="3128108" cy="198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Financial planning is a crucial aspect of ensuring that a family can meet its needs, achieve its goals, and maintain financial security over time. </a:t>
          </a:r>
          <a:endParaRPr lang="en-US" sz="1500" kern="1200"/>
        </a:p>
      </dsp:txBody>
      <dsp:txXfrm>
        <a:off x="880378" y="388716"/>
        <a:ext cx="3011752" cy="1869993"/>
      </dsp:txXfrm>
    </dsp:sp>
    <dsp:sp modelId="{C17CB89B-AB83-214C-BCCB-BB0EC74EE3EA}">
      <dsp:nvSpPr>
        <dsp:cNvPr id="0" name=""/>
        <dsp:cNvSpPr/>
      </dsp:nvSpPr>
      <dsp:spPr>
        <a:xfrm>
          <a:off x="4297877" y="349"/>
          <a:ext cx="3128108" cy="1986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DD524-F5BB-074E-9F05-103DD1AB7E49}">
      <dsp:nvSpPr>
        <dsp:cNvPr id="0" name=""/>
        <dsp:cNvSpPr/>
      </dsp:nvSpPr>
      <dsp:spPr>
        <a:xfrm>
          <a:off x="4645444" y="330538"/>
          <a:ext cx="3128108" cy="1986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b="1" kern="1200"/>
            <a:t>As older adults, whether you are supporting a family, helping younger generations, or planning for your own financial stability, understanding the fundamentals of financial planning within a family context is key.</a:t>
          </a:r>
          <a:endParaRPr lang="en-US" sz="1500" kern="1200"/>
        </a:p>
      </dsp:txBody>
      <dsp:txXfrm>
        <a:off x="4703622" y="388716"/>
        <a:ext cx="3011752" cy="18699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ABF1-3A4F-3D47-879D-0E12884E5F93}">
      <dsp:nvSpPr>
        <dsp:cNvPr id="0" name=""/>
        <dsp:cNvSpPr/>
      </dsp:nvSpPr>
      <dsp:spPr>
        <a:xfrm>
          <a:off x="0" y="2591482"/>
          <a:ext cx="8057118" cy="85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Financial planning helps families prepare for expected and unexpected expenses, reduces financial stress, and ensures that financial resources are used efficiently to support both short-term and long-term goals.</a:t>
          </a:r>
          <a:endParaRPr lang="en-US" sz="1500" kern="1200"/>
        </a:p>
      </dsp:txBody>
      <dsp:txXfrm>
        <a:off x="0" y="2591482"/>
        <a:ext cx="8057118" cy="850582"/>
      </dsp:txXfrm>
    </dsp:sp>
    <dsp:sp modelId="{A1783ADC-A51E-A843-93D1-65082413CEF4}">
      <dsp:nvSpPr>
        <dsp:cNvPr id="0" name=""/>
        <dsp:cNvSpPr/>
      </dsp:nvSpPr>
      <dsp:spPr>
        <a:xfrm rot="10800000">
          <a:off x="0" y="1296045"/>
          <a:ext cx="8057118" cy="130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In a family context, this involves creating a strategy to allocate income, manage expenses, save for future needs, and invest wisely to ensure the financial well-being of all family members.</a:t>
          </a:r>
          <a:endParaRPr lang="en-US" sz="1500" kern="1200"/>
        </a:p>
      </dsp:txBody>
      <dsp:txXfrm rot="10800000">
        <a:off x="0" y="1296045"/>
        <a:ext cx="8057118" cy="850026"/>
      </dsp:txXfrm>
    </dsp:sp>
    <dsp:sp modelId="{4595A946-6AEB-354F-8366-87E25A79D5D0}">
      <dsp:nvSpPr>
        <dsp:cNvPr id="0" name=""/>
        <dsp:cNvSpPr/>
      </dsp:nvSpPr>
      <dsp:spPr>
        <a:xfrm rot="10800000">
          <a:off x="0" y="608"/>
          <a:ext cx="8057118" cy="13081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b="1" i="1" kern="1200"/>
            <a:t>Financial planning is the process of managing your finances to meet your life goals. </a:t>
          </a:r>
          <a:endParaRPr lang="en-US" sz="1500" kern="1200"/>
        </a:p>
      </dsp:txBody>
      <dsp:txXfrm rot="10800000">
        <a:off x="0" y="608"/>
        <a:ext cx="8057118" cy="8500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0F00-88D6-9F4E-8FC3-7FDF0F65A2B0}">
      <dsp:nvSpPr>
        <dsp:cNvPr id="0" name=""/>
        <dsp:cNvSpPr/>
      </dsp:nvSpPr>
      <dsp:spPr>
        <a:xfrm>
          <a:off x="865014" y="1303331"/>
          <a:ext cx="682214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6CF38-1FD6-FE4E-B0FA-EFD77FD727FE}">
      <dsp:nvSpPr>
        <dsp:cNvPr id="0" name=""/>
        <dsp:cNvSpPr/>
      </dsp:nvSpPr>
      <dsp:spPr>
        <a:xfrm>
          <a:off x="1588162" y="1246005"/>
          <a:ext cx="78454" cy="14749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A4430-7772-CF4D-8FB7-2281416D2CEA}">
      <dsp:nvSpPr>
        <dsp:cNvPr id="0" name=""/>
        <dsp:cNvSpPr/>
      </dsp:nvSpPr>
      <dsp:spPr>
        <a:xfrm>
          <a:off x="452805" y="976435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</a:t>
          </a:r>
        </a:p>
      </dsp:txBody>
      <dsp:txXfrm>
        <a:off x="548561" y="1072191"/>
        <a:ext cx="462353" cy="462353"/>
      </dsp:txXfrm>
    </dsp:sp>
    <dsp:sp modelId="{57A6479C-291C-7F4F-A7CE-EFEEFB634655}">
      <dsp:nvSpPr>
        <dsp:cNvPr id="0" name=""/>
        <dsp:cNvSpPr/>
      </dsp:nvSpPr>
      <dsp:spPr>
        <a:xfrm>
          <a:off x="12246" y="1795892"/>
          <a:ext cx="15349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1" tIns="165100" rIns="12108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Introduction to digital banking services.</a:t>
          </a:r>
          <a:endParaRPr lang="en-US" sz="1100" kern="1200"/>
        </a:p>
      </dsp:txBody>
      <dsp:txXfrm>
        <a:off x="12246" y="2102888"/>
        <a:ext cx="1534982" cy="1658604"/>
      </dsp:txXfrm>
    </dsp:sp>
    <dsp:sp modelId="{045BB59F-10F5-D945-BE61-CC339508C877}">
      <dsp:nvSpPr>
        <dsp:cNvPr id="0" name=""/>
        <dsp:cNvSpPr/>
      </dsp:nvSpPr>
      <dsp:spPr>
        <a:xfrm>
          <a:off x="1717782" y="1303347"/>
          <a:ext cx="15349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5AF7B-C3E9-8146-9ADD-ED9833262F05}">
      <dsp:nvSpPr>
        <dsp:cNvPr id="0" name=""/>
        <dsp:cNvSpPr/>
      </dsp:nvSpPr>
      <dsp:spPr>
        <a:xfrm>
          <a:off x="3293698" y="1246018"/>
          <a:ext cx="78454" cy="14750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88D7-A9FA-EB4E-85D2-F0CDE68A8E67}">
      <dsp:nvSpPr>
        <dsp:cNvPr id="0" name=""/>
        <dsp:cNvSpPr/>
      </dsp:nvSpPr>
      <dsp:spPr>
        <a:xfrm>
          <a:off x="2158341" y="976450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</a:t>
          </a:r>
        </a:p>
      </dsp:txBody>
      <dsp:txXfrm>
        <a:off x="2254097" y="1072206"/>
        <a:ext cx="462353" cy="462353"/>
      </dsp:txXfrm>
    </dsp:sp>
    <dsp:sp modelId="{F8C5B8DE-29DA-7E43-85C2-AFC2E3EFE46F}">
      <dsp:nvSpPr>
        <dsp:cNvPr id="0" name=""/>
        <dsp:cNvSpPr/>
      </dsp:nvSpPr>
      <dsp:spPr>
        <a:xfrm>
          <a:off x="1717782" y="1795931"/>
          <a:ext cx="15349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1" tIns="165100" rIns="12108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>
              <a:hlinkClick xmlns:r="http://schemas.openxmlformats.org/officeDocument/2006/relationships" r:id="rId1"/>
            </a:rPr>
            <a:t>https://www.youtube.com/watch?v=ucMmeLV24bk</a:t>
          </a:r>
          <a:r>
            <a:rPr lang="sl-SI" sz="1100" kern="1200"/>
            <a:t> </a:t>
          </a:r>
          <a:endParaRPr lang="en-US" sz="1100" kern="1200"/>
        </a:p>
      </dsp:txBody>
      <dsp:txXfrm>
        <a:off x="1717782" y="2102927"/>
        <a:ext cx="1534982" cy="1658604"/>
      </dsp:txXfrm>
    </dsp:sp>
    <dsp:sp modelId="{4E1625DE-4B44-974F-9E33-F1A0EE8DF714}">
      <dsp:nvSpPr>
        <dsp:cNvPr id="0" name=""/>
        <dsp:cNvSpPr/>
      </dsp:nvSpPr>
      <dsp:spPr>
        <a:xfrm>
          <a:off x="3423319" y="1303347"/>
          <a:ext cx="15349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D4EC9-964E-6642-9A54-AB2A291CBD3B}">
      <dsp:nvSpPr>
        <dsp:cNvPr id="0" name=""/>
        <dsp:cNvSpPr/>
      </dsp:nvSpPr>
      <dsp:spPr>
        <a:xfrm>
          <a:off x="4999234" y="1246018"/>
          <a:ext cx="78454" cy="14750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436FF-8A11-DE41-938A-E900C4E575B2}">
      <dsp:nvSpPr>
        <dsp:cNvPr id="0" name=""/>
        <dsp:cNvSpPr/>
      </dsp:nvSpPr>
      <dsp:spPr>
        <a:xfrm>
          <a:off x="3863877" y="976450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</a:t>
          </a:r>
        </a:p>
      </dsp:txBody>
      <dsp:txXfrm>
        <a:off x="3959633" y="1072206"/>
        <a:ext cx="462353" cy="462353"/>
      </dsp:txXfrm>
    </dsp:sp>
    <dsp:sp modelId="{19E7CFE7-53FC-E642-B650-A986674D7E5F}">
      <dsp:nvSpPr>
        <dsp:cNvPr id="0" name=""/>
        <dsp:cNvSpPr/>
      </dsp:nvSpPr>
      <dsp:spPr>
        <a:xfrm>
          <a:off x="3423319" y="1795931"/>
          <a:ext cx="15349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1" tIns="165100" rIns="12108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Security considerations when using online banking.</a:t>
          </a:r>
          <a:endParaRPr lang="en-US" sz="1100" kern="1200"/>
        </a:p>
      </dsp:txBody>
      <dsp:txXfrm>
        <a:off x="3423319" y="2102927"/>
        <a:ext cx="1534982" cy="1658604"/>
      </dsp:txXfrm>
    </dsp:sp>
    <dsp:sp modelId="{D9F91E52-D091-4140-A115-89F514304F09}">
      <dsp:nvSpPr>
        <dsp:cNvPr id="0" name=""/>
        <dsp:cNvSpPr/>
      </dsp:nvSpPr>
      <dsp:spPr>
        <a:xfrm>
          <a:off x="5128855" y="1303347"/>
          <a:ext cx="15349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766ED-A0D7-1948-A9F1-ADF727AA424B}">
      <dsp:nvSpPr>
        <dsp:cNvPr id="0" name=""/>
        <dsp:cNvSpPr/>
      </dsp:nvSpPr>
      <dsp:spPr>
        <a:xfrm>
          <a:off x="6704770" y="1246018"/>
          <a:ext cx="78454" cy="14750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CA3D5-2B9E-9F4E-B09A-DEB5D2674FDE}">
      <dsp:nvSpPr>
        <dsp:cNvPr id="0" name=""/>
        <dsp:cNvSpPr/>
      </dsp:nvSpPr>
      <dsp:spPr>
        <a:xfrm>
          <a:off x="5569413" y="976450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4</a:t>
          </a:r>
        </a:p>
      </dsp:txBody>
      <dsp:txXfrm>
        <a:off x="5665169" y="1072206"/>
        <a:ext cx="462353" cy="462353"/>
      </dsp:txXfrm>
    </dsp:sp>
    <dsp:sp modelId="{FF8337E1-11CE-3448-BCD7-B0E84CFC13A1}">
      <dsp:nvSpPr>
        <dsp:cNvPr id="0" name=""/>
        <dsp:cNvSpPr/>
      </dsp:nvSpPr>
      <dsp:spPr>
        <a:xfrm>
          <a:off x="5128855" y="1795931"/>
          <a:ext cx="15349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1" tIns="165100" rIns="12108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>
              <a:hlinkClick xmlns:r="http://schemas.openxmlformats.org/officeDocument/2006/relationships" r:id="rId2"/>
            </a:rPr>
            <a:t>https://www.youtube.com/watch?v=TI4slrYbvv8&amp;list=PLaR7sjTnyczFsposZuly8nHZzsWRWMW8r&amp;index=16</a:t>
          </a:r>
          <a:endParaRPr lang="en-US" sz="1100" kern="1200"/>
        </a:p>
      </dsp:txBody>
      <dsp:txXfrm>
        <a:off x="5128855" y="2102927"/>
        <a:ext cx="1534982" cy="1658604"/>
      </dsp:txXfrm>
    </dsp:sp>
    <dsp:sp modelId="{195BEE6C-5D6B-F341-8AB7-ABEFD448F899}">
      <dsp:nvSpPr>
        <dsp:cNvPr id="0" name=""/>
        <dsp:cNvSpPr/>
      </dsp:nvSpPr>
      <dsp:spPr>
        <a:xfrm>
          <a:off x="6834391" y="1303347"/>
          <a:ext cx="15349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9A100-A731-8844-AA32-DE010A289C17}">
      <dsp:nvSpPr>
        <dsp:cNvPr id="0" name=""/>
        <dsp:cNvSpPr/>
      </dsp:nvSpPr>
      <dsp:spPr>
        <a:xfrm>
          <a:off x="8410306" y="1246018"/>
          <a:ext cx="78454" cy="14750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A3CA5-BCCC-E843-9A50-02EABA8FB0C8}">
      <dsp:nvSpPr>
        <dsp:cNvPr id="0" name=""/>
        <dsp:cNvSpPr/>
      </dsp:nvSpPr>
      <dsp:spPr>
        <a:xfrm>
          <a:off x="7274950" y="976450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5</a:t>
          </a:r>
        </a:p>
      </dsp:txBody>
      <dsp:txXfrm>
        <a:off x="7370706" y="1072206"/>
        <a:ext cx="462353" cy="462353"/>
      </dsp:txXfrm>
    </dsp:sp>
    <dsp:sp modelId="{CCF2400D-90B1-CD4C-9933-42B088B3DCC0}">
      <dsp:nvSpPr>
        <dsp:cNvPr id="0" name=""/>
        <dsp:cNvSpPr/>
      </dsp:nvSpPr>
      <dsp:spPr>
        <a:xfrm>
          <a:off x="6834391" y="1795931"/>
          <a:ext cx="15349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1" tIns="165100" rIns="12108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/>
            <a:t>- Encouraging those who are hesitant to try digital banking.</a:t>
          </a:r>
          <a:endParaRPr lang="en-US" sz="1100" kern="1200"/>
        </a:p>
      </dsp:txBody>
      <dsp:txXfrm>
        <a:off x="6834391" y="2102927"/>
        <a:ext cx="1534982" cy="1658604"/>
      </dsp:txXfrm>
    </dsp:sp>
    <dsp:sp modelId="{1C1C92F8-C306-9B4C-92A2-F4872E4ED5AE}">
      <dsp:nvSpPr>
        <dsp:cNvPr id="0" name=""/>
        <dsp:cNvSpPr/>
      </dsp:nvSpPr>
      <dsp:spPr>
        <a:xfrm>
          <a:off x="8539927" y="1303347"/>
          <a:ext cx="15349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DBA53-6109-164C-9A8D-69189D9FC2CB}">
      <dsp:nvSpPr>
        <dsp:cNvPr id="0" name=""/>
        <dsp:cNvSpPr/>
      </dsp:nvSpPr>
      <dsp:spPr>
        <a:xfrm>
          <a:off x="10115843" y="1246018"/>
          <a:ext cx="78454" cy="147509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13129-68D8-2B45-9B8D-4DD1348C6D68}">
      <dsp:nvSpPr>
        <dsp:cNvPr id="0" name=""/>
        <dsp:cNvSpPr/>
      </dsp:nvSpPr>
      <dsp:spPr>
        <a:xfrm>
          <a:off x="8980486" y="976450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6</a:t>
          </a:r>
        </a:p>
      </dsp:txBody>
      <dsp:txXfrm>
        <a:off x="9076242" y="1072206"/>
        <a:ext cx="462353" cy="462353"/>
      </dsp:txXfrm>
    </dsp:sp>
    <dsp:sp modelId="{74A75C87-16DB-534D-B9A0-BF82BB3C368D}">
      <dsp:nvSpPr>
        <dsp:cNvPr id="0" name=""/>
        <dsp:cNvSpPr/>
      </dsp:nvSpPr>
      <dsp:spPr>
        <a:xfrm>
          <a:off x="8539927" y="1795931"/>
          <a:ext cx="15349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81" tIns="165100" rIns="12108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>
              <a:hlinkClick xmlns:r="http://schemas.openxmlformats.org/officeDocument/2006/relationships" r:id="rId3"/>
            </a:rPr>
            <a:t>https://www.youtube.com/watch?v=Kzrsm2UqnIs&amp;list=PLaR7sjTnyczFsposZuly8nHZzsWRWMW8r&amp;index=20</a:t>
          </a:r>
          <a:r>
            <a:rPr lang="sl-SI" sz="1100" kern="1200"/>
            <a:t> </a:t>
          </a:r>
          <a:endParaRPr lang="en-US" sz="1100" kern="1200"/>
        </a:p>
      </dsp:txBody>
      <dsp:txXfrm>
        <a:off x="8539927" y="2102927"/>
        <a:ext cx="1534982" cy="1658604"/>
      </dsp:txXfrm>
    </dsp:sp>
    <dsp:sp modelId="{9362C0AC-F0E9-BE45-91F0-57AD7D13B78E}">
      <dsp:nvSpPr>
        <dsp:cNvPr id="0" name=""/>
        <dsp:cNvSpPr/>
      </dsp:nvSpPr>
      <dsp:spPr>
        <a:xfrm>
          <a:off x="10245463" y="1303347"/>
          <a:ext cx="76824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E3A3E-7F69-6945-92DB-BD13DCED6648}">
      <dsp:nvSpPr>
        <dsp:cNvPr id="0" name=""/>
        <dsp:cNvSpPr/>
      </dsp:nvSpPr>
      <dsp:spPr>
        <a:xfrm>
          <a:off x="10686772" y="976450"/>
          <a:ext cx="653865" cy="6538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74" tIns="25374" rIns="25374" bIns="25374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7</a:t>
          </a:r>
        </a:p>
      </dsp:txBody>
      <dsp:txXfrm>
        <a:off x="10782528" y="1072206"/>
        <a:ext cx="462353" cy="462353"/>
      </dsp:txXfrm>
    </dsp:sp>
    <dsp:sp modelId="{B4A889D9-3CF2-AC43-8BDD-B463067ED546}">
      <dsp:nvSpPr>
        <dsp:cNvPr id="0" name=""/>
        <dsp:cNvSpPr/>
      </dsp:nvSpPr>
      <dsp:spPr>
        <a:xfrm>
          <a:off x="10245463" y="1795931"/>
          <a:ext cx="16001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20" tIns="165100" rIns="12622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>
              <a:hlinkClick xmlns:r="http://schemas.openxmlformats.org/officeDocument/2006/relationships" r:id="rId4"/>
            </a:rPr>
            <a:t>https://www.youtube.com/watch?v=M6BGrj7u8kU&amp;list=PLaR7sjTnyczFsposZuly8nHZzsWRWMW8r&amp;index=14</a:t>
          </a:r>
          <a:endParaRPr lang="en-US" sz="1100" kern="1200"/>
        </a:p>
      </dsp:txBody>
      <dsp:txXfrm>
        <a:off x="10245463" y="2115958"/>
        <a:ext cx="1600133" cy="16455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FC3EF-54D4-0A4A-BB5D-632A18840947}">
      <dsp:nvSpPr>
        <dsp:cNvPr id="0" name=""/>
        <dsp:cNvSpPr/>
      </dsp:nvSpPr>
      <dsp:spPr>
        <a:xfrm>
          <a:off x="0" y="2938230"/>
          <a:ext cx="7907471" cy="964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/>
            <a:t>Investment Management</a:t>
          </a:r>
          <a:r>
            <a:rPr lang="sl-SI" sz="1700" kern="1200"/>
            <a:t>: Review your investment portfolio regularly to ensure it meets your risk tolerance and income needs in retirement.</a:t>
          </a:r>
          <a:endParaRPr lang="en-US" sz="1700" kern="1200"/>
        </a:p>
      </dsp:txBody>
      <dsp:txXfrm>
        <a:off x="0" y="2938230"/>
        <a:ext cx="7907471" cy="964392"/>
      </dsp:txXfrm>
    </dsp:sp>
    <dsp:sp modelId="{0DF66CE6-9BB2-0643-83A7-F9C74E67582F}">
      <dsp:nvSpPr>
        <dsp:cNvPr id="0" name=""/>
        <dsp:cNvSpPr/>
      </dsp:nvSpPr>
      <dsp:spPr>
        <a:xfrm rot="10800000">
          <a:off x="0" y="1469460"/>
          <a:ext cx="7907471" cy="14832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/>
            <a:t>Withdrawals</a:t>
          </a:r>
          <a:r>
            <a:rPr lang="sl-SI" sz="1700" kern="1200"/>
            <a:t>: Plan your withdrawals carefully to avoid depleting your savings too quickly. Consider a sustainable withdrawal rate that balances your current needs with your long-term financial security.</a:t>
          </a:r>
          <a:endParaRPr lang="en-US" sz="1700" kern="1200"/>
        </a:p>
      </dsp:txBody>
      <dsp:txXfrm rot="10800000">
        <a:off x="0" y="1469460"/>
        <a:ext cx="7907471" cy="963762"/>
      </dsp:txXfrm>
    </dsp:sp>
    <dsp:sp modelId="{C768F631-5F1A-724C-B9F3-6F80B13118E9}">
      <dsp:nvSpPr>
        <dsp:cNvPr id="0" name=""/>
        <dsp:cNvSpPr/>
      </dsp:nvSpPr>
      <dsp:spPr>
        <a:xfrm rot="10800000">
          <a:off x="0" y="689"/>
          <a:ext cx="7907471" cy="148323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700" b="1" kern="1200"/>
            <a:t>Budgeting</a:t>
          </a:r>
          <a:r>
            <a:rPr lang="sl-SI" sz="1700" kern="1200"/>
            <a:t>: Create a retirement budget that accounts for your fixed and variable expenses, ensuring that your spending aligns with your income and savings.</a:t>
          </a:r>
          <a:endParaRPr lang="en-US" sz="1700" kern="1200"/>
        </a:p>
      </dsp:txBody>
      <dsp:txXfrm rot="10800000">
        <a:off x="0" y="689"/>
        <a:ext cx="7907471" cy="9637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EA508-284F-BB42-8B4A-3A234DFA8250}">
      <dsp:nvSpPr>
        <dsp:cNvPr id="0" name=""/>
        <dsp:cNvSpPr/>
      </dsp:nvSpPr>
      <dsp:spPr>
        <a:xfrm>
          <a:off x="0" y="0"/>
          <a:ext cx="7869403" cy="114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i="1" kern="1200" dirty="0" err="1"/>
            <a:t>By</a:t>
          </a:r>
          <a:r>
            <a:rPr lang="sl-SI" sz="1800" i="1" kern="1200" dirty="0"/>
            <a:t> </a:t>
          </a:r>
          <a:r>
            <a:rPr lang="sl-SI" sz="1800" i="1" kern="1200" dirty="0" err="1"/>
            <a:t>the</a:t>
          </a:r>
          <a:r>
            <a:rPr lang="sl-SI" sz="1800" i="1" kern="1200" dirty="0"/>
            <a:t> </a:t>
          </a:r>
          <a:r>
            <a:rPr lang="sl-SI" sz="1800" i="1" kern="1200" dirty="0" err="1"/>
            <a:t>end</a:t>
          </a:r>
          <a:r>
            <a:rPr lang="sl-SI" sz="1800" i="1" kern="1200" dirty="0"/>
            <a:t> of </a:t>
          </a:r>
          <a:r>
            <a:rPr lang="sl-SI" sz="1800" i="1" kern="1200" dirty="0" err="1"/>
            <a:t>the</a:t>
          </a:r>
          <a:r>
            <a:rPr lang="sl-SI" sz="1800" i="1" kern="1200" dirty="0"/>
            <a:t> </a:t>
          </a:r>
          <a:r>
            <a:rPr lang="sl-SI" sz="1800" i="1" kern="1200" dirty="0" err="1"/>
            <a:t>session</a:t>
          </a:r>
          <a:r>
            <a:rPr lang="sl-SI" sz="1800" i="1" kern="1200" dirty="0"/>
            <a:t>, </a:t>
          </a:r>
          <a:r>
            <a:rPr lang="sl-SI" sz="1800" i="1" kern="1200" dirty="0" err="1"/>
            <a:t>you</a:t>
          </a:r>
          <a:r>
            <a:rPr lang="sl-SI" sz="1800" i="1" kern="1200" dirty="0"/>
            <a:t> </a:t>
          </a:r>
          <a:r>
            <a:rPr lang="sl-SI" sz="1800" i="1" kern="1200" dirty="0" err="1"/>
            <a:t>should</a:t>
          </a:r>
          <a:r>
            <a:rPr lang="sl-SI" sz="1800" i="1" kern="1200" dirty="0"/>
            <a:t> </a:t>
          </a:r>
          <a:r>
            <a:rPr lang="sl-SI" sz="1800" i="1" kern="1200" dirty="0" err="1"/>
            <a:t>feel</a:t>
          </a:r>
          <a:r>
            <a:rPr lang="sl-SI" sz="1800" i="1" kern="1200" dirty="0"/>
            <a:t> </a:t>
          </a:r>
          <a:r>
            <a:rPr lang="sl-SI" sz="1800" i="1" kern="1200" dirty="0" err="1"/>
            <a:t>comfortable</a:t>
          </a:r>
          <a:r>
            <a:rPr lang="sl-SI" sz="1800" i="1" kern="1200" dirty="0"/>
            <a:t> </a:t>
          </a:r>
          <a:r>
            <a:rPr lang="sl-SI" sz="1800" i="1" kern="1200" dirty="0" err="1"/>
            <a:t>navigating</a:t>
          </a:r>
          <a:r>
            <a:rPr lang="sl-SI" sz="1800" i="1" kern="1200" dirty="0"/>
            <a:t> </a:t>
          </a:r>
          <a:r>
            <a:rPr lang="sl-SI" sz="1800" i="1" kern="1200" dirty="0" err="1"/>
            <a:t>popular</a:t>
          </a:r>
          <a:r>
            <a:rPr lang="sl-SI" sz="1800" i="1" kern="1200" dirty="0"/>
            <a:t> </a:t>
          </a:r>
          <a:r>
            <a:rPr lang="sl-SI" sz="1800" i="1" kern="1200" dirty="0" err="1"/>
            <a:t>financial</a:t>
          </a:r>
          <a:r>
            <a:rPr lang="sl-SI" sz="1800" i="1" kern="1200" dirty="0"/>
            <a:t> management </a:t>
          </a:r>
          <a:r>
            <a:rPr lang="sl-SI" sz="1800" i="1" kern="1200" dirty="0" err="1"/>
            <a:t>apps</a:t>
          </a:r>
          <a:r>
            <a:rPr lang="sl-SI" sz="1800" i="1" kern="1200" dirty="0"/>
            <a:t> </a:t>
          </a:r>
          <a:r>
            <a:rPr lang="sl-SI" sz="1800" i="1" kern="1200" dirty="0" err="1"/>
            <a:t>and</a:t>
          </a:r>
          <a:r>
            <a:rPr lang="sl-SI" sz="1800" i="1" kern="1200" dirty="0"/>
            <a:t> </a:t>
          </a:r>
          <a:r>
            <a:rPr lang="sl-SI" sz="1800" i="1" kern="1200" dirty="0" err="1"/>
            <a:t>online</a:t>
          </a:r>
          <a:r>
            <a:rPr lang="sl-SI" sz="1800" i="1" kern="1200" dirty="0"/>
            <a:t> </a:t>
          </a:r>
          <a:r>
            <a:rPr lang="sl-SI" sz="1800" i="1" kern="1200" dirty="0" err="1"/>
            <a:t>banking</a:t>
          </a:r>
          <a:r>
            <a:rPr lang="sl-SI" sz="1800" i="1" kern="1200" dirty="0"/>
            <a:t> </a:t>
          </a:r>
          <a:r>
            <a:rPr lang="sl-SI" sz="1800" i="1" kern="1200" dirty="0" err="1"/>
            <a:t>platforms</a:t>
          </a:r>
          <a:r>
            <a:rPr lang="sl-SI" sz="1800" i="1" kern="1200" dirty="0"/>
            <a:t>. </a:t>
          </a:r>
          <a:endParaRPr lang="en-US" sz="1800" kern="1200" dirty="0"/>
        </a:p>
      </dsp:txBody>
      <dsp:txXfrm>
        <a:off x="33656" y="33656"/>
        <a:ext cx="6629446" cy="1081776"/>
      </dsp:txXfrm>
    </dsp:sp>
    <dsp:sp modelId="{CC837751-5B69-7444-BFA3-9F252BECC26F}">
      <dsp:nvSpPr>
        <dsp:cNvPr id="0" name=""/>
        <dsp:cNvSpPr/>
      </dsp:nvSpPr>
      <dsp:spPr>
        <a:xfrm>
          <a:off x="694359" y="1340603"/>
          <a:ext cx="7869403" cy="114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i="1" kern="1200"/>
            <a:t>You'll learn how to use these tools to monitor your accounts, track your spending, and manage your investments.</a:t>
          </a:r>
          <a:endParaRPr lang="en-US" sz="1800" kern="1200"/>
        </a:p>
      </dsp:txBody>
      <dsp:txXfrm>
        <a:off x="728015" y="1374259"/>
        <a:ext cx="6360824" cy="1081776"/>
      </dsp:txXfrm>
    </dsp:sp>
    <dsp:sp modelId="{BC03AC9B-CC73-654A-AF0B-CBC844D45BD9}">
      <dsp:nvSpPr>
        <dsp:cNvPr id="0" name=""/>
        <dsp:cNvSpPr/>
      </dsp:nvSpPr>
      <dsp:spPr>
        <a:xfrm>
          <a:off x="1388718" y="2681207"/>
          <a:ext cx="7869403" cy="1149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 err="1"/>
            <a:t>Participants</a:t>
          </a:r>
          <a:r>
            <a:rPr lang="sl-SI" sz="1800" kern="1200" dirty="0"/>
            <a:t> </a:t>
          </a:r>
          <a:r>
            <a:rPr lang="sl-SI" sz="1800" kern="1200" dirty="0" err="1"/>
            <a:t>will</a:t>
          </a:r>
          <a:r>
            <a:rPr lang="sl-SI" sz="1800" kern="1200" dirty="0"/>
            <a:t> be </a:t>
          </a:r>
          <a:r>
            <a:rPr lang="sl-SI" sz="1800" kern="1200" dirty="0" err="1"/>
            <a:t>guided</a:t>
          </a:r>
          <a:r>
            <a:rPr lang="sl-SI" sz="1800" kern="1200" dirty="0"/>
            <a:t> </a:t>
          </a:r>
          <a:r>
            <a:rPr lang="sl-SI" sz="1800" kern="1200" dirty="0" err="1"/>
            <a:t>through</a:t>
          </a:r>
          <a:r>
            <a:rPr lang="sl-SI" sz="1800" kern="1200" dirty="0"/>
            <a:t> </a:t>
          </a:r>
          <a:r>
            <a:rPr lang="sl-SI" sz="1800" kern="1200" dirty="0" err="1"/>
            <a:t>setting</a:t>
          </a:r>
          <a:r>
            <a:rPr lang="sl-SI" sz="1800" kern="1200" dirty="0"/>
            <a:t> up </a:t>
          </a:r>
          <a:r>
            <a:rPr lang="sl-SI" sz="1800" kern="1200" dirty="0" err="1"/>
            <a:t>accounts</a:t>
          </a:r>
          <a:r>
            <a:rPr lang="sl-SI" sz="1800" kern="1200" dirty="0"/>
            <a:t> on a </a:t>
          </a:r>
          <a:r>
            <a:rPr lang="sl-SI" sz="1800" kern="1200" dirty="0" err="1"/>
            <a:t>selected</a:t>
          </a:r>
          <a:r>
            <a:rPr lang="sl-SI" sz="1800" kern="1200" dirty="0"/>
            <a:t> </a:t>
          </a:r>
          <a:r>
            <a:rPr lang="sl-SI" sz="1800" kern="1200" dirty="0" err="1"/>
            <a:t>budgeting</a:t>
          </a:r>
          <a:r>
            <a:rPr lang="sl-SI" sz="1800" kern="1200" dirty="0"/>
            <a:t> </a:t>
          </a:r>
          <a:r>
            <a:rPr lang="sl-SI" sz="1800" kern="1200" dirty="0" err="1"/>
            <a:t>app</a:t>
          </a:r>
          <a:r>
            <a:rPr lang="sl-SI" sz="1800" kern="1200" dirty="0"/>
            <a:t> </a:t>
          </a:r>
          <a:r>
            <a:rPr lang="sl-SI" sz="1800" kern="1200" dirty="0" err="1"/>
            <a:t>or</a:t>
          </a:r>
          <a:r>
            <a:rPr lang="sl-SI" sz="1800" kern="1200" dirty="0"/>
            <a:t> </a:t>
          </a:r>
          <a:r>
            <a:rPr lang="sl-SI" sz="1800" kern="1200" dirty="0" err="1"/>
            <a:t>online</a:t>
          </a:r>
          <a:r>
            <a:rPr lang="sl-SI" sz="1800" kern="1200" dirty="0"/>
            <a:t> </a:t>
          </a:r>
          <a:r>
            <a:rPr lang="sl-SI" sz="1800" kern="1200" dirty="0" err="1"/>
            <a:t>banking</a:t>
          </a:r>
          <a:r>
            <a:rPr lang="sl-SI" sz="1800" kern="1200" dirty="0"/>
            <a:t> platform. </a:t>
          </a:r>
          <a:r>
            <a:rPr lang="sl-SI" sz="1800" kern="1200" dirty="0" err="1"/>
            <a:t>This</a:t>
          </a:r>
          <a:r>
            <a:rPr lang="sl-SI" sz="1800" kern="1200" dirty="0"/>
            <a:t> </a:t>
          </a:r>
          <a:r>
            <a:rPr lang="sl-SI" sz="1800" kern="1200" dirty="0" err="1"/>
            <a:t>practical</a:t>
          </a:r>
          <a:r>
            <a:rPr lang="sl-SI" sz="1800" kern="1200" dirty="0"/>
            <a:t> </a:t>
          </a:r>
          <a:r>
            <a:rPr lang="sl-SI" sz="1800" kern="1200" dirty="0" err="1"/>
            <a:t>exercise</a:t>
          </a:r>
          <a:r>
            <a:rPr lang="sl-SI" sz="1800" kern="1200" dirty="0"/>
            <a:t> </a:t>
          </a:r>
          <a:r>
            <a:rPr lang="sl-SI" sz="1800" kern="1200" dirty="0" err="1"/>
            <a:t>will</a:t>
          </a:r>
          <a:r>
            <a:rPr lang="sl-SI" sz="1800" kern="1200" dirty="0"/>
            <a:t> </a:t>
          </a:r>
          <a:r>
            <a:rPr lang="sl-SI" sz="1800" kern="1200" dirty="0" err="1"/>
            <a:t>build</a:t>
          </a:r>
          <a:r>
            <a:rPr lang="sl-SI" sz="1800" kern="1200" dirty="0"/>
            <a:t> </a:t>
          </a:r>
          <a:r>
            <a:rPr lang="sl-SI" sz="1800" kern="1200" dirty="0" err="1"/>
            <a:t>confidence</a:t>
          </a:r>
          <a:r>
            <a:rPr lang="sl-SI" sz="1800" kern="1200" dirty="0"/>
            <a:t> in </a:t>
          </a:r>
          <a:r>
            <a:rPr lang="sl-SI" sz="1800" kern="1200" dirty="0" err="1"/>
            <a:t>using</a:t>
          </a:r>
          <a:r>
            <a:rPr lang="sl-SI" sz="1800" kern="1200" dirty="0"/>
            <a:t> </a:t>
          </a:r>
          <a:r>
            <a:rPr lang="sl-SI" sz="1800" kern="1200" dirty="0" err="1"/>
            <a:t>digital</a:t>
          </a:r>
          <a:r>
            <a:rPr lang="sl-SI" sz="1800" kern="1200" dirty="0"/>
            <a:t> </a:t>
          </a:r>
          <a:r>
            <a:rPr lang="sl-SI" sz="1800" kern="1200" dirty="0" err="1"/>
            <a:t>tools</a:t>
          </a:r>
          <a:r>
            <a:rPr lang="sl-SI" sz="1800" kern="1200" dirty="0"/>
            <a:t> </a:t>
          </a:r>
          <a:r>
            <a:rPr lang="sl-SI" sz="1800" kern="1200" dirty="0" err="1"/>
            <a:t>for</a:t>
          </a:r>
          <a:r>
            <a:rPr lang="sl-SI" sz="1800" kern="1200" dirty="0"/>
            <a:t> </a:t>
          </a:r>
          <a:r>
            <a:rPr lang="sl-SI" sz="1800" kern="1200" dirty="0" err="1"/>
            <a:t>financial</a:t>
          </a:r>
          <a:r>
            <a:rPr lang="sl-SI" sz="1800" kern="1200" dirty="0"/>
            <a:t> management.</a:t>
          </a:r>
          <a:endParaRPr lang="en-US" sz="1800" kern="1200" dirty="0"/>
        </a:p>
      </dsp:txBody>
      <dsp:txXfrm>
        <a:off x="1422374" y="2714863"/>
        <a:ext cx="6360824" cy="1081776"/>
      </dsp:txXfrm>
    </dsp:sp>
    <dsp:sp modelId="{670A3037-412A-9249-902E-67B5E2F2CC50}">
      <dsp:nvSpPr>
        <dsp:cNvPr id="0" name=""/>
        <dsp:cNvSpPr/>
      </dsp:nvSpPr>
      <dsp:spPr>
        <a:xfrm>
          <a:off x="7122495" y="871392"/>
          <a:ext cx="746907" cy="74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290549" y="871392"/>
        <a:ext cx="410799" cy="562048"/>
      </dsp:txXfrm>
    </dsp:sp>
    <dsp:sp modelId="{7189C48D-AD70-5E49-A7D5-9EF9EAB25542}">
      <dsp:nvSpPr>
        <dsp:cNvPr id="0" name=""/>
        <dsp:cNvSpPr/>
      </dsp:nvSpPr>
      <dsp:spPr>
        <a:xfrm>
          <a:off x="7816855" y="2204335"/>
          <a:ext cx="746907" cy="7469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984909" y="2204335"/>
        <a:ext cx="410799" cy="5620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8B1EB-8E94-F344-ABDF-E77D2DD7B424}">
      <dsp:nvSpPr>
        <dsp:cNvPr id="0" name=""/>
        <dsp:cNvSpPr/>
      </dsp:nvSpPr>
      <dsp:spPr>
        <a:xfrm>
          <a:off x="763" y="1087656"/>
          <a:ext cx="3390153" cy="2207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3FFB7-97E2-D54D-A952-E2483F698389}">
      <dsp:nvSpPr>
        <dsp:cNvPr id="0" name=""/>
        <dsp:cNvSpPr/>
      </dsp:nvSpPr>
      <dsp:spPr>
        <a:xfrm>
          <a:off x="296034" y="1368164"/>
          <a:ext cx="3390153" cy="2207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 err="1"/>
            <a:t>The</a:t>
          </a:r>
          <a:r>
            <a:rPr lang="sl-SI" sz="1800" kern="1200" dirty="0"/>
            <a:t> rise of </a:t>
          </a:r>
          <a:r>
            <a:rPr lang="sl-SI" sz="1800" kern="1200" dirty="0" err="1"/>
            <a:t>the</a:t>
          </a:r>
          <a:r>
            <a:rPr lang="sl-SI" sz="1800" kern="1200" dirty="0"/>
            <a:t> internet </a:t>
          </a:r>
          <a:r>
            <a:rPr lang="sl-SI" sz="1800" kern="1200" dirty="0" err="1"/>
            <a:t>and</a:t>
          </a:r>
          <a:r>
            <a:rPr lang="sl-SI" sz="1800" kern="1200" dirty="0"/>
            <a:t> </a:t>
          </a:r>
          <a:r>
            <a:rPr lang="sl-SI" sz="1800" kern="1200" dirty="0" err="1"/>
            <a:t>digital</a:t>
          </a:r>
          <a:r>
            <a:rPr lang="sl-SI" sz="1800" kern="1200" dirty="0"/>
            <a:t> </a:t>
          </a:r>
          <a:r>
            <a:rPr lang="sl-SI" sz="1800" kern="1200" dirty="0" err="1"/>
            <a:t>communication</a:t>
          </a:r>
          <a:r>
            <a:rPr lang="sl-SI" sz="1800" kern="1200" dirty="0"/>
            <a:t> </a:t>
          </a:r>
          <a:r>
            <a:rPr lang="sl-SI" sz="1800" kern="1200" dirty="0" err="1"/>
            <a:t>has</a:t>
          </a:r>
          <a:r>
            <a:rPr lang="sl-SI" sz="1800" kern="1200" dirty="0"/>
            <a:t> </a:t>
          </a:r>
          <a:r>
            <a:rPr lang="sl-SI" sz="1800" kern="1200" dirty="0" err="1"/>
            <a:t>made</a:t>
          </a:r>
          <a:r>
            <a:rPr lang="sl-SI" sz="1800" kern="1200" dirty="0"/>
            <a:t> it </a:t>
          </a:r>
          <a:r>
            <a:rPr lang="sl-SI" sz="1800" kern="1200" dirty="0" err="1"/>
            <a:t>easier</a:t>
          </a:r>
          <a:r>
            <a:rPr lang="sl-SI" sz="1800" kern="1200" dirty="0"/>
            <a:t> </a:t>
          </a:r>
          <a:r>
            <a:rPr lang="sl-SI" sz="1800" kern="1200" dirty="0" err="1"/>
            <a:t>for</a:t>
          </a:r>
          <a:r>
            <a:rPr lang="sl-SI" sz="1800" kern="1200" dirty="0"/>
            <a:t> </a:t>
          </a:r>
          <a:r>
            <a:rPr lang="sl-SI" sz="1800" kern="1200" dirty="0" err="1"/>
            <a:t>scammers</a:t>
          </a:r>
          <a:r>
            <a:rPr lang="sl-SI" sz="1800" kern="1200" dirty="0"/>
            <a:t> to </a:t>
          </a:r>
          <a:r>
            <a:rPr lang="sl-SI" sz="1800" kern="1200" dirty="0" err="1"/>
            <a:t>reach</a:t>
          </a:r>
          <a:r>
            <a:rPr lang="sl-SI" sz="1800" kern="1200" dirty="0"/>
            <a:t> </a:t>
          </a:r>
          <a:r>
            <a:rPr lang="sl-SI" sz="1800" kern="1200" dirty="0" err="1"/>
            <a:t>and</a:t>
          </a:r>
          <a:r>
            <a:rPr lang="sl-SI" sz="1800" kern="1200" dirty="0"/>
            <a:t> </a:t>
          </a:r>
          <a:r>
            <a:rPr lang="sl-SI" sz="1800" kern="1200" dirty="0" err="1"/>
            <a:t>deceive</a:t>
          </a:r>
          <a:r>
            <a:rPr lang="sl-SI" sz="1800" kern="1200" dirty="0"/>
            <a:t> </a:t>
          </a:r>
          <a:r>
            <a:rPr lang="sl-SI" sz="1800" kern="1200" dirty="0" err="1"/>
            <a:t>individuals</a:t>
          </a:r>
          <a:r>
            <a:rPr lang="sl-SI" sz="1800" kern="1200" dirty="0"/>
            <a:t>. </a:t>
          </a:r>
          <a:r>
            <a:rPr lang="sl-SI" sz="1800" kern="1200" dirty="0" err="1"/>
            <a:t>Older</a:t>
          </a:r>
          <a:r>
            <a:rPr lang="sl-SI" sz="1800" kern="1200" dirty="0"/>
            <a:t> </a:t>
          </a:r>
          <a:r>
            <a:rPr lang="sl-SI" sz="1800" kern="1200" dirty="0" err="1"/>
            <a:t>adults</a:t>
          </a:r>
          <a:r>
            <a:rPr lang="sl-SI" sz="1800" kern="1200" dirty="0"/>
            <a:t>, in </a:t>
          </a:r>
          <a:r>
            <a:rPr lang="sl-SI" sz="1800" kern="1200" dirty="0" err="1"/>
            <a:t>particular</a:t>
          </a:r>
          <a:r>
            <a:rPr lang="sl-SI" sz="1800" kern="1200" dirty="0"/>
            <a:t>, </a:t>
          </a:r>
          <a:r>
            <a:rPr lang="sl-SI" sz="1800" kern="1200" dirty="0" err="1"/>
            <a:t>may</a:t>
          </a:r>
          <a:r>
            <a:rPr lang="sl-SI" sz="1800" kern="1200" dirty="0"/>
            <a:t> be </a:t>
          </a:r>
          <a:r>
            <a:rPr lang="sl-SI" sz="1800" kern="1200" dirty="0" err="1"/>
            <a:t>targeted</a:t>
          </a:r>
          <a:r>
            <a:rPr lang="sl-SI" sz="1800" kern="1200" dirty="0"/>
            <a:t> </a:t>
          </a:r>
          <a:r>
            <a:rPr lang="sl-SI" sz="1800" kern="1200" dirty="0" err="1"/>
            <a:t>due</a:t>
          </a:r>
          <a:r>
            <a:rPr lang="sl-SI" sz="1800" kern="1200" dirty="0"/>
            <a:t> to </a:t>
          </a:r>
          <a:r>
            <a:rPr lang="sl-SI" sz="1800" kern="1200" dirty="0" err="1"/>
            <a:t>their</a:t>
          </a:r>
          <a:r>
            <a:rPr lang="sl-SI" sz="1800" kern="1200" dirty="0"/>
            <a:t> </a:t>
          </a:r>
          <a:r>
            <a:rPr lang="sl-SI" sz="1800" kern="1200" dirty="0" err="1"/>
            <a:t>perceived</a:t>
          </a:r>
          <a:r>
            <a:rPr lang="sl-SI" sz="1800" kern="1200" dirty="0"/>
            <a:t> </a:t>
          </a:r>
          <a:r>
            <a:rPr lang="sl-SI" sz="1800" kern="1200" dirty="0" err="1"/>
            <a:t>wealth</a:t>
          </a:r>
          <a:r>
            <a:rPr lang="sl-SI" sz="1800" kern="1200" dirty="0"/>
            <a:t> </a:t>
          </a:r>
          <a:r>
            <a:rPr lang="sl-SI" sz="1800" kern="1200" dirty="0" err="1"/>
            <a:t>or</a:t>
          </a:r>
          <a:r>
            <a:rPr lang="sl-SI" sz="1800" kern="1200" dirty="0"/>
            <a:t> </a:t>
          </a:r>
          <a:r>
            <a:rPr lang="sl-SI" sz="1800" kern="1200" dirty="0" err="1"/>
            <a:t>vulnerability</a:t>
          </a:r>
          <a:r>
            <a:rPr lang="sl-SI" sz="1800" kern="1200" dirty="0"/>
            <a:t>.</a:t>
          </a:r>
          <a:endParaRPr lang="en-US" sz="1800" kern="1200" dirty="0"/>
        </a:p>
      </dsp:txBody>
      <dsp:txXfrm>
        <a:off x="360693" y="1432823"/>
        <a:ext cx="3260835" cy="2078305"/>
      </dsp:txXfrm>
    </dsp:sp>
    <dsp:sp modelId="{D9AB8AD4-9048-6644-917D-B18C5D2B26FE}">
      <dsp:nvSpPr>
        <dsp:cNvPr id="0" name=""/>
        <dsp:cNvSpPr/>
      </dsp:nvSpPr>
      <dsp:spPr>
        <a:xfrm>
          <a:off x="3981459" y="1087656"/>
          <a:ext cx="3378540" cy="2103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0C41D-2334-D14E-B5B7-86D708D4D365}">
      <dsp:nvSpPr>
        <dsp:cNvPr id="0" name=""/>
        <dsp:cNvSpPr/>
      </dsp:nvSpPr>
      <dsp:spPr>
        <a:xfrm>
          <a:off x="4276730" y="1368164"/>
          <a:ext cx="3378540" cy="2103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 err="1"/>
            <a:t>Scammers</a:t>
          </a:r>
          <a:r>
            <a:rPr lang="sl-SI" sz="1800" kern="1200" dirty="0"/>
            <a:t> are </a:t>
          </a:r>
          <a:r>
            <a:rPr lang="sl-SI" sz="1800" kern="1200" dirty="0" err="1"/>
            <a:t>constantly</a:t>
          </a:r>
          <a:r>
            <a:rPr lang="sl-SI" sz="1800" kern="1200" dirty="0"/>
            <a:t> </a:t>
          </a:r>
          <a:r>
            <a:rPr lang="sl-SI" sz="1800" kern="1200" dirty="0" err="1"/>
            <a:t>evolving</a:t>
          </a:r>
          <a:r>
            <a:rPr lang="sl-SI" sz="1800" kern="1200" dirty="0"/>
            <a:t> </a:t>
          </a:r>
          <a:r>
            <a:rPr lang="sl-SI" sz="1800" kern="1200" dirty="0" err="1"/>
            <a:t>their</a:t>
          </a:r>
          <a:r>
            <a:rPr lang="sl-SI" sz="1800" kern="1200" dirty="0"/>
            <a:t> </a:t>
          </a:r>
          <a:r>
            <a:rPr lang="sl-SI" sz="1800" kern="1200" dirty="0" err="1"/>
            <a:t>tactics</a:t>
          </a:r>
          <a:r>
            <a:rPr lang="sl-SI" sz="1800" kern="1200" dirty="0"/>
            <a:t>, </a:t>
          </a:r>
          <a:r>
            <a:rPr lang="sl-SI" sz="1800" kern="1200" dirty="0" err="1"/>
            <a:t>making</a:t>
          </a:r>
          <a:r>
            <a:rPr lang="sl-SI" sz="1800" kern="1200" dirty="0"/>
            <a:t> it </a:t>
          </a:r>
          <a:r>
            <a:rPr lang="sl-SI" sz="1800" kern="1200" dirty="0" err="1"/>
            <a:t>harder</a:t>
          </a:r>
          <a:r>
            <a:rPr lang="sl-SI" sz="1800" kern="1200" dirty="0"/>
            <a:t> to </a:t>
          </a:r>
          <a:r>
            <a:rPr lang="sl-SI" sz="1800" kern="1200" dirty="0" err="1"/>
            <a:t>distinguish</a:t>
          </a:r>
          <a:r>
            <a:rPr lang="sl-SI" sz="1800" kern="1200" dirty="0"/>
            <a:t> </a:t>
          </a:r>
          <a:r>
            <a:rPr lang="sl-SI" sz="1800" kern="1200" dirty="0" err="1"/>
            <a:t>between</a:t>
          </a:r>
          <a:r>
            <a:rPr lang="sl-SI" sz="1800" kern="1200" dirty="0"/>
            <a:t> </a:t>
          </a:r>
          <a:r>
            <a:rPr lang="sl-SI" sz="1800" kern="1200" dirty="0" err="1"/>
            <a:t>legitimate</a:t>
          </a:r>
          <a:r>
            <a:rPr lang="sl-SI" sz="1800" kern="1200" dirty="0"/>
            <a:t> </a:t>
          </a:r>
          <a:r>
            <a:rPr lang="sl-SI" sz="1800" kern="1200" dirty="0" err="1"/>
            <a:t>and</a:t>
          </a:r>
          <a:r>
            <a:rPr lang="sl-SI" sz="1800" kern="1200" dirty="0"/>
            <a:t> </a:t>
          </a:r>
          <a:r>
            <a:rPr lang="sl-SI" sz="1800" kern="1200" dirty="0" err="1"/>
            <a:t>fraudulent</a:t>
          </a:r>
          <a:r>
            <a:rPr lang="sl-SI" sz="1800" kern="1200" dirty="0"/>
            <a:t> </a:t>
          </a:r>
          <a:r>
            <a:rPr lang="sl-SI" sz="1800" kern="1200" dirty="0" err="1"/>
            <a:t>activities</a:t>
          </a:r>
          <a:r>
            <a:rPr lang="sl-SI" sz="1800" kern="1200" dirty="0"/>
            <a:t>. </a:t>
          </a:r>
          <a:r>
            <a:rPr lang="sl-SI" sz="1800" kern="1200" dirty="0" err="1"/>
            <a:t>This</a:t>
          </a:r>
          <a:r>
            <a:rPr lang="sl-SI" sz="1800" kern="1200" dirty="0"/>
            <a:t> </a:t>
          </a:r>
          <a:r>
            <a:rPr lang="sl-SI" sz="1800" kern="1200" dirty="0" err="1"/>
            <a:t>includes</a:t>
          </a:r>
          <a:r>
            <a:rPr lang="sl-SI" sz="1800" kern="1200" dirty="0"/>
            <a:t> </a:t>
          </a:r>
          <a:r>
            <a:rPr lang="sl-SI" sz="1800" kern="1200" dirty="0" err="1"/>
            <a:t>the</a:t>
          </a:r>
          <a:r>
            <a:rPr lang="sl-SI" sz="1800" kern="1200" dirty="0"/>
            <a:t> </a:t>
          </a:r>
          <a:r>
            <a:rPr lang="sl-SI" sz="1800" kern="1200" dirty="0" err="1"/>
            <a:t>use</a:t>
          </a:r>
          <a:r>
            <a:rPr lang="sl-SI" sz="1800" kern="1200" dirty="0"/>
            <a:t> of </a:t>
          </a:r>
          <a:r>
            <a:rPr lang="sl-SI" sz="1800" kern="1200" dirty="0" err="1"/>
            <a:t>official-looking</a:t>
          </a:r>
          <a:r>
            <a:rPr lang="sl-SI" sz="1800" kern="1200" dirty="0"/>
            <a:t> </a:t>
          </a:r>
          <a:r>
            <a:rPr lang="sl-SI" sz="1800" kern="1200" dirty="0" err="1"/>
            <a:t>emails</a:t>
          </a:r>
          <a:r>
            <a:rPr lang="sl-SI" sz="1800" kern="1200" dirty="0"/>
            <a:t>, </a:t>
          </a:r>
          <a:r>
            <a:rPr lang="sl-SI" sz="1800" kern="1200" dirty="0" err="1"/>
            <a:t>websites</a:t>
          </a:r>
          <a:r>
            <a:rPr lang="sl-SI" sz="1800" kern="1200" dirty="0"/>
            <a:t>, </a:t>
          </a:r>
          <a:r>
            <a:rPr lang="sl-SI" sz="1800" kern="1200" dirty="0" err="1"/>
            <a:t>and</a:t>
          </a:r>
          <a:r>
            <a:rPr lang="sl-SI" sz="1800" kern="1200" dirty="0"/>
            <a:t> </a:t>
          </a:r>
          <a:r>
            <a:rPr lang="sl-SI" sz="1800" kern="1200" dirty="0" err="1"/>
            <a:t>even</a:t>
          </a:r>
          <a:r>
            <a:rPr lang="sl-SI" sz="1800" kern="1200" dirty="0"/>
            <a:t> </a:t>
          </a:r>
          <a:r>
            <a:rPr lang="sl-SI" sz="1800" kern="1200" dirty="0" err="1"/>
            <a:t>phone</a:t>
          </a:r>
          <a:r>
            <a:rPr lang="sl-SI" sz="1800" kern="1200" dirty="0"/>
            <a:t> </a:t>
          </a:r>
          <a:r>
            <a:rPr lang="sl-SI" sz="1800" kern="1200" dirty="0" err="1"/>
            <a:t>calls</a:t>
          </a:r>
          <a:r>
            <a:rPr lang="sl-SI" sz="1800" kern="1200" dirty="0"/>
            <a:t>.</a:t>
          </a:r>
          <a:endParaRPr lang="en-US" sz="1800" kern="1200" dirty="0"/>
        </a:p>
      </dsp:txBody>
      <dsp:txXfrm>
        <a:off x="4338335" y="1429769"/>
        <a:ext cx="3255330" cy="1980144"/>
      </dsp:txXfrm>
    </dsp:sp>
    <dsp:sp modelId="{4E325F15-0B05-7140-A90C-8C837AC68486}">
      <dsp:nvSpPr>
        <dsp:cNvPr id="0" name=""/>
        <dsp:cNvSpPr/>
      </dsp:nvSpPr>
      <dsp:spPr>
        <a:xfrm>
          <a:off x="7950542" y="1087656"/>
          <a:ext cx="2889995" cy="2199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BDEE5-E795-0247-8FCF-2F92F7622846}">
      <dsp:nvSpPr>
        <dsp:cNvPr id="0" name=""/>
        <dsp:cNvSpPr/>
      </dsp:nvSpPr>
      <dsp:spPr>
        <a:xfrm>
          <a:off x="8245813" y="1368164"/>
          <a:ext cx="2889995" cy="2199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 err="1"/>
            <a:t>Financial</a:t>
          </a:r>
          <a:r>
            <a:rPr lang="sl-SI" sz="1800" kern="1200" dirty="0"/>
            <a:t> </a:t>
          </a:r>
          <a:r>
            <a:rPr lang="sl-SI" sz="1800" kern="1200" dirty="0" err="1"/>
            <a:t>fraud</a:t>
          </a:r>
          <a:r>
            <a:rPr lang="sl-SI" sz="1800" kern="1200" dirty="0"/>
            <a:t> </a:t>
          </a:r>
          <a:r>
            <a:rPr lang="sl-SI" sz="1800" kern="1200" dirty="0" err="1"/>
            <a:t>can</a:t>
          </a:r>
          <a:r>
            <a:rPr lang="sl-SI" sz="1800" kern="1200" dirty="0"/>
            <a:t> </a:t>
          </a:r>
          <a:r>
            <a:rPr lang="sl-SI" sz="1800" kern="1200" dirty="0" err="1"/>
            <a:t>lead</a:t>
          </a:r>
          <a:r>
            <a:rPr lang="sl-SI" sz="1800" kern="1200" dirty="0"/>
            <a:t> to </a:t>
          </a:r>
          <a:r>
            <a:rPr lang="sl-SI" sz="1800" kern="1200" dirty="0" err="1"/>
            <a:t>significant</a:t>
          </a:r>
          <a:r>
            <a:rPr lang="sl-SI" sz="1800" kern="1200" dirty="0"/>
            <a:t> </a:t>
          </a:r>
          <a:r>
            <a:rPr lang="sl-SI" sz="1800" kern="1200" dirty="0" err="1"/>
            <a:t>financial</a:t>
          </a:r>
          <a:r>
            <a:rPr lang="sl-SI" sz="1800" kern="1200" dirty="0"/>
            <a:t> </a:t>
          </a:r>
          <a:r>
            <a:rPr lang="sl-SI" sz="1800" kern="1200" dirty="0" err="1"/>
            <a:t>losses</a:t>
          </a:r>
          <a:r>
            <a:rPr lang="sl-SI" sz="1800" kern="1200" dirty="0"/>
            <a:t>, </a:t>
          </a:r>
          <a:r>
            <a:rPr lang="sl-SI" sz="1800" kern="1200" dirty="0" err="1"/>
            <a:t>emotional</a:t>
          </a:r>
          <a:r>
            <a:rPr lang="sl-SI" sz="1800" kern="1200" dirty="0"/>
            <a:t> </a:t>
          </a:r>
          <a:r>
            <a:rPr lang="sl-SI" sz="1800" kern="1200" dirty="0" err="1"/>
            <a:t>distress</a:t>
          </a:r>
          <a:r>
            <a:rPr lang="sl-SI" sz="1800" kern="1200" dirty="0"/>
            <a:t>, </a:t>
          </a:r>
          <a:r>
            <a:rPr lang="sl-SI" sz="1800" kern="1200" dirty="0" err="1"/>
            <a:t>and</a:t>
          </a:r>
          <a:r>
            <a:rPr lang="sl-SI" sz="1800" kern="1200" dirty="0"/>
            <a:t> a </a:t>
          </a:r>
          <a:r>
            <a:rPr lang="sl-SI" sz="1800" kern="1200" dirty="0" err="1"/>
            <a:t>loss</a:t>
          </a:r>
          <a:r>
            <a:rPr lang="sl-SI" sz="1800" kern="1200" dirty="0"/>
            <a:t> of </a:t>
          </a:r>
          <a:r>
            <a:rPr lang="sl-SI" sz="1800" kern="1200" dirty="0" err="1"/>
            <a:t>trust</a:t>
          </a:r>
          <a:r>
            <a:rPr lang="sl-SI" sz="1800" kern="1200" dirty="0"/>
            <a:t> in </a:t>
          </a:r>
          <a:r>
            <a:rPr lang="sl-SI" sz="1800" kern="1200" dirty="0" err="1"/>
            <a:t>financial</a:t>
          </a:r>
          <a:r>
            <a:rPr lang="sl-SI" sz="1800" kern="1200" dirty="0"/>
            <a:t> </a:t>
          </a:r>
          <a:r>
            <a:rPr lang="sl-SI" sz="1800" kern="1200" dirty="0" err="1"/>
            <a:t>institutions</a:t>
          </a:r>
          <a:r>
            <a:rPr lang="sl-SI" sz="1800" kern="1200" dirty="0"/>
            <a:t> </a:t>
          </a:r>
          <a:r>
            <a:rPr lang="sl-SI" sz="1800" kern="1200" dirty="0" err="1"/>
            <a:t>or</a:t>
          </a:r>
          <a:r>
            <a:rPr lang="sl-SI" sz="1800" kern="1200" dirty="0"/>
            <a:t> </a:t>
          </a:r>
          <a:r>
            <a:rPr lang="sl-SI" sz="1800" kern="1200" dirty="0" err="1"/>
            <a:t>digital</a:t>
          </a:r>
          <a:r>
            <a:rPr lang="sl-SI" sz="1800" kern="1200" dirty="0"/>
            <a:t> </a:t>
          </a:r>
          <a:r>
            <a:rPr lang="sl-SI" sz="1800" kern="1200" dirty="0" err="1"/>
            <a:t>platforms</a:t>
          </a:r>
          <a:r>
            <a:rPr lang="sl-SI" sz="1800" kern="1200" dirty="0"/>
            <a:t>.</a:t>
          </a:r>
          <a:endParaRPr lang="en-US" sz="1800" kern="1200" dirty="0"/>
        </a:p>
      </dsp:txBody>
      <dsp:txXfrm>
        <a:off x="8310233" y="1432584"/>
        <a:ext cx="2761155" cy="207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A990-E1CA-024C-83B1-456372AA159D}">
      <dsp:nvSpPr>
        <dsp:cNvPr id="0" name=""/>
        <dsp:cNvSpPr/>
      </dsp:nvSpPr>
      <dsp:spPr>
        <a:xfrm>
          <a:off x="1214" y="178155"/>
          <a:ext cx="4263288" cy="2707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F9D9C-5141-2245-8FE4-5D222E70B7F4}">
      <dsp:nvSpPr>
        <dsp:cNvPr id="0" name=""/>
        <dsp:cNvSpPr/>
      </dsp:nvSpPr>
      <dsp:spPr>
        <a:xfrm>
          <a:off x="474913" y="628169"/>
          <a:ext cx="4263288" cy="270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Money is a fundamental part of our daily lives, and our attitude towards it can significantly impact our financial decisions, lifestyle, and overall well-being. </a:t>
          </a:r>
          <a:endParaRPr lang="en-US" sz="2100" kern="1200"/>
        </a:p>
      </dsp:txBody>
      <dsp:txXfrm>
        <a:off x="554204" y="707460"/>
        <a:ext cx="4104706" cy="2548606"/>
      </dsp:txXfrm>
    </dsp:sp>
    <dsp:sp modelId="{6568584D-A148-294C-9804-F4ADCC5DE89A}">
      <dsp:nvSpPr>
        <dsp:cNvPr id="0" name=""/>
        <dsp:cNvSpPr/>
      </dsp:nvSpPr>
      <dsp:spPr>
        <a:xfrm>
          <a:off x="5211900" y="178155"/>
          <a:ext cx="4263288" cy="2707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FA14-3A77-1A48-9441-2B1C9C6B7DE9}">
      <dsp:nvSpPr>
        <dsp:cNvPr id="0" name=""/>
        <dsp:cNvSpPr/>
      </dsp:nvSpPr>
      <dsp:spPr>
        <a:xfrm>
          <a:off x="5685599" y="628169"/>
          <a:ext cx="4263288" cy="270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/>
            <a:t>As older adults, it's essential to reflect on and understand our feelings about money—whether they are positive, negative, or neutral—to ensure we make informed choices that support our goals and happiness.</a:t>
          </a:r>
          <a:endParaRPr lang="en-US" sz="2100" kern="1200"/>
        </a:p>
      </dsp:txBody>
      <dsp:txXfrm>
        <a:off x="5764890" y="707460"/>
        <a:ext cx="4104706" cy="2548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887EC-B103-964E-A528-1CEF4B877DF9}">
      <dsp:nvSpPr>
        <dsp:cNvPr id="0" name=""/>
        <dsp:cNvSpPr/>
      </dsp:nvSpPr>
      <dsp:spPr>
        <a:xfrm>
          <a:off x="0" y="0"/>
          <a:ext cx="9950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B4B7B-73F4-5242-9875-9AB21AD15C81}">
      <dsp:nvSpPr>
        <dsp:cNvPr id="0" name=""/>
        <dsp:cNvSpPr/>
      </dsp:nvSpPr>
      <dsp:spPr>
        <a:xfrm>
          <a:off x="0" y="0"/>
          <a:ext cx="1990020" cy="351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Positive Attitude</a:t>
          </a:r>
          <a:endParaRPr lang="en-US" sz="3600" kern="1200"/>
        </a:p>
      </dsp:txBody>
      <dsp:txXfrm>
        <a:off x="0" y="0"/>
        <a:ext cx="1990020" cy="3513514"/>
      </dsp:txXfrm>
    </dsp:sp>
    <dsp:sp modelId="{522A5B49-EBC0-4C4D-9E0F-5CA214F7074B}">
      <dsp:nvSpPr>
        <dsp:cNvPr id="0" name=""/>
        <dsp:cNvSpPr/>
      </dsp:nvSpPr>
      <dsp:spPr>
        <a:xfrm>
          <a:off x="2139272" y="54898"/>
          <a:ext cx="7810830" cy="109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kern="1200" dirty="0" err="1"/>
            <a:t>You</a:t>
          </a:r>
          <a:r>
            <a:rPr lang="sl-SI" sz="2100" kern="1200" dirty="0"/>
            <a:t> </a:t>
          </a:r>
          <a:r>
            <a:rPr lang="sl-SI" sz="2100" kern="1200" dirty="0" err="1"/>
            <a:t>see</a:t>
          </a:r>
          <a:r>
            <a:rPr lang="sl-SI" sz="2100" kern="1200" dirty="0"/>
            <a:t> </a:t>
          </a:r>
          <a:r>
            <a:rPr lang="sl-SI" sz="2100" kern="1200" dirty="0" err="1"/>
            <a:t>money</a:t>
          </a:r>
          <a:r>
            <a:rPr lang="sl-SI" sz="2100" kern="1200" dirty="0"/>
            <a:t> as a </a:t>
          </a:r>
          <a:r>
            <a:rPr lang="sl-SI" sz="2100" kern="1200" dirty="0" err="1"/>
            <a:t>tool</a:t>
          </a:r>
          <a:r>
            <a:rPr lang="sl-SI" sz="2100" kern="1200" dirty="0"/>
            <a:t> </a:t>
          </a:r>
          <a:r>
            <a:rPr lang="sl-SI" sz="2100" kern="1200" dirty="0" err="1"/>
            <a:t>for</a:t>
          </a:r>
          <a:r>
            <a:rPr lang="sl-SI" sz="2100" kern="1200" dirty="0"/>
            <a:t> </a:t>
          </a:r>
          <a:r>
            <a:rPr lang="sl-SI" sz="2100" kern="1200" dirty="0" err="1"/>
            <a:t>achieving</a:t>
          </a:r>
          <a:r>
            <a:rPr lang="sl-SI" sz="2100" kern="1200" dirty="0"/>
            <a:t> </a:t>
          </a:r>
          <a:r>
            <a:rPr lang="sl-SI" sz="2100" kern="1200" dirty="0" err="1"/>
            <a:t>your</a:t>
          </a:r>
          <a:r>
            <a:rPr lang="sl-SI" sz="2100" kern="1200" dirty="0"/>
            <a:t> </a:t>
          </a:r>
          <a:r>
            <a:rPr lang="sl-SI" sz="2100" kern="1200" dirty="0" err="1"/>
            <a:t>goals</a:t>
          </a:r>
          <a:r>
            <a:rPr lang="sl-SI" sz="2100" kern="1200" dirty="0"/>
            <a:t>, </a:t>
          </a:r>
          <a:r>
            <a:rPr lang="sl-SI" sz="2100" kern="1200" dirty="0" err="1"/>
            <a:t>providing</a:t>
          </a:r>
          <a:r>
            <a:rPr lang="sl-SI" sz="2100" kern="1200" dirty="0"/>
            <a:t> </a:t>
          </a:r>
          <a:r>
            <a:rPr lang="sl-SI" sz="2100" kern="1200" dirty="0" err="1"/>
            <a:t>security</a:t>
          </a:r>
          <a:r>
            <a:rPr lang="sl-SI" sz="2100" kern="1200" dirty="0"/>
            <a:t>, </a:t>
          </a:r>
          <a:r>
            <a:rPr lang="sl-SI" sz="2100" kern="1200" dirty="0" err="1"/>
            <a:t>and</a:t>
          </a:r>
          <a:r>
            <a:rPr lang="sl-SI" sz="2100" kern="1200" dirty="0"/>
            <a:t> </a:t>
          </a:r>
          <a:r>
            <a:rPr lang="sl-SI" sz="2100" kern="1200" dirty="0" err="1"/>
            <a:t>enhancing</a:t>
          </a:r>
          <a:r>
            <a:rPr lang="sl-SI" sz="2100" kern="1200" dirty="0"/>
            <a:t> </a:t>
          </a:r>
          <a:r>
            <a:rPr lang="sl-SI" sz="2100" kern="1200" dirty="0" err="1"/>
            <a:t>your</a:t>
          </a:r>
          <a:r>
            <a:rPr lang="sl-SI" sz="2100" kern="1200" dirty="0"/>
            <a:t> </a:t>
          </a:r>
          <a:r>
            <a:rPr lang="sl-SI" sz="2100" kern="1200" dirty="0" err="1"/>
            <a:t>quality</a:t>
          </a:r>
          <a:r>
            <a:rPr lang="sl-SI" sz="2100" kern="1200" dirty="0"/>
            <a:t> of </a:t>
          </a:r>
          <a:r>
            <a:rPr lang="sl-SI" sz="2100" kern="1200" dirty="0" err="1"/>
            <a:t>life</a:t>
          </a:r>
          <a:r>
            <a:rPr lang="sl-SI" sz="2100" kern="1200" dirty="0"/>
            <a:t>. </a:t>
          </a:r>
          <a:r>
            <a:rPr lang="sl-SI" sz="2100" kern="1200" dirty="0" err="1"/>
            <a:t>You</a:t>
          </a:r>
          <a:r>
            <a:rPr lang="sl-SI" sz="2100" kern="1200" dirty="0"/>
            <a:t> </a:t>
          </a:r>
          <a:r>
            <a:rPr lang="sl-SI" sz="2100" kern="1200" dirty="0" err="1"/>
            <a:t>feel</a:t>
          </a:r>
          <a:r>
            <a:rPr lang="sl-SI" sz="2100" kern="1200" dirty="0"/>
            <a:t> </a:t>
          </a:r>
          <a:r>
            <a:rPr lang="sl-SI" sz="2100" kern="1200" dirty="0" err="1"/>
            <a:t>confident</a:t>
          </a:r>
          <a:r>
            <a:rPr lang="sl-SI" sz="2100" kern="1200" dirty="0"/>
            <a:t> in </a:t>
          </a:r>
          <a:r>
            <a:rPr lang="sl-SI" sz="2100" kern="1200" dirty="0" err="1"/>
            <a:t>your</a:t>
          </a:r>
          <a:r>
            <a:rPr lang="sl-SI" sz="2100" kern="1200" dirty="0"/>
            <a:t> </a:t>
          </a:r>
          <a:r>
            <a:rPr lang="sl-SI" sz="2100" kern="1200" dirty="0" err="1"/>
            <a:t>financial</a:t>
          </a:r>
          <a:r>
            <a:rPr lang="sl-SI" sz="2100" kern="1200" dirty="0"/>
            <a:t> </a:t>
          </a:r>
          <a:r>
            <a:rPr lang="sl-SI" sz="2100" kern="1200" dirty="0" err="1"/>
            <a:t>decisions</a:t>
          </a:r>
          <a:r>
            <a:rPr lang="sl-SI" sz="2100" kern="1200" dirty="0"/>
            <a:t> </a:t>
          </a:r>
          <a:r>
            <a:rPr lang="sl-SI" sz="2100" kern="1200" dirty="0" err="1"/>
            <a:t>and</a:t>
          </a:r>
          <a:r>
            <a:rPr lang="sl-SI" sz="2100" kern="1200" dirty="0"/>
            <a:t> are </a:t>
          </a:r>
          <a:r>
            <a:rPr lang="sl-SI" sz="2100" kern="1200" dirty="0" err="1"/>
            <a:t>comfortable</a:t>
          </a:r>
          <a:r>
            <a:rPr lang="sl-SI" sz="2100" kern="1200" dirty="0"/>
            <a:t> </a:t>
          </a:r>
          <a:r>
            <a:rPr lang="sl-SI" sz="2100" kern="1200" dirty="0" err="1"/>
            <a:t>discussing</a:t>
          </a:r>
          <a:r>
            <a:rPr lang="sl-SI" sz="2100" kern="1200" dirty="0"/>
            <a:t> </a:t>
          </a:r>
          <a:r>
            <a:rPr lang="sl-SI" sz="2100" kern="1200" dirty="0" err="1"/>
            <a:t>money</a:t>
          </a:r>
          <a:r>
            <a:rPr lang="sl-SI" sz="2100" kern="1200" dirty="0"/>
            <a:t>.</a:t>
          </a:r>
          <a:endParaRPr lang="en-US" sz="2100" kern="1200" dirty="0"/>
        </a:p>
      </dsp:txBody>
      <dsp:txXfrm>
        <a:off x="2139272" y="54898"/>
        <a:ext cx="7810830" cy="1097973"/>
      </dsp:txXfrm>
    </dsp:sp>
    <dsp:sp modelId="{2DA3297E-8E1F-CB49-90BF-2F7475A2DAEB}">
      <dsp:nvSpPr>
        <dsp:cNvPr id="0" name=""/>
        <dsp:cNvSpPr/>
      </dsp:nvSpPr>
      <dsp:spPr>
        <a:xfrm>
          <a:off x="1990020" y="1152871"/>
          <a:ext cx="7960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EBF10-F524-6847-BD8C-25C3FFBC1C02}">
      <dsp:nvSpPr>
        <dsp:cNvPr id="0" name=""/>
        <dsp:cNvSpPr/>
      </dsp:nvSpPr>
      <dsp:spPr>
        <a:xfrm>
          <a:off x="2139272" y="1207770"/>
          <a:ext cx="7810830" cy="109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i="1" kern="1200"/>
            <a:t>A positive attitude often leads to proactive financial management, savings, and investment for future needs.</a:t>
          </a:r>
          <a:endParaRPr lang="en-US" sz="2100" kern="1200"/>
        </a:p>
      </dsp:txBody>
      <dsp:txXfrm>
        <a:off x="2139272" y="1207770"/>
        <a:ext cx="7810830" cy="1097973"/>
      </dsp:txXfrm>
    </dsp:sp>
    <dsp:sp modelId="{72357DEC-CB53-7146-A7FF-38C3D9F2BDDA}">
      <dsp:nvSpPr>
        <dsp:cNvPr id="0" name=""/>
        <dsp:cNvSpPr/>
      </dsp:nvSpPr>
      <dsp:spPr>
        <a:xfrm>
          <a:off x="1990020" y="2305743"/>
          <a:ext cx="7960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86BFC-0C53-A94C-8F93-6E5E120813E8}">
      <dsp:nvSpPr>
        <dsp:cNvPr id="0" name=""/>
        <dsp:cNvSpPr/>
      </dsp:nvSpPr>
      <dsp:spPr>
        <a:xfrm>
          <a:off x="2139272" y="2360642"/>
          <a:ext cx="7810830" cy="1097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1" kern="1200"/>
            <a:t>Over-optimism can sometimes lead to risk-taking without sufficient caution. It’s important to balance confidence with careful planning.</a:t>
          </a:r>
          <a:endParaRPr lang="en-US" sz="2100" kern="1200"/>
        </a:p>
      </dsp:txBody>
      <dsp:txXfrm>
        <a:off x="2139272" y="2360642"/>
        <a:ext cx="7810830" cy="1097973"/>
      </dsp:txXfrm>
    </dsp:sp>
    <dsp:sp modelId="{CE0A2AC5-EE9B-D545-BDA1-0EF96B5D27BC}">
      <dsp:nvSpPr>
        <dsp:cNvPr id="0" name=""/>
        <dsp:cNvSpPr/>
      </dsp:nvSpPr>
      <dsp:spPr>
        <a:xfrm>
          <a:off x="1990020" y="3458615"/>
          <a:ext cx="79600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1B473-8990-5948-9EF4-B0AFD0769BF3}">
      <dsp:nvSpPr>
        <dsp:cNvPr id="0" name=""/>
        <dsp:cNvSpPr/>
      </dsp:nvSpPr>
      <dsp:spPr>
        <a:xfrm>
          <a:off x="3483293" y="0"/>
          <a:ext cx="5849572" cy="3509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b="1" kern="1200" dirty="0"/>
            <a:t>Negative </a:t>
          </a:r>
          <a:r>
            <a:rPr lang="sl-SI" sz="2600" b="1" kern="1200" dirty="0" err="1"/>
            <a:t>Attitude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/>
            <a:t>You may feel stressed, anxious, or overwhelmed by money matters. You might see money as a source of problems or feel that you never have enough.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i="1" kern="1200"/>
            <a:t>A cautious approach can prevent overspending and encourage saving.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b="1" kern="1200"/>
            <a:t>Excessive worry can hinder financial decision-making, lead to avoidance of financial planning, and impact overall well-being.</a:t>
          </a:r>
          <a:endParaRPr lang="en-US" sz="2000" kern="1200"/>
        </a:p>
      </dsp:txBody>
      <dsp:txXfrm>
        <a:off x="3586090" y="102797"/>
        <a:ext cx="5643978" cy="3304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E4E59-E021-E344-A727-38E62CE0CC9F}">
      <dsp:nvSpPr>
        <dsp:cNvPr id="0" name=""/>
        <dsp:cNvSpPr/>
      </dsp:nvSpPr>
      <dsp:spPr>
        <a:xfrm>
          <a:off x="0" y="262014"/>
          <a:ext cx="995010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/>
            <a:t>Neutral Attitude</a:t>
          </a:r>
          <a:endParaRPr lang="en-US" sz="3100" kern="1200"/>
        </a:p>
      </dsp:txBody>
      <dsp:txXfrm>
        <a:off x="36296" y="298310"/>
        <a:ext cx="9877511" cy="670943"/>
      </dsp:txXfrm>
    </dsp:sp>
    <dsp:sp modelId="{C51D2190-E6B6-3742-83D1-362F449DF589}">
      <dsp:nvSpPr>
        <dsp:cNvPr id="0" name=""/>
        <dsp:cNvSpPr/>
      </dsp:nvSpPr>
      <dsp:spPr>
        <a:xfrm>
          <a:off x="0" y="1005549"/>
          <a:ext cx="9950103" cy="224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9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kern="1200"/>
            <a:t>You view money as a necessity but not as a primary focus. You may not feel strongly about it, treating it more as a means to an end.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i="1" kern="1200"/>
            <a:t>A neutral attitude can lead to balanced financial decisions without being overly driven by money.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400" b="1" kern="1200"/>
            <a:t>Lack of engagement with money matters might result in missed opportunities for savings, investments, or better financial planning.</a:t>
          </a:r>
          <a:endParaRPr lang="en-US" sz="2400" kern="1200"/>
        </a:p>
      </dsp:txBody>
      <dsp:txXfrm>
        <a:off x="0" y="1005549"/>
        <a:ext cx="9950103" cy="2245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DE634-86FA-EC44-BF60-829E6C714F47}">
      <dsp:nvSpPr>
        <dsp:cNvPr id="0" name=""/>
        <dsp:cNvSpPr/>
      </dsp:nvSpPr>
      <dsp:spPr>
        <a:xfrm>
          <a:off x="0" y="0"/>
          <a:ext cx="117186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5E971-4799-B046-A1A6-5B2E89608E6E}">
      <dsp:nvSpPr>
        <dsp:cNvPr id="0" name=""/>
        <dsp:cNvSpPr/>
      </dsp:nvSpPr>
      <dsp:spPr>
        <a:xfrm>
          <a:off x="0" y="0"/>
          <a:ext cx="2343737" cy="41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b="1" kern="1200"/>
            <a:t>Self-Assessment </a:t>
          </a:r>
          <a:endParaRPr lang="en-US" sz="3100" kern="1200"/>
        </a:p>
      </dsp:txBody>
      <dsp:txXfrm>
        <a:off x="0" y="0"/>
        <a:ext cx="2343737" cy="4139923"/>
      </dsp:txXfrm>
    </dsp:sp>
    <dsp:sp modelId="{A3916C77-425D-3946-A480-271539DA7C76}">
      <dsp:nvSpPr>
        <dsp:cNvPr id="0" name=""/>
        <dsp:cNvSpPr/>
      </dsp:nvSpPr>
      <dsp:spPr>
        <a:xfrm>
          <a:off x="2519517" y="64686"/>
          <a:ext cx="9199168" cy="129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 err="1"/>
            <a:t>Reflect</a:t>
          </a:r>
          <a:r>
            <a:rPr lang="sl-SI" sz="2200" kern="1200" dirty="0"/>
            <a:t> on how </a:t>
          </a:r>
          <a:r>
            <a:rPr lang="sl-SI" sz="2200" kern="1200" dirty="0" err="1"/>
            <a:t>you</a:t>
          </a:r>
          <a:r>
            <a:rPr lang="sl-SI" sz="2200" kern="1200" dirty="0"/>
            <a:t> </a:t>
          </a:r>
          <a:r>
            <a:rPr lang="sl-SI" sz="2200" kern="1200" dirty="0" err="1"/>
            <a:t>feel</a:t>
          </a:r>
          <a:r>
            <a:rPr lang="sl-SI" sz="2200" kern="1200" dirty="0"/>
            <a:t> </a:t>
          </a:r>
          <a:r>
            <a:rPr lang="sl-SI" sz="2200" kern="1200" dirty="0" err="1"/>
            <a:t>when</a:t>
          </a:r>
          <a:r>
            <a:rPr lang="sl-SI" sz="2200" kern="1200" dirty="0"/>
            <a:t> </a:t>
          </a:r>
          <a:r>
            <a:rPr lang="sl-SI" sz="2200" kern="1200" dirty="0" err="1"/>
            <a:t>you</a:t>
          </a:r>
          <a:r>
            <a:rPr lang="sl-SI" sz="2200" kern="1200" dirty="0"/>
            <a:t> </a:t>
          </a:r>
          <a:r>
            <a:rPr lang="sl-SI" sz="2200" kern="1200" dirty="0" err="1"/>
            <a:t>think</a:t>
          </a:r>
          <a:r>
            <a:rPr lang="sl-SI" sz="2200" kern="1200" dirty="0"/>
            <a:t> </a:t>
          </a:r>
          <a:r>
            <a:rPr lang="sl-SI" sz="2200" kern="1200" dirty="0" err="1"/>
            <a:t>about</a:t>
          </a:r>
          <a:r>
            <a:rPr lang="sl-SI" sz="2200" kern="1200" dirty="0"/>
            <a:t> </a:t>
          </a:r>
          <a:r>
            <a:rPr lang="sl-SI" sz="2200" kern="1200" dirty="0" err="1"/>
            <a:t>your</a:t>
          </a:r>
          <a:r>
            <a:rPr lang="sl-SI" sz="2200" kern="1200" dirty="0"/>
            <a:t> </a:t>
          </a:r>
          <a:r>
            <a:rPr lang="sl-SI" sz="2200" kern="1200" dirty="0" err="1"/>
            <a:t>finances</a:t>
          </a:r>
          <a:r>
            <a:rPr lang="sl-SI" sz="2200" kern="1200" dirty="0"/>
            <a:t>. Do </a:t>
          </a:r>
          <a:r>
            <a:rPr lang="sl-SI" sz="2200" kern="1200" dirty="0" err="1"/>
            <a:t>you</a:t>
          </a:r>
          <a:r>
            <a:rPr lang="sl-SI" sz="2200" kern="1200" dirty="0"/>
            <a:t> </a:t>
          </a:r>
          <a:r>
            <a:rPr lang="sl-SI" sz="2200" kern="1200" dirty="0" err="1"/>
            <a:t>feel</a:t>
          </a:r>
          <a:r>
            <a:rPr lang="sl-SI" sz="2200" kern="1200" dirty="0"/>
            <a:t> </a:t>
          </a:r>
          <a:r>
            <a:rPr lang="sl-SI" sz="2200" kern="1200" dirty="0" err="1"/>
            <a:t>confident</a:t>
          </a:r>
          <a:r>
            <a:rPr lang="sl-SI" sz="2200" kern="1200" dirty="0"/>
            <a:t>, </a:t>
          </a:r>
          <a:r>
            <a:rPr lang="sl-SI" sz="2200" kern="1200" dirty="0" err="1"/>
            <a:t>stressed</a:t>
          </a:r>
          <a:r>
            <a:rPr lang="sl-SI" sz="2200" kern="1200" dirty="0"/>
            <a:t>, </a:t>
          </a:r>
          <a:r>
            <a:rPr lang="sl-SI" sz="2200" kern="1200" dirty="0" err="1"/>
            <a:t>indifferent</a:t>
          </a:r>
          <a:r>
            <a:rPr lang="sl-SI" sz="2200" kern="1200" dirty="0"/>
            <a:t>, </a:t>
          </a:r>
          <a:r>
            <a:rPr lang="sl-SI" sz="2200" kern="1200" dirty="0" err="1"/>
            <a:t>or</a:t>
          </a:r>
          <a:r>
            <a:rPr lang="sl-SI" sz="2200" kern="1200" dirty="0"/>
            <a:t> </a:t>
          </a:r>
          <a:r>
            <a:rPr lang="sl-SI" sz="2200" kern="1200" dirty="0" err="1"/>
            <a:t>something</a:t>
          </a:r>
          <a:r>
            <a:rPr lang="sl-SI" sz="2200" kern="1200" dirty="0"/>
            <a:t> </a:t>
          </a:r>
          <a:r>
            <a:rPr lang="sl-SI" sz="2200" kern="1200" dirty="0" err="1"/>
            <a:t>else</a:t>
          </a:r>
          <a:r>
            <a:rPr lang="sl-SI" sz="2200" kern="1200" dirty="0"/>
            <a:t>?</a:t>
          </a:r>
          <a:endParaRPr lang="en-US" sz="2200" kern="1200" dirty="0"/>
        </a:p>
      </dsp:txBody>
      <dsp:txXfrm>
        <a:off x="2519517" y="64686"/>
        <a:ext cx="9199168" cy="1293725"/>
      </dsp:txXfrm>
    </dsp:sp>
    <dsp:sp modelId="{644617A7-13EA-FB49-B13A-AE817340B37F}">
      <dsp:nvSpPr>
        <dsp:cNvPr id="0" name=""/>
        <dsp:cNvSpPr/>
      </dsp:nvSpPr>
      <dsp:spPr>
        <a:xfrm>
          <a:off x="2343737" y="1358412"/>
          <a:ext cx="9374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EAFB4-789E-694F-944F-AE6CB4C95DB7}">
      <dsp:nvSpPr>
        <dsp:cNvPr id="0" name=""/>
        <dsp:cNvSpPr/>
      </dsp:nvSpPr>
      <dsp:spPr>
        <a:xfrm>
          <a:off x="2519517" y="1423098"/>
          <a:ext cx="9199168" cy="129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/>
            <a:t>Consider past experiences with money—both positive and negative—and how they’ve shaped your current attitude.</a:t>
          </a:r>
          <a:endParaRPr lang="en-US" sz="2200" kern="1200"/>
        </a:p>
      </dsp:txBody>
      <dsp:txXfrm>
        <a:off x="2519517" y="1423098"/>
        <a:ext cx="9199168" cy="1293725"/>
      </dsp:txXfrm>
    </dsp:sp>
    <dsp:sp modelId="{B84D3D61-8B93-DA43-86E9-CB2C8749B720}">
      <dsp:nvSpPr>
        <dsp:cNvPr id="0" name=""/>
        <dsp:cNvSpPr/>
      </dsp:nvSpPr>
      <dsp:spPr>
        <a:xfrm>
          <a:off x="2343737" y="2716824"/>
          <a:ext cx="9374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9C82C-D7AC-A546-989A-F0A93B0932B2}">
      <dsp:nvSpPr>
        <dsp:cNvPr id="0" name=""/>
        <dsp:cNvSpPr/>
      </dsp:nvSpPr>
      <dsp:spPr>
        <a:xfrm>
          <a:off x="2519517" y="2781510"/>
          <a:ext cx="9199168" cy="1293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i="1" kern="1200"/>
            <a:t>Understand that your attitude influences how you budget, save, invest, and spend. Positive attitudes often lead to proactive financial habits, while negative attitudes might result in avoidance or rash decisions.</a:t>
          </a:r>
          <a:endParaRPr lang="en-US" sz="2200" kern="1200"/>
        </a:p>
      </dsp:txBody>
      <dsp:txXfrm>
        <a:off x="2519517" y="2781510"/>
        <a:ext cx="9199168" cy="1293725"/>
      </dsp:txXfrm>
    </dsp:sp>
    <dsp:sp modelId="{110B7FBF-F417-F04A-A7BF-32AFCADBA57F}">
      <dsp:nvSpPr>
        <dsp:cNvPr id="0" name=""/>
        <dsp:cNvSpPr/>
      </dsp:nvSpPr>
      <dsp:spPr>
        <a:xfrm>
          <a:off x="2343737" y="4075236"/>
          <a:ext cx="9374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C09AA-9E6C-4548-8650-B7B67C64A8B4}">
      <dsp:nvSpPr>
        <dsp:cNvPr id="0" name=""/>
        <dsp:cNvSpPr/>
      </dsp:nvSpPr>
      <dsp:spPr>
        <a:xfrm>
          <a:off x="0" y="540375"/>
          <a:ext cx="2896388" cy="183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9DDF4-D45B-C04A-A801-F70584D3B8C6}">
      <dsp:nvSpPr>
        <dsp:cNvPr id="0" name=""/>
        <dsp:cNvSpPr/>
      </dsp:nvSpPr>
      <dsp:spPr>
        <a:xfrm>
          <a:off x="321821" y="846104"/>
          <a:ext cx="2896388" cy="1839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/>
            <a:t>Money serves as a medium of exchange, facilitating transactions without the complications of a barter system.</a:t>
          </a:r>
          <a:endParaRPr lang="en-US" sz="1900" kern="1200"/>
        </a:p>
      </dsp:txBody>
      <dsp:txXfrm>
        <a:off x="375690" y="899973"/>
        <a:ext cx="2788650" cy="1731469"/>
      </dsp:txXfrm>
    </dsp:sp>
    <dsp:sp modelId="{5AB28E04-BB22-1444-806E-70582B3A650A}">
      <dsp:nvSpPr>
        <dsp:cNvPr id="0" name=""/>
        <dsp:cNvSpPr/>
      </dsp:nvSpPr>
      <dsp:spPr>
        <a:xfrm>
          <a:off x="3540031" y="540375"/>
          <a:ext cx="2896388" cy="183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1602D-A05C-674E-9063-59D8254B307E}">
      <dsp:nvSpPr>
        <dsp:cNvPr id="0" name=""/>
        <dsp:cNvSpPr/>
      </dsp:nvSpPr>
      <dsp:spPr>
        <a:xfrm>
          <a:off x="3861852" y="846104"/>
          <a:ext cx="2896388" cy="1839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/>
            <a:t>It simplifies trade, making it easier to buy and sell goods and services.</a:t>
          </a:r>
          <a:endParaRPr lang="en-US" sz="1900" kern="1200"/>
        </a:p>
      </dsp:txBody>
      <dsp:txXfrm>
        <a:off x="3915721" y="899973"/>
        <a:ext cx="2788650" cy="1731469"/>
      </dsp:txXfrm>
    </dsp:sp>
    <dsp:sp modelId="{1266F03A-587D-D548-A802-CA56B51EE9C8}">
      <dsp:nvSpPr>
        <dsp:cNvPr id="0" name=""/>
        <dsp:cNvSpPr/>
      </dsp:nvSpPr>
      <dsp:spPr>
        <a:xfrm>
          <a:off x="7080062" y="540375"/>
          <a:ext cx="2896388" cy="18392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470A5-F2C7-7D4F-9A40-CF6D02F3FD0D}">
      <dsp:nvSpPr>
        <dsp:cNvPr id="0" name=""/>
        <dsp:cNvSpPr/>
      </dsp:nvSpPr>
      <dsp:spPr>
        <a:xfrm>
          <a:off x="7401882" y="846104"/>
          <a:ext cx="2896388" cy="1839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/>
            <a:t>This theory underpins how we use money in everyday life—whether buying groceries, paying bills, or purchasing gifts.</a:t>
          </a:r>
          <a:endParaRPr lang="en-US" sz="1900" kern="1200"/>
        </a:p>
      </dsp:txBody>
      <dsp:txXfrm>
        <a:off x="7455751" y="899973"/>
        <a:ext cx="2788650" cy="1731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D4D38-6CDA-6C47-9200-BC6FA95634E3}">
      <dsp:nvSpPr>
        <dsp:cNvPr id="0" name=""/>
        <dsp:cNvSpPr/>
      </dsp:nvSpPr>
      <dsp:spPr>
        <a:xfrm>
          <a:off x="0" y="0"/>
          <a:ext cx="7420704" cy="59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Money often represents social status, power, and success in society.</a:t>
          </a:r>
          <a:endParaRPr lang="en-US" sz="1500" kern="1200"/>
        </a:p>
      </dsp:txBody>
      <dsp:txXfrm>
        <a:off x="17440" y="17440"/>
        <a:ext cx="6778166" cy="560571"/>
      </dsp:txXfrm>
    </dsp:sp>
    <dsp:sp modelId="{B6B66C86-DB04-4644-88D7-FA271E761F62}">
      <dsp:nvSpPr>
        <dsp:cNvPr id="0" name=""/>
        <dsp:cNvSpPr/>
      </dsp:nvSpPr>
      <dsp:spPr>
        <a:xfrm>
          <a:off x="654768" y="694693"/>
          <a:ext cx="7420704" cy="59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It influences how individuals perceive themselves and others, affecting social dynamics.</a:t>
          </a:r>
          <a:endParaRPr lang="en-US" sz="1500" kern="1200"/>
        </a:p>
      </dsp:txBody>
      <dsp:txXfrm>
        <a:off x="672208" y="712133"/>
        <a:ext cx="6344013" cy="560571"/>
      </dsp:txXfrm>
    </dsp:sp>
    <dsp:sp modelId="{30433EEF-C20C-EB4A-BFC2-DD38732F4F9A}">
      <dsp:nvSpPr>
        <dsp:cNvPr id="0" name=""/>
        <dsp:cNvSpPr/>
      </dsp:nvSpPr>
      <dsp:spPr>
        <a:xfrm>
          <a:off x="1309536" y="1389387"/>
          <a:ext cx="7420704" cy="595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/>
            <a:t>This aspect of money can impact self-esteem, social interactions, and lifestyle choices.</a:t>
          </a:r>
          <a:endParaRPr lang="en-US" sz="1500" kern="1200"/>
        </a:p>
      </dsp:txBody>
      <dsp:txXfrm>
        <a:off x="1326976" y="1406827"/>
        <a:ext cx="6344013" cy="560571"/>
      </dsp:txXfrm>
    </dsp:sp>
    <dsp:sp modelId="{D9367981-2CA4-FC45-9DC5-7F0BA0F54D5C}">
      <dsp:nvSpPr>
        <dsp:cNvPr id="0" name=""/>
        <dsp:cNvSpPr/>
      </dsp:nvSpPr>
      <dsp:spPr>
        <a:xfrm>
          <a:off x="7033661" y="451550"/>
          <a:ext cx="387043" cy="387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120746" y="451550"/>
        <a:ext cx="212873" cy="291250"/>
      </dsp:txXfrm>
    </dsp:sp>
    <dsp:sp modelId="{02D953C4-1430-724F-AA47-AE147B2874FC}">
      <dsp:nvSpPr>
        <dsp:cNvPr id="0" name=""/>
        <dsp:cNvSpPr/>
      </dsp:nvSpPr>
      <dsp:spPr>
        <a:xfrm>
          <a:off x="7688429" y="1142274"/>
          <a:ext cx="387043" cy="387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775514" y="1142274"/>
        <a:ext cx="212873" cy="291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E7F9A-F7E1-C340-8DB9-D9E480B94D1B}">
      <dsp:nvSpPr>
        <dsp:cNvPr id="0" name=""/>
        <dsp:cNvSpPr/>
      </dsp:nvSpPr>
      <dsp:spPr>
        <a:xfrm>
          <a:off x="0" y="0"/>
          <a:ext cx="5539156" cy="1270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sl-SI" sz="1800" kern="1200" dirty="0" err="1"/>
            <a:t>Societal</a:t>
          </a:r>
          <a:r>
            <a:rPr lang="sl-SI" sz="1800" kern="1200" dirty="0"/>
            <a:t> </a:t>
          </a:r>
          <a:r>
            <a:rPr lang="sl-SI" sz="1800" kern="1200" dirty="0" err="1"/>
            <a:t>views</a:t>
          </a:r>
          <a:r>
            <a:rPr lang="sl-SI" sz="1800" kern="1200" dirty="0"/>
            <a:t> </a:t>
          </a:r>
          <a:r>
            <a:rPr lang="sl-SI" sz="1800" kern="1200" dirty="0" err="1"/>
            <a:t>can</a:t>
          </a:r>
          <a:r>
            <a:rPr lang="sl-SI" sz="1800" kern="1200" dirty="0"/>
            <a:t> influence how </a:t>
          </a:r>
          <a:r>
            <a:rPr lang="sl-SI" sz="1800" kern="1200" dirty="0" err="1"/>
            <a:t>individuals</a:t>
          </a:r>
          <a:r>
            <a:rPr lang="sl-SI" sz="1800" kern="1200" dirty="0"/>
            <a:t> </a:t>
          </a:r>
          <a:r>
            <a:rPr lang="sl-SI" sz="1800" kern="1200" dirty="0" err="1"/>
            <a:t>save</a:t>
          </a:r>
          <a:r>
            <a:rPr lang="sl-SI" sz="1800" kern="1200" dirty="0"/>
            <a:t>, </a:t>
          </a:r>
          <a:r>
            <a:rPr lang="sl-SI" sz="1800" kern="1200" dirty="0" err="1"/>
            <a:t>spend</a:t>
          </a:r>
          <a:r>
            <a:rPr lang="sl-SI" sz="1800" kern="1200" dirty="0"/>
            <a:t>, </a:t>
          </a:r>
          <a:r>
            <a:rPr lang="sl-SI" sz="1800" kern="1200" dirty="0" err="1"/>
            <a:t>and</a:t>
          </a:r>
          <a:r>
            <a:rPr lang="sl-SI" sz="1800" kern="1200" dirty="0"/>
            <a:t> </a:t>
          </a:r>
          <a:r>
            <a:rPr lang="sl-SI" sz="1800" kern="1200" dirty="0" err="1"/>
            <a:t>invest</a:t>
          </a:r>
          <a:r>
            <a:rPr lang="sl-SI" sz="1800" kern="1200" dirty="0"/>
            <a:t>. A </a:t>
          </a:r>
          <a:r>
            <a:rPr lang="sl-SI" sz="1800" kern="1200" dirty="0" err="1"/>
            <a:t>society</a:t>
          </a:r>
          <a:r>
            <a:rPr lang="sl-SI" sz="1800" kern="1200" dirty="0"/>
            <a:t> </a:t>
          </a:r>
          <a:r>
            <a:rPr lang="sl-SI" sz="1800" kern="1200" dirty="0" err="1"/>
            <a:t>that</a:t>
          </a:r>
          <a:r>
            <a:rPr lang="sl-SI" sz="1800" kern="1200" dirty="0"/>
            <a:t> </a:t>
          </a:r>
          <a:r>
            <a:rPr lang="sl-SI" sz="1800" kern="1200" dirty="0" err="1"/>
            <a:t>values</a:t>
          </a:r>
          <a:r>
            <a:rPr lang="sl-SI" sz="1800" kern="1200" dirty="0"/>
            <a:t> </a:t>
          </a:r>
          <a:r>
            <a:rPr lang="sl-SI" sz="1800" kern="1200" dirty="0" err="1"/>
            <a:t>consumerism</a:t>
          </a:r>
          <a:r>
            <a:rPr lang="sl-SI" sz="1800" kern="1200" dirty="0"/>
            <a:t> </a:t>
          </a:r>
          <a:r>
            <a:rPr lang="sl-SI" sz="1800" kern="1200" dirty="0" err="1"/>
            <a:t>may</a:t>
          </a:r>
          <a:r>
            <a:rPr lang="sl-SI" sz="1800" kern="1200" dirty="0"/>
            <a:t> </a:t>
          </a:r>
          <a:r>
            <a:rPr lang="sl-SI" sz="1800" kern="1200" dirty="0" err="1"/>
            <a:t>lead</a:t>
          </a:r>
          <a:r>
            <a:rPr lang="sl-SI" sz="1800" kern="1200" dirty="0"/>
            <a:t> to </a:t>
          </a:r>
          <a:r>
            <a:rPr lang="sl-SI" sz="1800" kern="1200" dirty="0" err="1"/>
            <a:t>higher</a:t>
          </a:r>
          <a:r>
            <a:rPr lang="sl-SI" sz="1800" kern="1200" dirty="0"/>
            <a:t> </a:t>
          </a:r>
          <a:r>
            <a:rPr lang="sl-SI" sz="1800" kern="1200" dirty="0" err="1"/>
            <a:t>spending</a:t>
          </a:r>
          <a:r>
            <a:rPr lang="sl-SI" sz="1800" kern="1200" dirty="0"/>
            <a:t> </a:t>
          </a:r>
          <a:r>
            <a:rPr lang="sl-SI" sz="1800" kern="1200" dirty="0" err="1"/>
            <a:t>and</a:t>
          </a:r>
          <a:r>
            <a:rPr lang="sl-SI" sz="1800" kern="1200" dirty="0"/>
            <a:t> </a:t>
          </a:r>
          <a:r>
            <a:rPr lang="sl-SI" sz="1800" kern="1200" dirty="0" err="1"/>
            <a:t>lower</a:t>
          </a:r>
          <a:r>
            <a:rPr lang="sl-SI" sz="1800" kern="1200" dirty="0"/>
            <a:t> </a:t>
          </a:r>
          <a:r>
            <a:rPr lang="sl-SI" sz="1800" kern="1200" dirty="0" err="1"/>
            <a:t>savings</a:t>
          </a:r>
          <a:r>
            <a:rPr lang="sl-SI" sz="1800" kern="1200" dirty="0"/>
            <a:t> </a:t>
          </a:r>
          <a:r>
            <a:rPr lang="sl-SI" sz="1800" kern="1200" dirty="0" err="1"/>
            <a:t>rates</a:t>
          </a:r>
          <a:r>
            <a:rPr lang="sl-SI" sz="1800" kern="1200" dirty="0"/>
            <a:t>.</a:t>
          </a:r>
          <a:endParaRPr lang="en-US" sz="1800" kern="1200" dirty="0"/>
        </a:p>
      </dsp:txBody>
      <dsp:txXfrm>
        <a:off x="37218" y="37218"/>
        <a:ext cx="4167957" cy="1196277"/>
      </dsp:txXfrm>
    </dsp:sp>
    <dsp:sp modelId="{B392F4DF-B155-2848-825F-2B274544B8FF}">
      <dsp:nvSpPr>
        <dsp:cNvPr id="0" name=""/>
        <dsp:cNvSpPr/>
      </dsp:nvSpPr>
      <dsp:spPr>
        <a:xfrm>
          <a:off x="488749" y="1482498"/>
          <a:ext cx="5539156" cy="1270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Money as a </a:t>
          </a:r>
          <a:r>
            <a:rPr lang="sl-SI" sz="1800" kern="1200" dirty="0" err="1"/>
            <a:t>symbol</a:t>
          </a:r>
          <a:r>
            <a:rPr lang="sl-SI" sz="1800" kern="1200" dirty="0"/>
            <a:t> of status </a:t>
          </a:r>
          <a:r>
            <a:rPr lang="sl-SI" sz="1800" kern="1200" dirty="0" err="1"/>
            <a:t>can</a:t>
          </a:r>
          <a:r>
            <a:rPr lang="sl-SI" sz="1800" kern="1200" dirty="0"/>
            <a:t> </a:t>
          </a:r>
          <a:r>
            <a:rPr lang="sl-SI" sz="1800" kern="1200" dirty="0" err="1"/>
            <a:t>affect</a:t>
          </a:r>
          <a:r>
            <a:rPr lang="sl-SI" sz="1800" kern="1200" dirty="0"/>
            <a:t> </a:t>
          </a:r>
          <a:r>
            <a:rPr lang="sl-SI" sz="1800" kern="1200" dirty="0" err="1"/>
            <a:t>self-esteem</a:t>
          </a:r>
          <a:r>
            <a:rPr lang="sl-SI" sz="1800" kern="1200" dirty="0"/>
            <a:t>, </a:t>
          </a:r>
          <a:r>
            <a:rPr lang="sl-SI" sz="1800" kern="1200" dirty="0" err="1"/>
            <a:t>with</a:t>
          </a:r>
          <a:r>
            <a:rPr lang="sl-SI" sz="1800" kern="1200" dirty="0"/>
            <a:t> </a:t>
          </a:r>
          <a:r>
            <a:rPr lang="sl-SI" sz="1800" kern="1200" dirty="0" err="1"/>
            <a:t>individuals</a:t>
          </a:r>
          <a:r>
            <a:rPr lang="sl-SI" sz="1800" kern="1200" dirty="0"/>
            <a:t> </a:t>
          </a:r>
          <a:r>
            <a:rPr lang="sl-SI" sz="1800" kern="1200" dirty="0" err="1"/>
            <a:t>feeling</a:t>
          </a:r>
          <a:r>
            <a:rPr lang="sl-SI" sz="1800" kern="1200" dirty="0"/>
            <a:t> more </a:t>
          </a:r>
          <a:r>
            <a:rPr lang="sl-SI" sz="1800" kern="1200" dirty="0" err="1"/>
            <a:t>or</a:t>
          </a:r>
          <a:r>
            <a:rPr lang="sl-SI" sz="1800" kern="1200" dirty="0"/>
            <a:t> </a:t>
          </a:r>
          <a:r>
            <a:rPr lang="sl-SI" sz="1800" kern="1200" dirty="0" err="1"/>
            <a:t>less</a:t>
          </a:r>
          <a:r>
            <a:rPr lang="sl-SI" sz="1800" kern="1200" dirty="0"/>
            <a:t> </a:t>
          </a:r>
          <a:r>
            <a:rPr lang="sl-SI" sz="1800" kern="1200" dirty="0" err="1"/>
            <a:t>valued</a:t>
          </a:r>
          <a:r>
            <a:rPr lang="sl-SI" sz="1800" kern="1200" dirty="0"/>
            <a:t> </a:t>
          </a:r>
          <a:r>
            <a:rPr lang="sl-SI" sz="1800" kern="1200" dirty="0" err="1"/>
            <a:t>based</a:t>
          </a:r>
          <a:r>
            <a:rPr lang="sl-SI" sz="1800" kern="1200" dirty="0"/>
            <a:t> on </a:t>
          </a:r>
          <a:r>
            <a:rPr lang="sl-SI" sz="1800" kern="1200" dirty="0" err="1"/>
            <a:t>their</a:t>
          </a:r>
          <a:r>
            <a:rPr lang="sl-SI" sz="1800" kern="1200" dirty="0"/>
            <a:t> </a:t>
          </a:r>
          <a:r>
            <a:rPr lang="sl-SI" sz="1800" kern="1200" dirty="0" err="1"/>
            <a:t>financial</a:t>
          </a:r>
          <a:r>
            <a:rPr lang="sl-SI" sz="1800" kern="1200" dirty="0"/>
            <a:t> </a:t>
          </a:r>
          <a:r>
            <a:rPr lang="sl-SI" sz="1800" kern="1200" dirty="0" err="1"/>
            <a:t>situation</a:t>
          </a:r>
          <a:r>
            <a:rPr lang="sl-SI" sz="1800" kern="1200" dirty="0"/>
            <a:t>.</a:t>
          </a:r>
          <a:endParaRPr lang="en-US" sz="1800" kern="1200" dirty="0"/>
        </a:p>
      </dsp:txBody>
      <dsp:txXfrm>
        <a:off x="525967" y="1519716"/>
        <a:ext cx="4150007" cy="1196277"/>
      </dsp:txXfrm>
    </dsp:sp>
    <dsp:sp modelId="{811D7AB8-6C5A-9F4D-8F15-768A76F00AC9}">
      <dsp:nvSpPr>
        <dsp:cNvPr id="0" name=""/>
        <dsp:cNvSpPr/>
      </dsp:nvSpPr>
      <dsp:spPr>
        <a:xfrm>
          <a:off x="977498" y="2964997"/>
          <a:ext cx="5539156" cy="1270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/>
            <a:t>Views on money can impact relationships, with differing attitudes leading to conflicts or cooperation in financial decisions.</a:t>
          </a:r>
          <a:endParaRPr lang="en-US" sz="1800" kern="1200"/>
        </a:p>
      </dsp:txBody>
      <dsp:txXfrm>
        <a:off x="1014716" y="3002215"/>
        <a:ext cx="4150007" cy="1196277"/>
      </dsp:txXfrm>
    </dsp:sp>
    <dsp:sp modelId="{7A8AF18B-164C-A141-946D-DFBBCFA49BC1}">
      <dsp:nvSpPr>
        <dsp:cNvPr id="0" name=""/>
        <dsp:cNvSpPr/>
      </dsp:nvSpPr>
      <dsp:spPr>
        <a:xfrm>
          <a:off x="4713193" y="963624"/>
          <a:ext cx="825963" cy="825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4899035" y="963624"/>
        <a:ext cx="454279" cy="621537"/>
      </dsp:txXfrm>
    </dsp:sp>
    <dsp:sp modelId="{35C9BFC2-0783-7A40-9D0C-64CFC739CCF1}">
      <dsp:nvSpPr>
        <dsp:cNvPr id="0" name=""/>
        <dsp:cNvSpPr/>
      </dsp:nvSpPr>
      <dsp:spPr>
        <a:xfrm>
          <a:off x="5201942" y="2437651"/>
          <a:ext cx="825963" cy="8259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5387784" y="2437651"/>
        <a:ext cx="454279" cy="62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8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9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wmf"/><Relationship Id="rId5" Type="http://schemas.openxmlformats.org/officeDocument/2006/relationships/diagramQuickStyle" Target="../diagrams/quickStyle3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.wmf"/><Relationship Id="rId5" Type="http://schemas.openxmlformats.org/officeDocument/2006/relationships/diagramQuickStyle" Target="../diagrams/quickStyle4.xml"/><Relationship Id="rId10" Type="http://schemas.openxmlformats.org/officeDocument/2006/relationships/oleObject" Target="../embeddings/oleObject3.bin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9.wmf"/><Relationship Id="rId5" Type="http://schemas.openxmlformats.org/officeDocument/2006/relationships/diagramQuickStyle" Target="../diagrams/quickStyle6.xml"/><Relationship Id="rId10" Type="http://schemas.openxmlformats.org/officeDocument/2006/relationships/oleObject" Target="../embeddings/oleObject4.bin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94394F-D65F-C960-2B4F-0270829E8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35" y="5327461"/>
            <a:ext cx="8888461" cy="706641"/>
          </a:xfrm>
        </p:spPr>
        <p:txBody>
          <a:bodyPr anchor="b">
            <a:normAutofit fontScale="90000"/>
          </a:bodyPr>
          <a:lstStyle/>
          <a:p>
            <a:r>
              <a:rPr lang="sl-SI" sz="2800" dirty="0" err="1"/>
              <a:t>SenSyn</a:t>
            </a:r>
            <a:r>
              <a:rPr lang="sl-SI" sz="2800" dirty="0"/>
              <a:t> - </a:t>
            </a:r>
            <a:r>
              <a:rPr lang="en-US" sz="2800" dirty="0"/>
              <a:t>Senior Synergy: Empowering Lifelong Learning and Healthy living through Community Events</a:t>
            </a:r>
            <a:endParaRPr lang="en-GB" sz="2800" dirty="0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BF8B7878-58EA-DD75-0A02-C1B2720A3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42"/>
          <a:stretch/>
        </p:blipFill>
        <p:spPr>
          <a:xfrm>
            <a:off x="-2" y="10"/>
            <a:ext cx="12192002" cy="514801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 descr="Slika, ki vsebuje besede električno modra, posnetek zaslona, pisava, modro&#10;&#10;Opis je samodejno ustvarjen">
            <a:extLst>
              <a:ext uri="{FF2B5EF4-FFF2-40B4-BE49-F238E27FC236}">
                <a16:creationId xmlns:a16="http://schemas.microsoft.com/office/drawing/2014/main" id="{DFB64BDA-E038-5D6B-FF05-ACBC6E216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5" y="6184854"/>
            <a:ext cx="2025388" cy="453445"/>
          </a:xfrm>
          <a:prstGeom prst="rect">
            <a:avLst/>
          </a:prstGeom>
        </p:spPr>
      </p:pic>
      <p:pic>
        <p:nvPicPr>
          <p:cNvPr id="8" name="Slika 7" descr="Slika, ki vsebuje besede sličica, risanka, skica, ilustracija&#10;&#10;Opis je samodejno ustvarjen">
            <a:extLst>
              <a:ext uri="{FF2B5EF4-FFF2-40B4-BE49-F238E27FC236}">
                <a16:creationId xmlns:a16="http://schemas.microsoft.com/office/drawing/2014/main" id="{EDD77D33-F4D2-98A4-28AC-9D2C8F00B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81" y="5162071"/>
            <a:ext cx="1695919" cy="16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1" y="192463"/>
            <a:ext cx="9769468" cy="701365"/>
          </a:xfrm>
        </p:spPr>
        <p:txBody>
          <a:bodyPr>
            <a:normAutofit/>
          </a:bodyPr>
          <a:lstStyle/>
          <a:p>
            <a:r>
              <a:rPr lang="sl-SI" dirty="0" err="1"/>
              <a:t>Steps</a:t>
            </a:r>
            <a:r>
              <a:rPr lang="sl-SI" dirty="0"/>
              <a:t> to </a:t>
            </a:r>
            <a:r>
              <a:rPr lang="sl-SI" dirty="0" err="1"/>
              <a:t>Improve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Well-Being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4029" y="1134585"/>
            <a:ext cx="8380445" cy="55309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sl-SI" dirty="0" err="1"/>
              <a:t>Budgeting</a:t>
            </a:r>
            <a:r>
              <a:rPr lang="sl-SI" dirty="0"/>
              <a:t>: </a:t>
            </a:r>
            <a:r>
              <a:rPr lang="sl-SI" dirty="0" err="1"/>
              <a:t>Create</a:t>
            </a:r>
            <a:r>
              <a:rPr lang="sl-SI" dirty="0"/>
              <a:t> a </a:t>
            </a:r>
            <a:r>
              <a:rPr lang="sl-SI" dirty="0" err="1"/>
              <a:t>budget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reflects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priorities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Saving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Investing</a:t>
            </a:r>
            <a:r>
              <a:rPr lang="sl-SI" dirty="0"/>
              <a:t>: </a:t>
            </a:r>
            <a:r>
              <a:rPr lang="sl-SI" dirty="0" err="1"/>
              <a:t>Explore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options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suit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comfort</a:t>
            </a:r>
            <a:r>
              <a:rPr lang="sl-SI" dirty="0"/>
              <a:t> </a:t>
            </a:r>
            <a:r>
              <a:rPr lang="sl-SI" dirty="0" err="1"/>
              <a:t>level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risk</a:t>
            </a:r>
            <a:r>
              <a:rPr lang="sl-SI" dirty="0"/>
              <a:t> tolerance.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: </a:t>
            </a:r>
            <a:r>
              <a:rPr lang="sl-SI" dirty="0" err="1"/>
              <a:t>Consider</a:t>
            </a:r>
            <a:r>
              <a:rPr lang="sl-SI" dirty="0"/>
              <a:t> </a:t>
            </a:r>
            <a:r>
              <a:rPr lang="sl-SI" dirty="0" err="1"/>
              <a:t>working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a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advisor</a:t>
            </a:r>
            <a:r>
              <a:rPr lang="sl-SI" dirty="0"/>
              <a:t> to </a:t>
            </a:r>
            <a:r>
              <a:rPr lang="sl-SI" dirty="0" err="1"/>
              <a:t>create</a:t>
            </a:r>
            <a:r>
              <a:rPr lang="sl-SI" dirty="0"/>
              <a:t> a plan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aligns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current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future </a:t>
            </a:r>
            <a:r>
              <a:rPr lang="sl-SI" dirty="0" err="1"/>
              <a:t>needs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Continual</a:t>
            </a:r>
            <a:r>
              <a:rPr lang="sl-SI" dirty="0"/>
              <a:t> </a:t>
            </a:r>
            <a:r>
              <a:rPr lang="sl-SI" dirty="0" err="1"/>
              <a:t>Learning</a:t>
            </a:r>
            <a:r>
              <a:rPr lang="sl-SI" dirty="0"/>
              <a:t>: </a:t>
            </a:r>
            <a:r>
              <a:rPr lang="sl-SI" dirty="0" err="1"/>
              <a:t>Stay</a:t>
            </a:r>
            <a:r>
              <a:rPr lang="sl-SI" dirty="0"/>
              <a:t> </a:t>
            </a:r>
            <a:r>
              <a:rPr lang="sl-SI" dirty="0" err="1"/>
              <a:t>informed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trends</a:t>
            </a:r>
            <a:r>
              <a:rPr lang="sl-SI" dirty="0"/>
              <a:t>, </a:t>
            </a:r>
            <a:r>
              <a:rPr lang="sl-SI" dirty="0" err="1"/>
              <a:t>tools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strategies</a:t>
            </a:r>
            <a:r>
              <a:rPr lang="sl-SI" dirty="0"/>
              <a:t> to </a:t>
            </a:r>
            <a:r>
              <a:rPr lang="sl-SI" dirty="0" err="1"/>
              <a:t>adapt</a:t>
            </a:r>
            <a:r>
              <a:rPr lang="sl-SI" dirty="0"/>
              <a:t> to </a:t>
            </a:r>
            <a:r>
              <a:rPr lang="sl-SI" dirty="0" err="1"/>
              <a:t>changes</a:t>
            </a:r>
            <a:r>
              <a:rPr lang="sl-SI" dirty="0"/>
              <a:t> </a:t>
            </a:r>
            <a:r>
              <a:rPr lang="sl-SI" dirty="0" err="1"/>
              <a:t>over</a:t>
            </a:r>
            <a:r>
              <a:rPr lang="sl-SI" dirty="0"/>
              <a:t> time.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attitude</a:t>
            </a:r>
            <a:r>
              <a:rPr lang="sl-SI" b="1" dirty="0"/>
              <a:t> </a:t>
            </a:r>
            <a:r>
              <a:rPr lang="sl-SI" b="1" dirty="0" err="1"/>
              <a:t>towards</a:t>
            </a:r>
            <a:r>
              <a:rPr lang="sl-SI" b="1" dirty="0"/>
              <a:t> </a:t>
            </a:r>
            <a:r>
              <a:rPr lang="sl-SI" b="1" dirty="0" err="1"/>
              <a:t>money</a:t>
            </a:r>
            <a:r>
              <a:rPr lang="sl-SI" b="1" dirty="0"/>
              <a:t> </a:t>
            </a:r>
            <a:r>
              <a:rPr lang="sl-SI" b="1" dirty="0" err="1"/>
              <a:t>plays</a:t>
            </a:r>
            <a:r>
              <a:rPr lang="sl-SI" b="1" dirty="0"/>
              <a:t> a </a:t>
            </a:r>
            <a:r>
              <a:rPr lang="sl-SI" b="1" dirty="0" err="1"/>
              <a:t>crucial</a:t>
            </a:r>
            <a:r>
              <a:rPr lang="sl-SI" b="1" dirty="0"/>
              <a:t> role in how </a:t>
            </a:r>
            <a:r>
              <a:rPr lang="sl-SI" b="1" dirty="0" err="1"/>
              <a:t>you</a:t>
            </a:r>
            <a:r>
              <a:rPr lang="sl-SI" b="1" dirty="0"/>
              <a:t> </a:t>
            </a:r>
            <a:r>
              <a:rPr lang="sl-SI" b="1" dirty="0" err="1"/>
              <a:t>manage</a:t>
            </a:r>
            <a:r>
              <a:rPr lang="sl-SI" b="1" dirty="0"/>
              <a:t> </a:t>
            </a: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finances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, </a:t>
            </a:r>
            <a:r>
              <a:rPr lang="sl-SI" b="1" dirty="0" err="1"/>
              <a:t>ultimately</a:t>
            </a:r>
            <a:r>
              <a:rPr lang="sl-SI" b="1" dirty="0"/>
              <a:t>, </a:t>
            </a: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quality</a:t>
            </a:r>
            <a:r>
              <a:rPr lang="sl-SI" b="1" dirty="0"/>
              <a:t> of </a:t>
            </a:r>
            <a:r>
              <a:rPr lang="sl-SI" b="1" dirty="0" err="1"/>
              <a:t>life</a:t>
            </a:r>
            <a:r>
              <a:rPr lang="sl-SI" b="1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By</a:t>
            </a:r>
            <a:r>
              <a:rPr lang="sl-SI" b="1" dirty="0"/>
              <a:t> </a:t>
            </a:r>
            <a:r>
              <a:rPr lang="sl-SI" b="1" dirty="0" err="1"/>
              <a:t>understanding</a:t>
            </a:r>
            <a:r>
              <a:rPr lang="sl-SI" b="1" dirty="0"/>
              <a:t> </a:t>
            </a:r>
            <a:r>
              <a:rPr lang="sl-SI" b="1" dirty="0" err="1"/>
              <a:t>whether</a:t>
            </a:r>
            <a:r>
              <a:rPr lang="sl-SI" b="1" dirty="0"/>
              <a:t> </a:t>
            </a: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attitude</a:t>
            </a:r>
            <a:r>
              <a:rPr lang="sl-SI" b="1" dirty="0"/>
              <a:t> is </a:t>
            </a:r>
            <a:r>
              <a:rPr lang="sl-SI" b="1" dirty="0" err="1"/>
              <a:t>positive</a:t>
            </a:r>
            <a:r>
              <a:rPr lang="sl-SI" b="1" dirty="0"/>
              <a:t>, negative, </a:t>
            </a:r>
            <a:r>
              <a:rPr lang="sl-SI" b="1" dirty="0" err="1"/>
              <a:t>or</a:t>
            </a:r>
            <a:r>
              <a:rPr lang="sl-SI" b="1" dirty="0"/>
              <a:t> </a:t>
            </a:r>
            <a:r>
              <a:rPr lang="sl-SI" b="1" dirty="0" err="1"/>
              <a:t>neutral</a:t>
            </a:r>
            <a:r>
              <a:rPr lang="sl-SI" b="1" dirty="0"/>
              <a:t>, </a:t>
            </a:r>
            <a:r>
              <a:rPr lang="sl-SI" b="1" dirty="0" err="1"/>
              <a:t>you</a:t>
            </a:r>
            <a:r>
              <a:rPr lang="sl-SI" b="1" dirty="0"/>
              <a:t> </a:t>
            </a:r>
            <a:r>
              <a:rPr lang="sl-SI" b="1" dirty="0" err="1"/>
              <a:t>can</a:t>
            </a:r>
            <a:r>
              <a:rPr lang="sl-SI" b="1" dirty="0"/>
              <a:t> take </a:t>
            </a:r>
            <a:r>
              <a:rPr lang="sl-SI" b="1" dirty="0" err="1"/>
              <a:t>steps</a:t>
            </a:r>
            <a:r>
              <a:rPr lang="sl-SI" b="1" dirty="0"/>
              <a:t> to </a:t>
            </a:r>
            <a:r>
              <a:rPr lang="sl-SI" b="1" dirty="0" err="1"/>
              <a:t>maintain</a:t>
            </a:r>
            <a:r>
              <a:rPr lang="sl-SI" b="1" dirty="0"/>
              <a:t> </a:t>
            </a:r>
            <a:r>
              <a:rPr lang="sl-SI" b="1" dirty="0" err="1"/>
              <a:t>or</a:t>
            </a:r>
            <a:r>
              <a:rPr lang="sl-SI" b="1" dirty="0"/>
              <a:t> shift it in a </a:t>
            </a:r>
            <a:r>
              <a:rPr lang="sl-SI" b="1" dirty="0" err="1"/>
              <a:t>way</a:t>
            </a:r>
            <a:r>
              <a:rPr lang="sl-SI" b="1" dirty="0"/>
              <a:t> </a:t>
            </a:r>
            <a:r>
              <a:rPr lang="sl-SI" b="1" dirty="0" err="1"/>
              <a:t>that</a:t>
            </a:r>
            <a:r>
              <a:rPr lang="sl-SI" b="1" dirty="0"/>
              <a:t> </a:t>
            </a:r>
            <a:r>
              <a:rPr lang="sl-SI" b="1" dirty="0" err="1"/>
              <a:t>supports</a:t>
            </a:r>
            <a:r>
              <a:rPr lang="sl-SI" b="1" dirty="0"/>
              <a:t> </a:t>
            </a: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financial</a:t>
            </a:r>
            <a:r>
              <a:rPr lang="sl-SI" b="1" dirty="0"/>
              <a:t> </a:t>
            </a:r>
            <a:r>
              <a:rPr lang="sl-SI" b="1" dirty="0" err="1"/>
              <a:t>goals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well-being</a:t>
            </a:r>
            <a:r>
              <a:rPr lang="sl-SI" b="1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Remember</a:t>
            </a:r>
            <a:r>
              <a:rPr lang="sl-SI" b="1" dirty="0"/>
              <a:t>: </a:t>
            </a:r>
            <a:r>
              <a:rPr lang="sl-SI" b="1" dirty="0" err="1"/>
              <a:t>it’s</a:t>
            </a:r>
            <a:r>
              <a:rPr lang="sl-SI" b="1" dirty="0"/>
              <a:t> never </a:t>
            </a:r>
            <a:r>
              <a:rPr lang="sl-SI" b="1" dirty="0" err="1"/>
              <a:t>too</a:t>
            </a:r>
            <a:r>
              <a:rPr lang="sl-SI" b="1" dirty="0"/>
              <a:t> late to </a:t>
            </a:r>
            <a:r>
              <a:rPr lang="sl-SI" b="1" dirty="0" err="1"/>
              <a:t>learn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improve</a:t>
            </a:r>
            <a:r>
              <a:rPr lang="sl-SI" b="1" dirty="0"/>
              <a:t> </a:t>
            </a: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relationship</a:t>
            </a:r>
            <a:r>
              <a:rPr lang="sl-SI" b="1" dirty="0"/>
              <a:t> </a:t>
            </a:r>
            <a:r>
              <a:rPr lang="sl-SI" b="1" dirty="0" err="1"/>
              <a:t>with</a:t>
            </a:r>
            <a:r>
              <a:rPr lang="sl-SI" b="1" dirty="0"/>
              <a:t> </a:t>
            </a:r>
            <a:r>
              <a:rPr lang="sl-SI" b="1" dirty="0" err="1"/>
              <a:t>money</a:t>
            </a:r>
            <a:r>
              <a:rPr lang="sl-SI" b="1" dirty="0"/>
              <a:t>.</a:t>
            </a:r>
          </a:p>
          <a:p>
            <a:pPr>
              <a:lnSpc>
                <a:spcPct val="110000"/>
              </a:lnSpc>
            </a:pPr>
            <a:endParaRPr lang="sl-SI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33" y="495994"/>
            <a:ext cx="6397165" cy="717664"/>
          </a:xfrm>
        </p:spPr>
        <p:txBody>
          <a:bodyPr>
            <a:normAutofit/>
          </a:bodyPr>
          <a:lstStyle/>
          <a:p>
            <a:r>
              <a:rPr lang="sl-SI" dirty="0" err="1"/>
              <a:t>Discussion</a:t>
            </a:r>
            <a:r>
              <a:rPr lang="sl-SI" dirty="0"/>
              <a:t>: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9814" y="1362789"/>
            <a:ext cx="7425195" cy="52549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1. How do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feel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current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situation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2.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take to </a:t>
            </a:r>
            <a:r>
              <a:rPr lang="sl-SI" dirty="0" err="1"/>
              <a:t>improve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attitude</a:t>
            </a:r>
            <a:r>
              <a:rPr lang="sl-SI" dirty="0"/>
              <a:t> </a:t>
            </a:r>
            <a:r>
              <a:rPr lang="sl-SI" dirty="0" err="1"/>
              <a:t>towards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3. How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attitude</a:t>
            </a:r>
            <a:r>
              <a:rPr lang="sl-SI" dirty="0"/>
              <a:t> </a:t>
            </a:r>
            <a:r>
              <a:rPr lang="sl-SI" dirty="0" err="1"/>
              <a:t>towards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changed</a:t>
            </a:r>
            <a:r>
              <a:rPr lang="sl-SI" dirty="0"/>
              <a:t> </a:t>
            </a:r>
            <a:r>
              <a:rPr lang="sl-SI" dirty="0" err="1"/>
              <a:t>over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years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influenced</a:t>
            </a:r>
            <a:r>
              <a:rPr lang="sl-SI" dirty="0"/>
              <a:t> </a:t>
            </a:r>
            <a:r>
              <a:rPr lang="sl-SI" dirty="0" err="1"/>
              <a:t>those</a:t>
            </a:r>
            <a:r>
              <a:rPr lang="sl-SI" dirty="0"/>
              <a:t> </a:t>
            </a:r>
            <a:r>
              <a:rPr lang="sl-SI" dirty="0" err="1"/>
              <a:t>changes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b="1" i="1" dirty="0" err="1"/>
              <a:t>Write</a:t>
            </a:r>
            <a:r>
              <a:rPr lang="sl-SI" b="1" i="1" dirty="0"/>
              <a:t> </a:t>
            </a:r>
            <a:r>
              <a:rPr lang="sl-SI" b="1" i="1" dirty="0" err="1"/>
              <a:t>down</a:t>
            </a:r>
            <a:r>
              <a:rPr lang="sl-SI" b="1" i="1" dirty="0"/>
              <a:t> </a:t>
            </a:r>
            <a:r>
              <a:rPr lang="sl-SI" b="1" i="1" dirty="0" err="1"/>
              <a:t>your</a:t>
            </a:r>
            <a:r>
              <a:rPr lang="sl-SI" b="1" i="1" dirty="0"/>
              <a:t> </a:t>
            </a:r>
            <a:r>
              <a:rPr lang="sl-SI" b="1" i="1" dirty="0" err="1"/>
              <a:t>thoughts</a:t>
            </a:r>
            <a:r>
              <a:rPr lang="sl-SI" b="1" i="1" dirty="0"/>
              <a:t> </a:t>
            </a:r>
            <a:r>
              <a:rPr lang="sl-SI" b="1" i="1" dirty="0" err="1"/>
              <a:t>about</a:t>
            </a:r>
            <a:r>
              <a:rPr lang="sl-SI" b="1" i="1" dirty="0"/>
              <a:t> </a:t>
            </a:r>
            <a:r>
              <a:rPr lang="sl-SI" b="1" i="1" dirty="0" err="1"/>
              <a:t>money</a:t>
            </a:r>
            <a:r>
              <a:rPr lang="sl-SI" b="1" i="1" dirty="0"/>
              <a:t> </a:t>
            </a:r>
            <a:r>
              <a:rPr lang="sl-SI" b="1" i="1" dirty="0" err="1"/>
              <a:t>and</a:t>
            </a:r>
            <a:r>
              <a:rPr lang="sl-SI" b="1" i="1" dirty="0"/>
              <a:t> </a:t>
            </a:r>
            <a:r>
              <a:rPr lang="sl-SI" b="1" i="1" dirty="0" err="1"/>
              <a:t>your</a:t>
            </a:r>
            <a:r>
              <a:rPr lang="sl-SI" b="1" i="1" dirty="0"/>
              <a:t> </a:t>
            </a:r>
            <a:r>
              <a:rPr lang="sl-SI" b="1" i="1" dirty="0" err="1"/>
              <a:t>financial</a:t>
            </a:r>
            <a:r>
              <a:rPr lang="sl-SI" b="1" i="1" dirty="0"/>
              <a:t> </a:t>
            </a:r>
            <a:r>
              <a:rPr lang="sl-SI" b="1" i="1" dirty="0" err="1"/>
              <a:t>goals</a:t>
            </a:r>
            <a:r>
              <a:rPr lang="sl-SI" b="1" i="1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b="1" i="1" dirty="0" err="1"/>
              <a:t>Consider</a:t>
            </a:r>
            <a:r>
              <a:rPr lang="sl-SI" b="1" i="1" dirty="0"/>
              <a:t> how </a:t>
            </a:r>
            <a:r>
              <a:rPr lang="sl-SI" b="1" i="1" dirty="0" err="1"/>
              <a:t>your</a:t>
            </a:r>
            <a:r>
              <a:rPr lang="sl-SI" b="1" i="1" dirty="0"/>
              <a:t> </a:t>
            </a:r>
            <a:r>
              <a:rPr lang="sl-SI" b="1" i="1" dirty="0" err="1"/>
              <a:t>attitude</a:t>
            </a:r>
            <a:r>
              <a:rPr lang="sl-SI" b="1" i="1" dirty="0"/>
              <a:t> </a:t>
            </a:r>
            <a:r>
              <a:rPr lang="sl-SI" b="1" i="1" dirty="0" err="1"/>
              <a:t>towards</a:t>
            </a:r>
            <a:r>
              <a:rPr lang="sl-SI" b="1" i="1" dirty="0"/>
              <a:t> </a:t>
            </a:r>
            <a:r>
              <a:rPr lang="sl-SI" b="1" i="1" dirty="0" err="1"/>
              <a:t>money</a:t>
            </a:r>
            <a:r>
              <a:rPr lang="sl-SI" b="1" i="1" dirty="0"/>
              <a:t> </a:t>
            </a:r>
            <a:r>
              <a:rPr lang="sl-SI" b="1" i="1" dirty="0" err="1"/>
              <a:t>has</a:t>
            </a:r>
            <a:r>
              <a:rPr lang="sl-SI" b="1" i="1" dirty="0"/>
              <a:t> </a:t>
            </a:r>
            <a:r>
              <a:rPr lang="sl-SI" b="1" i="1" dirty="0" err="1"/>
              <a:t>influenced</a:t>
            </a:r>
            <a:r>
              <a:rPr lang="sl-SI" b="1" i="1" dirty="0"/>
              <a:t> </a:t>
            </a:r>
            <a:r>
              <a:rPr lang="sl-SI" b="1" i="1" dirty="0" err="1"/>
              <a:t>your</a:t>
            </a:r>
            <a:r>
              <a:rPr lang="sl-SI" b="1" i="1" dirty="0"/>
              <a:t> </a:t>
            </a:r>
            <a:r>
              <a:rPr lang="sl-SI" b="1" i="1" dirty="0" err="1"/>
              <a:t>financial</a:t>
            </a:r>
            <a:r>
              <a:rPr lang="sl-SI" b="1" i="1" dirty="0"/>
              <a:t> </a:t>
            </a:r>
            <a:r>
              <a:rPr lang="sl-SI" b="1" i="1" dirty="0" err="1"/>
              <a:t>decisions</a:t>
            </a:r>
            <a:r>
              <a:rPr lang="sl-SI" b="1" i="1" dirty="0"/>
              <a:t> in </a:t>
            </a:r>
            <a:r>
              <a:rPr lang="sl-SI" b="1" i="1" dirty="0" err="1"/>
              <a:t>the</a:t>
            </a:r>
            <a:r>
              <a:rPr lang="sl-SI" b="1" i="1" dirty="0"/>
              <a:t> past.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sl-SI" dirty="0" err="1"/>
              <a:t>Exploring</a:t>
            </a:r>
            <a:r>
              <a:rPr lang="sl-SI" dirty="0"/>
              <a:t> </a:t>
            </a:r>
            <a:r>
              <a:rPr lang="sl-SI" dirty="0" err="1"/>
              <a:t>Theories</a:t>
            </a:r>
            <a:r>
              <a:rPr lang="sl-SI" dirty="0"/>
              <a:t> of Money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27316"/>
            <a:ext cx="4855352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Overview of key theories: Money as a tool for exchange, a store of value, and a symbol of status.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Discuss how societal views on money influence personal attitudes.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sl-SI" altLang="sl-SI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Explore the psychological aspects of money and how it affects decision-making.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5" r="13405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3000" err="1"/>
              <a:t>Understanding</a:t>
            </a:r>
            <a:r>
              <a:rPr lang="sl-SI" sz="3000"/>
              <a:t> Money: </a:t>
            </a:r>
            <a:r>
              <a:rPr lang="sl-SI" sz="3000" err="1"/>
              <a:t>Theories</a:t>
            </a:r>
            <a:r>
              <a:rPr lang="sl-SI" sz="3000"/>
              <a:t>, </a:t>
            </a:r>
            <a:r>
              <a:rPr lang="sl-SI" sz="3000" err="1"/>
              <a:t>Societal</a:t>
            </a:r>
            <a:r>
              <a:rPr lang="sl-SI" sz="3000"/>
              <a:t> </a:t>
            </a:r>
            <a:r>
              <a:rPr lang="sl-SI" sz="3000" err="1"/>
              <a:t>Views</a:t>
            </a:r>
            <a:r>
              <a:rPr lang="sl-SI" sz="3000"/>
              <a:t>, </a:t>
            </a:r>
            <a:r>
              <a:rPr lang="sl-SI" sz="3000" err="1"/>
              <a:t>and</a:t>
            </a:r>
            <a:r>
              <a:rPr lang="sl-SI" sz="3000"/>
              <a:t> </a:t>
            </a:r>
            <a:r>
              <a:rPr lang="sl-SI" sz="3000" err="1"/>
              <a:t>Psychological</a:t>
            </a:r>
            <a:r>
              <a:rPr lang="sl-SI" sz="3000"/>
              <a:t> </a:t>
            </a:r>
            <a:r>
              <a:rPr lang="sl-SI" sz="3000" err="1"/>
              <a:t>Aspects</a:t>
            </a:r>
            <a:endParaRPr lang="en-GB" sz="3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/>
              <a:t>Money is more </a:t>
            </a:r>
            <a:r>
              <a:rPr lang="sl-SI" dirty="0" err="1"/>
              <a:t>than</a:t>
            </a:r>
            <a:r>
              <a:rPr lang="sl-SI" dirty="0"/>
              <a:t> </a:t>
            </a:r>
            <a:r>
              <a:rPr lang="sl-SI" dirty="0" err="1"/>
              <a:t>just</a:t>
            </a:r>
            <a:r>
              <a:rPr lang="sl-SI" dirty="0"/>
              <a:t> a </a:t>
            </a:r>
            <a:r>
              <a:rPr lang="sl-SI" dirty="0" err="1"/>
              <a:t>means</a:t>
            </a:r>
            <a:r>
              <a:rPr lang="sl-SI" dirty="0"/>
              <a:t> to </a:t>
            </a:r>
            <a:r>
              <a:rPr lang="sl-SI" dirty="0" err="1"/>
              <a:t>buy</a:t>
            </a:r>
            <a:r>
              <a:rPr lang="sl-SI" dirty="0"/>
              <a:t> </a:t>
            </a:r>
            <a:r>
              <a:rPr lang="sl-SI" dirty="0" err="1"/>
              <a:t>goods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services</a:t>
            </a:r>
            <a:r>
              <a:rPr lang="sl-SI" dirty="0"/>
              <a:t>. It </a:t>
            </a:r>
            <a:r>
              <a:rPr lang="sl-SI" dirty="0" err="1"/>
              <a:t>carries</a:t>
            </a:r>
            <a:r>
              <a:rPr lang="sl-SI" dirty="0"/>
              <a:t> </a:t>
            </a:r>
            <a:r>
              <a:rPr lang="sl-SI" dirty="0" err="1"/>
              <a:t>different</a:t>
            </a:r>
            <a:r>
              <a:rPr lang="sl-SI" dirty="0"/>
              <a:t> </a:t>
            </a:r>
            <a:r>
              <a:rPr lang="sl-SI" dirty="0" err="1"/>
              <a:t>meanings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influences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lives</a:t>
            </a:r>
            <a:r>
              <a:rPr lang="sl-SI" dirty="0"/>
              <a:t> in </a:t>
            </a:r>
            <a:r>
              <a:rPr lang="sl-SI" dirty="0" err="1"/>
              <a:t>profound</a:t>
            </a:r>
            <a:r>
              <a:rPr lang="sl-SI" dirty="0"/>
              <a:t> </a:t>
            </a:r>
            <a:r>
              <a:rPr lang="sl-SI" dirty="0" err="1"/>
              <a:t>ways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, </a:t>
            </a:r>
            <a:r>
              <a:rPr lang="sl-SI" dirty="0" err="1"/>
              <a:t>understanding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theories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, how </a:t>
            </a:r>
            <a:r>
              <a:rPr lang="sl-SI" dirty="0" err="1"/>
              <a:t>society</a:t>
            </a:r>
            <a:r>
              <a:rPr lang="sl-SI" dirty="0"/>
              <a:t> </a:t>
            </a:r>
            <a:r>
              <a:rPr lang="sl-SI" dirty="0" err="1"/>
              <a:t>views</a:t>
            </a:r>
            <a:r>
              <a:rPr lang="sl-SI" dirty="0"/>
              <a:t> it,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psychological</a:t>
            </a:r>
            <a:r>
              <a:rPr lang="sl-SI" dirty="0"/>
              <a:t> </a:t>
            </a:r>
            <a:r>
              <a:rPr lang="sl-SI" dirty="0" err="1"/>
              <a:t>aspects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affect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decisions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lead</a:t>
            </a:r>
            <a:r>
              <a:rPr lang="sl-SI" dirty="0"/>
              <a:t> to </a:t>
            </a:r>
            <a:r>
              <a:rPr lang="sl-SI" dirty="0" err="1"/>
              <a:t>better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well-being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personal </a:t>
            </a:r>
            <a:r>
              <a:rPr lang="sl-SI" dirty="0" err="1"/>
              <a:t>satisfaction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2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7C03B3-7F8E-434B-AB3E-2367CAE61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9" y="1412606"/>
            <a:ext cx="5035789" cy="598791"/>
          </a:xfrm>
        </p:spPr>
        <p:txBody>
          <a:bodyPr anchor="t">
            <a:normAutofit/>
          </a:bodyPr>
          <a:lstStyle/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Theories</a:t>
            </a:r>
            <a:r>
              <a:rPr lang="sl-SI" dirty="0"/>
              <a:t> of Money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71247" y="928688"/>
            <a:ext cx="5843390" cy="18328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sz="2400" b="1" dirty="0"/>
              <a:t>1. Money as a </a:t>
            </a:r>
            <a:r>
              <a:rPr lang="sl-SI" sz="2400" b="1" dirty="0" err="1"/>
              <a:t>Tool</a:t>
            </a:r>
            <a:r>
              <a:rPr lang="sl-SI" sz="2400" b="1" dirty="0"/>
              <a:t> </a:t>
            </a:r>
            <a:r>
              <a:rPr lang="sl-SI" sz="2400" b="1" dirty="0" err="1"/>
              <a:t>for</a:t>
            </a:r>
            <a:r>
              <a:rPr lang="sl-SI" sz="2400" b="1" dirty="0"/>
              <a:t> Exchange</a:t>
            </a:r>
          </a:p>
          <a:p>
            <a:pPr marL="0" indent="0">
              <a:buNone/>
            </a:pPr>
            <a:r>
              <a:rPr lang="sl-SI" sz="2400" b="1" dirty="0"/>
              <a:t>2. Money as a Store of </a:t>
            </a:r>
            <a:r>
              <a:rPr lang="sl-SI" sz="2400" b="1" dirty="0" err="1"/>
              <a:t>Value</a:t>
            </a:r>
            <a:endParaRPr lang="sl-SI" sz="2400" b="1" dirty="0"/>
          </a:p>
          <a:p>
            <a:pPr marL="0" indent="0">
              <a:buNone/>
            </a:pPr>
            <a:r>
              <a:rPr lang="sl-SI" sz="2400" b="1" dirty="0"/>
              <a:t>3. Money as a </a:t>
            </a:r>
            <a:r>
              <a:rPr lang="sl-SI" sz="2400" b="1" dirty="0" err="1"/>
              <a:t>Symbol</a:t>
            </a:r>
            <a:r>
              <a:rPr lang="sl-SI" sz="2400" b="1" dirty="0"/>
              <a:t> of Status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BD6E51-0014-4106-831D-CFBAA10E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-4099" y="3429001"/>
            <a:ext cx="3483870" cy="3428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9C98AC-9A64-4606-9150-5A96478AD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427750"/>
            <a:ext cx="3479772" cy="343024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F36B26-D6EA-406F-9A05-7C3EB4686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3479772" y="3429001"/>
            <a:ext cx="8712227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AE3769DD-4AA0-437F-8D75-5D02402E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3501794" y="3404479"/>
            <a:ext cx="3430249" cy="347429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186DE6-BBC6-4F02-AA62-F8F3F2736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22467" y="3607646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917" y="4186688"/>
            <a:ext cx="2033137" cy="203313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5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1474122"/>
            <a:ext cx="9950103" cy="753688"/>
          </a:xfrm>
        </p:spPr>
        <p:txBody>
          <a:bodyPr/>
          <a:lstStyle/>
          <a:p>
            <a:r>
              <a:rPr lang="sl-SI" dirty="0"/>
              <a:t>Money as a </a:t>
            </a:r>
            <a:r>
              <a:rPr lang="sl-SI" dirty="0" err="1"/>
              <a:t>Tool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Exchange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10CB30ED-39B3-2635-2FA8-D06E5FC69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908719"/>
              </p:ext>
            </p:extLst>
          </p:nvPr>
        </p:nvGraphicFramePr>
        <p:xfrm>
          <a:off x="627798" y="2388358"/>
          <a:ext cx="10298272" cy="322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497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09C681-8290-4C12-BFC0-F0B59D360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60843" cy="1507375"/>
          </a:xfrm>
        </p:spPr>
        <p:txBody>
          <a:bodyPr>
            <a:normAutofit/>
          </a:bodyPr>
          <a:lstStyle/>
          <a:p>
            <a:r>
              <a:rPr lang="sl-SI" dirty="0"/>
              <a:t>Money as a Store of </a:t>
            </a:r>
            <a:r>
              <a:rPr lang="sl-SI" dirty="0" err="1"/>
              <a:t>Value</a:t>
            </a:r>
            <a:endParaRPr lang="sl-S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3260843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700"/>
              <a:t>Money </a:t>
            </a:r>
            <a:r>
              <a:rPr lang="sl-SI" sz="1700" err="1"/>
              <a:t>preserves</a:t>
            </a:r>
            <a:r>
              <a:rPr lang="sl-SI" sz="1700"/>
              <a:t> </a:t>
            </a:r>
            <a:r>
              <a:rPr lang="sl-SI" sz="1700" err="1"/>
              <a:t>value</a:t>
            </a:r>
            <a:r>
              <a:rPr lang="sl-SI" sz="1700"/>
              <a:t> </a:t>
            </a:r>
            <a:r>
              <a:rPr lang="sl-SI" sz="1700" err="1"/>
              <a:t>over</a:t>
            </a:r>
            <a:r>
              <a:rPr lang="sl-SI" sz="1700"/>
              <a:t> time, </a:t>
            </a:r>
            <a:r>
              <a:rPr lang="sl-SI" sz="1700" err="1"/>
              <a:t>allowing</a:t>
            </a:r>
            <a:r>
              <a:rPr lang="sl-SI" sz="1700"/>
              <a:t> </a:t>
            </a:r>
            <a:r>
              <a:rPr lang="sl-SI" sz="1700" err="1"/>
              <a:t>individuals</a:t>
            </a:r>
            <a:r>
              <a:rPr lang="sl-SI" sz="1700"/>
              <a:t> to </a:t>
            </a:r>
            <a:r>
              <a:rPr lang="sl-SI" sz="1700" err="1"/>
              <a:t>save</a:t>
            </a:r>
            <a:r>
              <a:rPr lang="sl-SI" sz="1700"/>
              <a:t> </a:t>
            </a:r>
            <a:r>
              <a:rPr lang="sl-SI" sz="1700" err="1"/>
              <a:t>or</a:t>
            </a:r>
            <a:r>
              <a:rPr lang="sl-SI" sz="1700"/>
              <a:t> </a:t>
            </a:r>
            <a:r>
              <a:rPr lang="sl-SI" sz="1700" err="1"/>
              <a:t>defer</a:t>
            </a:r>
            <a:r>
              <a:rPr lang="sl-SI" sz="1700"/>
              <a:t> </a:t>
            </a:r>
            <a:r>
              <a:rPr lang="sl-SI" sz="1700" err="1"/>
              <a:t>spending</a:t>
            </a:r>
            <a:r>
              <a:rPr lang="sl-SI" sz="1700"/>
              <a:t>.</a:t>
            </a:r>
          </a:p>
          <a:p>
            <a:pPr>
              <a:lnSpc>
                <a:spcPct val="110000"/>
              </a:lnSpc>
            </a:pPr>
            <a:r>
              <a:rPr lang="sl-SI" sz="1700" err="1"/>
              <a:t>This</a:t>
            </a:r>
            <a:r>
              <a:rPr lang="sl-SI" sz="1700"/>
              <a:t> </a:t>
            </a:r>
            <a:r>
              <a:rPr lang="sl-SI" sz="1700" err="1"/>
              <a:t>theory</a:t>
            </a:r>
            <a:r>
              <a:rPr lang="sl-SI" sz="1700"/>
              <a:t> </a:t>
            </a:r>
            <a:r>
              <a:rPr lang="sl-SI" sz="1700" err="1"/>
              <a:t>highlights</a:t>
            </a:r>
            <a:r>
              <a:rPr lang="sl-SI" sz="1700"/>
              <a:t> </a:t>
            </a:r>
            <a:r>
              <a:rPr lang="sl-SI" sz="1700" err="1"/>
              <a:t>money's</a:t>
            </a:r>
            <a:r>
              <a:rPr lang="sl-SI" sz="1700"/>
              <a:t> role in </a:t>
            </a:r>
            <a:r>
              <a:rPr lang="sl-SI" sz="1700" err="1"/>
              <a:t>saving</a:t>
            </a:r>
            <a:r>
              <a:rPr lang="sl-SI" sz="1700"/>
              <a:t> </a:t>
            </a:r>
            <a:r>
              <a:rPr lang="sl-SI" sz="1700" err="1"/>
              <a:t>and</a:t>
            </a:r>
            <a:r>
              <a:rPr lang="sl-SI" sz="1700"/>
              <a:t> </a:t>
            </a:r>
            <a:r>
              <a:rPr lang="sl-SI" sz="1700" err="1"/>
              <a:t>investing</a:t>
            </a:r>
            <a:r>
              <a:rPr lang="sl-SI" sz="1700"/>
              <a:t> </a:t>
            </a:r>
            <a:r>
              <a:rPr lang="sl-SI" sz="1700" err="1"/>
              <a:t>for</a:t>
            </a:r>
            <a:r>
              <a:rPr lang="sl-SI" sz="1700"/>
              <a:t> </a:t>
            </a:r>
            <a:r>
              <a:rPr lang="sl-SI" sz="1700" err="1"/>
              <a:t>the</a:t>
            </a:r>
            <a:r>
              <a:rPr lang="sl-SI" sz="1700"/>
              <a:t> future.</a:t>
            </a:r>
          </a:p>
          <a:p>
            <a:pPr>
              <a:lnSpc>
                <a:spcPct val="110000"/>
              </a:lnSpc>
            </a:pPr>
            <a:r>
              <a:rPr lang="sl-SI" sz="1700" err="1"/>
              <a:t>Understanding</a:t>
            </a:r>
            <a:r>
              <a:rPr lang="sl-SI" sz="1700"/>
              <a:t> </a:t>
            </a:r>
            <a:r>
              <a:rPr lang="sl-SI" sz="1700" err="1"/>
              <a:t>this</a:t>
            </a:r>
            <a:r>
              <a:rPr lang="sl-SI" sz="1700"/>
              <a:t> </a:t>
            </a:r>
            <a:r>
              <a:rPr lang="sl-SI" sz="1700" err="1"/>
              <a:t>concept</a:t>
            </a:r>
            <a:r>
              <a:rPr lang="sl-SI" sz="1700"/>
              <a:t> </a:t>
            </a:r>
            <a:r>
              <a:rPr lang="sl-SI" sz="1700" err="1"/>
              <a:t>helps</a:t>
            </a:r>
            <a:r>
              <a:rPr lang="sl-SI" sz="1700"/>
              <a:t> in </a:t>
            </a:r>
            <a:r>
              <a:rPr lang="sl-SI" sz="1700" err="1"/>
              <a:t>planning</a:t>
            </a:r>
            <a:r>
              <a:rPr lang="sl-SI" sz="1700"/>
              <a:t> </a:t>
            </a:r>
            <a:r>
              <a:rPr lang="sl-SI" sz="1700" err="1"/>
              <a:t>for</a:t>
            </a:r>
            <a:r>
              <a:rPr lang="sl-SI" sz="1700"/>
              <a:t> </a:t>
            </a:r>
            <a:r>
              <a:rPr lang="sl-SI" sz="1700" err="1"/>
              <a:t>retirement</a:t>
            </a:r>
            <a:r>
              <a:rPr lang="sl-SI" sz="1700"/>
              <a:t>, </a:t>
            </a:r>
            <a:r>
              <a:rPr lang="sl-SI" sz="1700" err="1"/>
              <a:t>saving</a:t>
            </a:r>
            <a:r>
              <a:rPr lang="sl-SI" sz="1700"/>
              <a:t> </a:t>
            </a:r>
            <a:r>
              <a:rPr lang="sl-SI" sz="1700" err="1"/>
              <a:t>for</a:t>
            </a:r>
            <a:r>
              <a:rPr lang="sl-SI" sz="1700"/>
              <a:t> </a:t>
            </a:r>
            <a:r>
              <a:rPr lang="sl-SI" sz="1700" err="1"/>
              <a:t>emergencies</a:t>
            </a:r>
            <a:r>
              <a:rPr lang="sl-SI" sz="1700"/>
              <a:t>, </a:t>
            </a:r>
            <a:r>
              <a:rPr lang="sl-SI" sz="1700" err="1"/>
              <a:t>or</a:t>
            </a:r>
            <a:r>
              <a:rPr lang="sl-SI" sz="1700"/>
              <a:t> </a:t>
            </a:r>
            <a:r>
              <a:rPr lang="sl-SI" sz="1700" err="1"/>
              <a:t>leaving</a:t>
            </a:r>
            <a:r>
              <a:rPr lang="sl-SI" sz="1700"/>
              <a:t> a </a:t>
            </a:r>
            <a:r>
              <a:rPr lang="sl-SI" sz="1700" err="1"/>
              <a:t>legacy</a:t>
            </a:r>
            <a:r>
              <a:rPr lang="sl-SI" sz="1700"/>
              <a:t> </a:t>
            </a:r>
            <a:r>
              <a:rPr lang="sl-SI" sz="1700" err="1"/>
              <a:t>for</a:t>
            </a:r>
            <a:r>
              <a:rPr lang="sl-SI" sz="1700"/>
              <a:t> </a:t>
            </a:r>
            <a:r>
              <a:rPr lang="sl-SI" sz="1700" err="1"/>
              <a:t>loved</a:t>
            </a:r>
            <a:r>
              <a:rPr lang="sl-SI" sz="1700"/>
              <a:t> </a:t>
            </a:r>
            <a:r>
              <a:rPr lang="sl-SI" sz="1700" err="1"/>
              <a:t>ones</a:t>
            </a:r>
            <a:r>
              <a:rPr lang="sl-SI" sz="170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B152A-3012-4C06-84C6-9355BD03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223251" y="224"/>
            <a:ext cx="3482922" cy="3482474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05548" y="-2580"/>
            <a:ext cx="3484819" cy="3488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916" y="-1896"/>
            <a:ext cx="3475013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0A0CA-EE35-4C4E-91DA-C8DB95E27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20672" y="1686675"/>
            <a:ext cx="3374131" cy="6968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394" y="4130711"/>
            <a:ext cx="2069110" cy="20691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Money as a </a:t>
            </a:r>
            <a:r>
              <a:rPr lang="sl-SI" dirty="0" err="1"/>
              <a:t>Symbol</a:t>
            </a:r>
            <a:r>
              <a:rPr lang="sl-SI" dirty="0"/>
              <a:t> of Status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2FE7FA37-7065-9CBD-591A-EC365E82D2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570972"/>
          <a:ext cx="8730241" cy="198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660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/>
              <a:t>Societal Views on Money and Personal Attitudes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400" b="1" err="1"/>
              <a:t>Cultural</a:t>
            </a:r>
            <a:r>
              <a:rPr lang="sl-SI" sz="1400" b="1"/>
              <a:t> </a:t>
            </a:r>
            <a:r>
              <a:rPr lang="sl-SI" sz="1400" b="1" err="1"/>
              <a:t>Norms</a:t>
            </a:r>
            <a:endParaRPr lang="sl-SI" sz="1400" b="1"/>
          </a:p>
          <a:p>
            <a:pPr marL="0" indent="0">
              <a:lnSpc>
                <a:spcPct val="110000"/>
              </a:lnSpc>
              <a:buNone/>
            </a:pPr>
            <a:r>
              <a:rPr lang="sl-SI" sz="1400" err="1"/>
              <a:t>Different</a:t>
            </a:r>
            <a:r>
              <a:rPr lang="sl-SI" sz="1400"/>
              <a:t> </a:t>
            </a:r>
            <a:r>
              <a:rPr lang="sl-SI" sz="1400" err="1"/>
              <a:t>cultures</a:t>
            </a:r>
            <a:r>
              <a:rPr lang="sl-SI" sz="1400"/>
              <a:t> </a:t>
            </a:r>
            <a:r>
              <a:rPr lang="sl-SI" sz="1400" err="1"/>
              <a:t>have</a:t>
            </a:r>
            <a:r>
              <a:rPr lang="sl-SI" sz="1400"/>
              <a:t> </a:t>
            </a:r>
            <a:r>
              <a:rPr lang="sl-SI" sz="1400" err="1"/>
              <a:t>varying</a:t>
            </a:r>
            <a:r>
              <a:rPr lang="sl-SI" sz="1400"/>
              <a:t> </a:t>
            </a:r>
            <a:r>
              <a:rPr lang="sl-SI" sz="1400" err="1"/>
              <a:t>views</a:t>
            </a:r>
            <a:r>
              <a:rPr lang="sl-SI" sz="1400"/>
              <a:t> on </a:t>
            </a:r>
            <a:r>
              <a:rPr lang="sl-SI" sz="1400" err="1"/>
              <a:t>the</a:t>
            </a:r>
            <a:r>
              <a:rPr lang="sl-SI" sz="1400"/>
              <a:t> </a:t>
            </a:r>
            <a:r>
              <a:rPr lang="sl-SI" sz="1400" err="1"/>
              <a:t>importance</a:t>
            </a:r>
            <a:r>
              <a:rPr lang="sl-SI" sz="1400"/>
              <a:t> of </a:t>
            </a:r>
            <a:r>
              <a:rPr lang="sl-SI" sz="1400" err="1"/>
              <a:t>money</a:t>
            </a:r>
            <a:r>
              <a:rPr lang="sl-SI" sz="1400"/>
              <a:t>, </a:t>
            </a:r>
            <a:r>
              <a:rPr lang="sl-SI" sz="1400" err="1"/>
              <a:t>which</a:t>
            </a:r>
            <a:r>
              <a:rPr lang="sl-SI" sz="1400"/>
              <a:t> </a:t>
            </a:r>
            <a:r>
              <a:rPr lang="sl-SI" sz="1400" err="1"/>
              <a:t>can</a:t>
            </a:r>
            <a:r>
              <a:rPr lang="sl-SI" sz="1400"/>
              <a:t> </a:t>
            </a:r>
            <a:r>
              <a:rPr lang="sl-SI" sz="1400" err="1"/>
              <a:t>shape</a:t>
            </a:r>
            <a:r>
              <a:rPr lang="sl-SI" sz="1400"/>
              <a:t> personal </a:t>
            </a:r>
            <a:r>
              <a:rPr lang="sl-SI" sz="1400" err="1"/>
              <a:t>attitudes</a:t>
            </a:r>
            <a:r>
              <a:rPr lang="sl-SI" sz="1400"/>
              <a:t>. </a:t>
            </a:r>
            <a:r>
              <a:rPr lang="sl-SI" sz="1400" err="1"/>
              <a:t>For</a:t>
            </a:r>
            <a:r>
              <a:rPr lang="sl-SI" sz="1400"/>
              <a:t> </a:t>
            </a:r>
            <a:r>
              <a:rPr lang="sl-SI" sz="1400" err="1"/>
              <a:t>example</a:t>
            </a:r>
            <a:r>
              <a:rPr lang="sl-SI" sz="1400"/>
              <a:t>, some </a:t>
            </a:r>
            <a:r>
              <a:rPr lang="sl-SI" sz="1400" err="1"/>
              <a:t>cultures</a:t>
            </a:r>
            <a:r>
              <a:rPr lang="sl-SI" sz="1400"/>
              <a:t> </a:t>
            </a:r>
            <a:r>
              <a:rPr lang="sl-SI" sz="1400" err="1"/>
              <a:t>value</a:t>
            </a:r>
            <a:r>
              <a:rPr lang="sl-SI" sz="1400"/>
              <a:t> </a:t>
            </a:r>
            <a:r>
              <a:rPr lang="sl-SI" sz="1400" err="1"/>
              <a:t>frugality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saving</a:t>
            </a:r>
            <a:r>
              <a:rPr lang="sl-SI" sz="1400"/>
              <a:t>, </a:t>
            </a:r>
            <a:r>
              <a:rPr lang="sl-SI" sz="1400" err="1"/>
              <a:t>while</a:t>
            </a:r>
            <a:r>
              <a:rPr lang="sl-SI" sz="1400"/>
              <a:t> </a:t>
            </a:r>
            <a:r>
              <a:rPr lang="sl-SI" sz="1400" err="1"/>
              <a:t>others</a:t>
            </a:r>
            <a:r>
              <a:rPr lang="sl-SI" sz="1400"/>
              <a:t> </a:t>
            </a:r>
            <a:r>
              <a:rPr lang="sl-SI" sz="1400" err="1"/>
              <a:t>emphasize</a:t>
            </a:r>
            <a:r>
              <a:rPr lang="sl-SI" sz="1400"/>
              <a:t> </a:t>
            </a:r>
            <a:r>
              <a:rPr lang="sl-SI" sz="1400" err="1"/>
              <a:t>spending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enjoying</a:t>
            </a:r>
            <a:r>
              <a:rPr lang="sl-SI" sz="1400"/>
              <a:t> </a:t>
            </a:r>
            <a:r>
              <a:rPr lang="sl-SI" sz="1400" err="1"/>
              <a:t>wealth</a:t>
            </a:r>
            <a:r>
              <a:rPr lang="sl-SI" sz="1400"/>
              <a:t>.</a:t>
            </a:r>
          </a:p>
          <a:p>
            <a:pPr>
              <a:lnSpc>
                <a:spcPct val="110000"/>
              </a:lnSpc>
            </a:pPr>
            <a:r>
              <a:rPr lang="sl-SI" sz="1400" b="1" err="1"/>
              <a:t>Media</a:t>
            </a:r>
            <a:r>
              <a:rPr lang="sl-SI" sz="1400" b="1"/>
              <a:t> Influence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400" err="1"/>
              <a:t>Advertising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media</a:t>
            </a:r>
            <a:r>
              <a:rPr lang="sl-SI" sz="1400"/>
              <a:t> </a:t>
            </a:r>
            <a:r>
              <a:rPr lang="sl-SI" sz="1400" err="1"/>
              <a:t>often</a:t>
            </a:r>
            <a:r>
              <a:rPr lang="sl-SI" sz="1400"/>
              <a:t> </a:t>
            </a:r>
            <a:r>
              <a:rPr lang="sl-SI" sz="1400" err="1"/>
              <a:t>portray</a:t>
            </a:r>
            <a:r>
              <a:rPr lang="sl-SI" sz="1400"/>
              <a:t> </a:t>
            </a:r>
            <a:r>
              <a:rPr lang="sl-SI" sz="1400" err="1"/>
              <a:t>money</a:t>
            </a:r>
            <a:r>
              <a:rPr lang="sl-SI" sz="1400"/>
              <a:t> as a </a:t>
            </a:r>
            <a:r>
              <a:rPr lang="sl-SI" sz="1400" err="1"/>
              <a:t>key</a:t>
            </a:r>
            <a:r>
              <a:rPr lang="sl-SI" sz="1400"/>
              <a:t> to </a:t>
            </a:r>
            <a:r>
              <a:rPr lang="sl-SI" sz="1400" err="1"/>
              <a:t>happiness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success</a:t>
            </a:r>
            <a:r>
              <a:rPr lang="sl-SI" sz="1400"/>
              <a:t>, </a:t>
            </a:r>
            <a:r>
              <a:rPr lang="sl-SI" sz="1400" err="1"/>
              <a:t>which</a:t>
            </a:r>
            <a:r>
              <a:rPr lang="sl-SI" sz="1400"/>
              <a:t> </a:t>
            </a:r>
            <a:r>
              <a:rPr lang="sl-SI" sz="1400" err="1"/>
              <a:t>can</a:t>
            </a:r>
            <a:r>
              <a:rPr lang="sl-SI" sz="1400"/>
              <a:t> </a:t>
            </a:r>
            <a:r>
              <a:rPr lang="sl-SI" sz="1400" err="1"/>
              <a:t>lead</a:t>
            </a:r>
            <a:r>
              <a:rPr lang="sl-SI" sz="1400"/>
              <a:t> to </a:t>
            </a:r>
            <a:r>
              <a:rPr lang="sl-SI" sz="1400" err="1"/>
              <a:t>unrealistic</a:t>
            </a:r>
            <a:r>
              <a:rPr lang="sl-SI" sz="1400"/>
              <a:t> </a:t>
            </a:r>
            <a:r>
              <a:rPr lang="sl-SI" sz="1400" err="1"/>
              <a:t>expectations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pressure</a:t>
            </a:r>
            <a:r>
              <a:rPr lang="sl-SI" sz="1400"/>
              <a:t> to </a:t>
            </a:r>
            <a:r>
              <a:rPr lang="sl-SI" sz="1400" err="1"/>
              <a:t>attain</a:t>
            </a:r>
            <a:r>
              <a:rPr lang="sl-SI" sz="1400"/>
              <a:t> </a:t>
            </a:r>
            <a:r>
              <a:rPr lang="sl-SI" sz="1400" err="1"/>
              <a:t>wealth</a:t>
            </a:r>
            <a:r>
              <a:rPr lang="sl-SI" sz="1400"/>
              <a:t>.</a:t>
            </a:r>
          </a:p>
          <a:p>
            <a:pPr>
              <a:lnSpc>
                <a:spcPct val="110000"/>
              </a:lnSpc>
            </a:pPr>
            <a:r>
              <a:rPr lang="sl-SI" sz="1400" b="1" err="1"/>
              <a:t>Generational</a:t>
            </a:r>
            <a:r>
              <a:rPr lang="sl-SI" sz="1400" b="1"/>
              <a:t> </a:t>
            </a:r>
            <a:r>
              <a:rPr lang="sl-SI" sz="1400" b="1" err="1"/>
              <a:t>Differences</a:t>
            </a:r>
            <a:endParaRPr lang="sl-SI" sz="1400" b="1"/>
          </a:p>
          <a:p>
            <a:pPr marL="0" indent="0">
              <a:lnSpc>
                <a:spcPct val="110000"/>
              </a:lnSpc>
              <a:buNone/>
            </a:pPr>
            <a:r>
              <a:rPr lang="sl-SI" sz="1400" err="1"/>
              <a:t>Older</a:t>
            </a:r>
            <a:r>
              <a:rPr lang="sl-SI" sz="1400"/>
              <a:t> </a:t>
            </a:r>
            <a:r>
              <a:rPr lang="sl-SI" sz="1400" err="1"/>
              <a:t>adults</a:t>
            </a:r>
            <a:r>
              <a:rPr lang="sl-SI" sz="1400"/>
              <a:t> </a:t>
            </a:r>
            <a:r>
              <a:rPr lang="sl-SI" sz="1400" err="1"/>
              <a:t>may</a:t>
            </a:r>
            <a:r>
              <a:rPr lang="sl-SI" sz="1400"/>
              <a:t> </a:t>
            </a:r>
            <a:r>
              <a:rPr lang="sl-SI" sz="1400" err="1"/>
              <a:t>have</a:t>
            </a:r>
            <a:r>
              <a:rPr lang="sl-SI" sz="1400"/>
              <a:t> </a:t>
            </a:r>
            <a:r>
              <a:rPr lang="sl-SI" sz="1400" err="1"/>
              <a:t>different</a:t>
            </a:r>
            <a:r>
              <a:rPr lang="sl-SI" sz="1400"/>
              <a:t> </a:t>
            </a:r>
            <a:r>
              <a:rPr lang="sl-SI" sz="1400" err="1"/>
              <a:t>views</a:t>
            </a:r>
            <a:r>
              <a:rPr lang="sl-SI" sz="1400"/>
              <a:t> on </a:t>
            </a:r>
            <a:r>
              <a:rPr lang="sl-SI" sz="1400" err="1"/>
              <a:t>money</a:t>
            </a:r>
            <a:r>
              <a:rPr lang="sl-SI" sz="1400"/>
              <a:t> </a:t>
            </a:r>
            <a:r>
              <a:rPr lang="sl-SI" sz="1400" err="1"/>
              <a:t>based</a:t>
            </a:r>
            <a:r>
              <a:rPr lang="sl-SI" sz="1400"/>
              <a:t> on </a:t>
            </a:r>
            <a:r>
              <a:rPr lang="sl-SI" sz="1400" err="1"/>
              <a:t>the</a:t>
            </a:r>
            <a:r>
              <a:rPr lang="sl-SI" sz="1400"/>
              <a:t> </a:t>
            </a:r>
            <a:r>
              <a:rPr lang="sl-SI" sz="1400" err="1"/>
              <a:t>economic</a:t>
            </a:r>
            <a:r>
              <a:rPr lang="sl-SI" sz="1400"/>
              <a:t> </a:t>
            </a:r>
            <a:r>
              <a:rPr lang="sl-SI" sz="1400" err="1"/>
              <a:t>conditions</a:t>
            </a:r>
            <a:r>
              <a:rPr lang="sl-SI" sz="1400"/>
              <a:t> </a:t>
            </a:r>
            <a:r>
              <a:rPr lang="sl-SI" sz="1400" err="1"/>
              <a:t>they</a:t>
            </a:r>
            <a:r>
              <a:rPr lang="sl-SI" sz="1400"/>
              <a:t> </a:t>
            </a:r>
            <a:r>
              <a:rPr lang="sl-SI" sz="1400" err="1"/>
              <a:t>experienced</a:t>
            </a:r>
            <a:r>
              <a:rPr lang="sl-SI" sz="1400"/>
              <a:t> in </a:t>
            </a:r>
            <a:r>
              <a:rPr lang="sl-SI" sz="1400" err="1"/>
              <a:t>their</a:t>
            </a:r>
            <a:r>
              <a:rPr lang="sl-SI" sz="1400"/>
              <a:t> </a:t>
            </a:r>
            <a:r>
              <a:rPr lang="sl-SI" sz="1400" err="1"/>
              <a:t>youth</a:t>
            </a:r>
            <a:r>
              <a:rPr lang="sl-SI" sz="1400"/>
              <a:t>, </a:t>
            </a:r>
            <a:r>
              <a:rPr lang="sl-SI" sz="1400" err="1"/>
              <a:t>such</a:t>
            </a:r>
            <a:r>
              <a:rPr lang="sl-SI" sz="1400"/>
              <a:t> as </a:t>
            </a:r>
            <a:r>
              <a:rPr lang="sl-SI" sz="1400" err="1"/>
              <a:t>the</a:t>
            </a:r>
            <a:r>
              <a:rPr lang="sl-SI" sz="1400"/>
              <a:t> post-</a:t>
            </a:r>
            <a:r>
              <a:rPr lang="sl-SI" sz="1400" err="1"/>
              <a:t>war</a:t>
            </a:r>
            <a:r>
              <a:rPr lang="sl-SI" sz="1400"/>
              <a:t> </a:t>
            </a:r>
            <a:r>
              <a:rPr lang="sl-SI" sz="1400" err="1"/>
              <a:t>prosperity</a:t>
            </a:r>
            <a:r>
              <a:rPr lang="sl-SI" sz="140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1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66" y="469703"/>
            <a:ext cx="9950103" cy="631022"/>
          </a:xfrm>
        </p:spPr>
        <p:txBody>
          <a:bodyPr/>
          <a:lstStyle/>
          <a:p>
            <a:r>
              <a:rPr lang="sl-SI"/>
              <a:t>Impact on Personal Attitudes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11" name="Rectangle 2">
            <a:extLst>
              <a:ext uri="{FF2B5EF4-FFF2-40B4-BE49-F238E27FC236}">
                <a16:creationId xmlns:a16="http://schemas.microsoft.com/office/drawing/2014/main" id="{66A2CE33-641E-AD87-3DE4-67EC406B7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831921"/>
              </p:ext>
            </p:extLst>
          </p:nvPr>
        </p:nvGraphicFramePr>
        <p:xfrm>
          <a:off x="975966" y="1650076"/>
          <a:ext cx="6516655" cy="4235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980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3081B2-EB88-6B0D-6628-F4ACEFE9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700"/>
              <a:t>MODULE 2:  MANAGING PERSONAL FINANCES</a:t>
            </a:r>
            <a:endParaRPr lang="en-GB" sz="27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4F2142-4683-7B49-9CCB-6275664AC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značba mesta vsebine 4" descr="Slika, ki vsebuje besede sličica, risanka, skica, ilustracija&#10;&#10;Opis je samodejno ustvarjen">
            <a:extLst>
              <a:ext uri="{FF2B5EF4-FFF2-40B4-BE49-F238E27FC236}">
                <a16:creationId xmlns:a16="http://schemas.microsoft.com/office/drawing/2014/main" id="{6E0F5F18-75F3-D768-A1EF-F1D9360ED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7" name="Slika 6" descr="Slika, ki vsebuje besede električno modra, posnetek zaslona, pisava, modro&#10;&#10;Opis je samodejno ustvarjen">
            <a:extLst>
              <a:ext uri="{FF2B5EF4-FFF2-40B4-BE49-F238E27FC236}">
                <a16:creationId xmlns:a16="http://schemas.microsoft.com/office/drawing/2014/main" id="{CF183F22-C3B5-AE62-5D68-94EAE314C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39" y="6490563"/>
            <a:ext cx="1113959" cy="249394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C306BE61-7825-42CB-B601-568D777A5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7861"/>
              </p:ext>
            </p:extLst>
          </p:nvPr>
        </p:nvGraphicFramePr>
        <p:xfrm>
          <a:off x="1077364" y="2427315"/>
          <a:ext cx="6319723" cy="422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5" imgW="5739480" imgH="3834720" progId="Photoshop.Image.11">
                  <p:embed/>
                </p:oleObj>
              </mc:Choice>
              <mc:Fallback>
                <p:oleObj name="Image" r:id="rId5" imgW="5739480" imgH="38347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7364" y="2427315"/>
                        <a:ext cx="6319723" cy="422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87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42" y="308817"/>
            <a:ext cx="9950103" cy="753688"/>
          </a:xfrm>
        </p:spPr>
        <p:txBody>
          <a:bodyPr/>
          <a:lstStyle/>
          <a:p>
            <a:r>
              <a:rPr lang="sl-SI" dirty="0" err="1"/>
              <a:t>Psychological</a:t>
            </a:r>
            <a:r>
              <a:rPr lang="sl-SI" dirty="0"/>
              <a:t> </a:t>
            </a:r>
            <a:r>
              <a:rPr lang="sl-SI" dirty="0" err="1"/>
              <a:t>Aspects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1303B637-6B01-6981-5A3C-3C67606E3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578752"/>
              </p:ext>
            </p:extLst>
          </p:nvPr>
        </p:nvGraphicFramePr>
        <p:xfrm>
          <a:off x="2635004" y="1474122"/>
          <a:ext cx="5852177" cy="450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2689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53688"/>
          </a:xfrm>
        </p:spPr>
        <p:txBody>
          <a:bodyPr/>
          <a:lstStyle/>
          <a:p>
            <a:r>
              <a:rPr lang="sl-SI" dirty="0" err="1"/>
              <a:t>Discussion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440A70B7-02C5-214A-21E0-C6BBD25B7E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4574" y="1671383"/>
          <a:ext cx="8216764" cy="469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284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of Wealth: Why Do We Feel We Never Have Enough?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78033" y="2540750"/>
            <a:ext cx="7635424" cy="111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dirty="0"/>
              <a:t>Discuss the "relative deprivation" concept – comparing ourselves to others.</a:t>
            </a:r>
          </a:p>
          <a:p>
            <a:pPr lvl="1"/>
            <a:r>
              <a:rPr lang="en-US" dirty="0"/>
              <a:t>Examine the impact of lifestyle inflation: as income increases, so do expenses.</a:t>
            </a:r>
          </a:p>
          <a:p>
            <a:pPr lvl="1"/>
            <a:r>
              <a:rPr lang="en-US" dirty="0"/>
              <a:t>Introduce the concept of financial satisfaction versus actual wealth.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171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000" err="1"/>
              <a:t>Understanding</a:t>
            </a:r>
            <a:r>
              <a:rPr lang="sl-SI" sz="2000"/>
              <a:t> </a:t>
            </a:r>
            <a:r>
              <a:rPr lang="sl-SI" sz="2000" err="1"/>
              <a:t>Financial</a:t>
            </a:r>
            <a:r>
              <a:rPr lang="sl-SI" sz="2000"/>
              <a:t> </a:t>
            </a:r>
            <a:r>
              <a:rPr lang="sl-SI" sz="2000" err="1"/>
              <a:t>Well-Being</a:t>
            </a:r>
            <a:r>
              <a:rPr lang="sl-SI" sz="2000"/>
              <a:t>: </a:t>
            </a:r>
            <a:r>
              <a:rPr lang="sl-SI" sz="2000" err="1"/>
              <a:t>Relative</a:t>
            </a:r>
            <a:r>
              <a:rPr lang="sl-SI" sz="2000"/>
              <a:t> </a:t>
            </a:r>
            <a:r>
              <a:rPr lang="sl-SI" sz="2000" err="1"/>
              <a:t>Deprivation</a:t>
            </a:r>
            <a:r>
              <a:rPr lang="sl-SI" sz="2000"/>
              <a:t>, </a:t>
            </a:r>
            <a:r>
              <a:rPr lang="sl-SI" sz="2000" err="1"/>
              <a:t>Lifestyle</a:t>
            </a:r>
            <a:r>
              <a:rPr lang="sl-SI" sz="2000"/>
              <a:t> </a:t>
            </a:r>
            <a:r>
              <a:rPr lang="sl-SI" sz="2000" err="1"/>
              <a:t>Inflation</a:t>
            </a:r>
            <a:r>
              <a:rPr lang="sl-SI" sz="2000"/>
              <a:t>, </a:t>
            </a:r>
            <a:r>
              <a:rPr lang="sl-SI" sz="2000" err="1"/>
              <a:t>and</a:t>
            </a:r>
            <a:r>
              <a:rPr lang="sl-SI" sz="2000"/>
              <a:t> </a:t>
            </a:r>
            <a:r>
              <a:rPr lang="sl-SI" sz="2000" err="1"/>
              <a:t>Financial</a:t>
            </a:r>
            <a:r>
              <a:rPr lang="sl-SI" sz="2000"/>
              <a:t> </a:t>
            </a:r>
            <a:r>
              <a:rPr lang="sl-SI" sz="2000" err="1"/>
              <a:t>Satisfaction</a:t>
            </a:r>
            <a:endParaRPr lang="en-GB" sz="2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4" y="2427316"/>
            <a:ext cx="4140096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well-being</a:t>
            </a:r>
            <a:r>
              <a:rPr lang="sl-SI" dirty="0"/>
              <a:t> is </a:t>
            </a:r>
            <a:r>
              <a:rPr lang="sl-SI" dirty="0" err="1"/>
              <a:t>influenced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more </a:t>
            </a:r>
            <a:r>
              <a:rPr lang="sl-SI" dirty="0" err="1"/>
              <a:t>than</a:t>
            </a:r>
            <a:r>
              <a:rPr lang="sl-SI" dirty="0"/>
              <a:t> </a:t>
            </a:r>
            <a:r>
              <a:rPr lang="sl-SI" dirty="0" err="1"/>
              <a:t>just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amount</a:t>
            </a:r>
            <a:r>
              <a:rPr lang="sl-SI" dirty="0"/>
              <a:t> of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. </a:t>
            </a:r>
          </a:p>
          <a:p>
            <a:pPr marL="0" indent="0">
              <a:buNone/>
            </a:pPr>
            <a:r>
              <a:rPr lang="sl-SI" dirty="0"/>
              <a:t>How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perceive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situation</a:t>
            </a:r>
            <a:r>
              <a:rPr lang="sl-SI" dirty="0"/>
              <a:t> in </a:t>
            </a:r>
            <a:r>
              <a:rPr lang="sl-SI" dirty="0" err="1"/>
              <a:t>relation</a:t>
            </a:r>
            <a:r>
              <a:rPr lang="sl-SI" dirty="0"/>
              <a:t> to </a:t>
            </a:r>
            <a:r>
              <a:rPr lang="sl-SI" dirty="0" err="1"/>
              <a:t>others</a:t>
            </a:r>
            <a:r>
              <a:rPr lang="sl-SI" dirty="0"/>
              <a:t>, how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manage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 as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income</a:t>
            </a:r>
            <a:r>
              <a:rPr lang="sl-SI" dirty="0"/>
              <a:t> </a:t>
            </a:r>
            <a:r>
              <a:rPr lang="sl-SI" dirty="0" err="1"/>
              <a:t>grows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overall</a:t>
            </a:r>
            <a:r>
              <a:rPr lang="sl-SI" dirty="0"/>
              <a:t> </a:t>
            </a:r>
            <a:r>
              <a:rPr lang="sl-SI" dirty="0" err="1"/>
              <a:t>satisfaction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situation</a:t>
            </a:r>
            <a:r>
              <a:rPr lang="sl-SI" dirty="0"/>
              <a:t> </a:t>
            </a:r>
            <a:r>
              <a:rPr lang="sl-SI" dirty="0" err="1"/>
              <a:t>play</a:t>
            </a:r>
            <a:r>
              <a:rPr lang="sl-SI" dirty="0"/>
              <a:t> </a:t>
            </a:r>
            <a:r>
              <a:rPr lang="sl-SI" dirty="0" err="1"/>
              <a:t>significant</a:t>
            </a:r>
            <a:r>
              <a:rPr lang="sl-SI" dirty="0"/>
              <a:t> </a:t>
            </a:r>
            <a:r>
              <a:rPr lang="sl-SI" dirty="0" err="1"/>
              <a:t>roles</a:t>
            </a:r>
            <a:r>
              <a:rPr lang="sl-SI" dirty="0"/>
              <a:t>.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/>
              <a:t>The Concept of Relative Deprivation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1400" b="1" err="1"/>
              <a:t>Relative</a:t>
            </a:r>
            <a:r>
              <a:rPr lang="sl-SI" sz="1400" b="1"/>
              <a:t> </a:t>
            </a:r>
            <a:r>
              <a:rPr lang="sl-SI" sz="1400" b="1" err="1"/>
              <a:t>Deprivation</a:t>
            </a:r>
            <a:r>
              <a:rPr lang="sl-SI" sz="1400" b="1"/>
              <a:t> </a:t>
            </a:r>
            <a:r>
              <a:rPr lang="sl-SI" sz="1400" err="1"/>
              <a:t>refers</a:t>
            </a:r>
            <a:r>
              <a:rPr lang="sl-SI" sz="1400"/>
              <a:t> to </a:t>
            </a:r>
            <a:r>
              <a:rPr lang="sl-SI" sz="1400" err="1"/>
              <a:t>the</a:t>
            </a:r>
            <a:r>
              <a:rPr lang="sl-SI" sz="1400"/>
              <a:t> </a:t>
            </a:r>
            <a:r>
              <a:rPr lang="sl-SI" sz="1400" err="1"/>
              <a:t>feeling</a:t>
            </a:r>
            <a:r>
              <a:rPr lang="sl-SI" sz="1400"/>
              <a:t> of </a:t>
            </a:r>
            <a:r>
              <a:rPr lang="sl-SI" sz="1400" err="1"/>
              <a:t>dissatisfaction</a:t>
            </a:r>
            <a:r>
              <a:rPr lang="sl-SI" sz="1400"/>
              <a:t> </a:t>
            </a:r>
            <a:r>
              <a:rPr lang="sl-SI" sz="1400" err="1"/>
              <a:t>that</a:t>
            </a:r>
            <a:r>
              <a:rPr lang="sl-SI" sz="1400"/>
              <a:t> </a:t>
            </a:r>
            <a:r>
              <a:rPr lang="sl-SI" sz="1400" err="1"/>
              <a:t>arises</a:t>
            </a:r>
            <a:r>
              <a:rPr lang="sl-SI" sz="1400"/>
              <a:t> </a:t>
            </a:r>
            <a:r>
              <a:rPr lang="sl-SI" sz="1400" err="1"/>
              <a:t>when</a:t>
            </a:r>
            <a:r>
              <a:rPr lang="sl-SI" sz="1400"/>
              <a:t> </a:t>
            </a:r>
            <a:r>
              <a:rPr lang="sl-SI" sz="1400" err="1"/>
              <a:t>we</a:t>
            </a:r>
            <a:r>
              <a:rPr lang="sl-SI" sz="1400"/>
              <a:t> </a:t>
            </a:r>
            <a:r>
              <a:rPr lang="sl-SI" sz="1400" err="1"/>
              <a:t>compare</a:t>
            </a:r>
            <a:r>
              <a:rPr lang="sl-SI" sz="1400"/>
              <a:t> </a:t>
            </a:r>
            <a:r>
              <a:rPr lang="sl-SI" sz="1400" err="1"/>
              <a:t>ourselves</a:t>
            </a:r>
            <a:r>
              <a:rPr lang="sl-SI" sz="1400"/>
              <a:t> to </a:t>
            </a:r>
            <a:r>
              <a:rPr lang="sl-SI" sz="1400" err="1"/>
              <a:t>others</a:t>
            </a:r>
            <a:r>
              <a:rPr lang="sl-SI" sz="1400"/>
              <a:t> </a:t>
            </a:r>
            <a:r>
              <a:rPr lang="sl-SI" sz="1400" err="1"/>
              <a:t>who</a:t>
            </a:r>
            <a:r>
              <a:rPr lang="sl-SI" sz="1400"/>
              <a:t> are </a:t>
            </a:r>
            <a:r>
              <a:rPr lang="sl-SI" sz="1400" err="1"/>
              <a:t>perceived</a:t>
            </a:r>
            <a:r>
              <a:rPr lang="sl-SI" sz="1400"/>
              <a:t> to be </a:t>
            </a:r>
            <a:r>
              <a:rPr lang="sl-SI" sz="1400" err="1"/>
              <a:t>better</a:t>
            </a:r>
            <a:r>
              <a:rPr lang="sl-SI" sz="1400"/>
              <a:t> </a:t>
            </a:r>
            <a:r>
              <a:rPr lang="sl-SI" sz="1400" err="1"/>
              <a:t>off</a:t>
            </a:r>
            <a:r>
              <a:rPr lang="sl-SI" sz="1400"/>
              <a:t>. </a:t>
            </a:r>
            <a:r>
              <a:rPr lang="sl-SI" sz="1400" err="1"/>
              <a:t>This</a:t>
            </a:r>
            <a:r>
              <a:rPr lang="sl-SI" sz="1400"/>
              <a:t> </a:t>
            </a:r>
            <a:r>
              <a:rPr lang="sl-SI" sz="1400" err="1"/>
              <a:t>concept</a:t>
            </a:r>
            <a:r>
              <a:rPr lang="sl-SI" sz="1400"/>
              <a:t> is not </a:t>
            </a:r>
            <a:r>
              <a:rPr lang="sl-SI" sz="1400" err="1"/>
              <a:t>about</a:t>
            </a:r>
            <a:r>
              <a:rPr lang="sl-SI" sz="1400"/>
              <a:t> absolute </a:t>
            </a:r>
            <a:r>
              <a:rPr lang="sl-SI" sz="1400" err="1"/>
              <a:t>wealth</a:t>
            </a:r>
            <a:r>
              <a:rPr lang="sl-SI" sz="1400"/>
              <a:t> </a:t>
            </a:r>
            <a:r>
              <a:rPr lang="sl-SI" sz="1400" err="1"/>
              <a:t>but</a:t>
            </a:r>
            <a:r>
              <a:rPr lang="sl-SI" sz="1400"/>
              <a:t> </a:t>
            </a:r>
            <a:r>
              <a:rPr lang="sl-SI" sz="1400" err="1"/>
              <a:t>about</a:t>
            </a:r>
            <a:r>
              <a:rPr lang="sl-SI" sz="1400"/>
              <a:t> how </a:t>
            </a:r>
            <a:r>
              <a:rPr lang="sl-SI" sz="1400" err="1"/>
              <a:t>we</a:t>
            </a:r>
            <a:r>
              <a:rPr lang="sl-SI" sz="1400"/>
              <a:t> </a:t>
            </a:r>
            <a:r>
              <a:rPr lang="sl-SI" sz="1400" err="1"/>
              <a:t>see</a:t>
            </a:r>
            <a:r>
              <a:rPr lang="sl-SI" sz="1400"/>
              <a:t> </a:t>
            </a:r>
            <a:r>
              <a:rPr lang="sl-SI" sz="1400" err="1"/>
              <a:t>our</a:t>
            </a:r>
            <a:r>
              <a:rPr lang="sl-SI" sz="1400"/>
              <a:t> </a:t>
            </a:r>
            <a:r>
              <a:rPr lang="sl-SI" sz="1400" err="1"/>
              <a:t>own</a:t>
            </a:r>
            <a:r>
              <a:rPr lang="sl-SI" sz="1400"/>
              <a:t> </a:t>
            </a:r>
            <a:r>
              <a:rPr lang="sl-SI" sz="1400" err="1"/>
              <a:t>situation</a:t>
            </a:r>
            <a:r>
              <a:rPr lang="sl-SI" sz="1400"/>
              <a:t> in </a:t>
            </a:r>
            <a:r>
              <a:rPr lang="sl-SI" sz="1400" err="1"/>
              <a:t>relation</a:t>
            </a:r>
            <a:r>
              <a:rPr lang="sl-SI" sz="1400"/>
              <a:t> to </a:t>
            </a:r>
            <a:r>
              <a:rPr lang="sl-SI" sz="1400" err="1"/>
              <a:t>those</a:t>
            </a:r>
            <a:r>
              <a:rPr lang="sl-SI" sz="1400"/>
              <a:t> </a:t>
            </a:r>
            <a:r>
              <a:rPr lang="sl-SI" sz="1400" err="1"/>
              <a:t>around</a:t>
            </a:r>
            <a:r>
              <a:rPr lang="sl-SI" sz="1400"/>
              <a:t> us.</a:t>
            </a:r>
          </a:p>
          <a:p>
            <a:pPr>
              <a:lnSpc>
                <a:spcPct val="110000"/>
              </a:lnSpc>
            </a:pPr>
            <a:endParaRPr lang="sl-SI" sz="1400"/>
          </a:p>
          <a:p>
            <a:pPr marL="0" indent="0">
              <a:lnSpc>
                <a:spcPct val="110000"/>
              </a:lnSpc>
              <a:buNone/>
            </a:pPr>
            <a:r>
              <a:rPr lang="sl-SI" sz="1400" i="1" err="1"/>
              <a:t>Impact</a:t>
            </a:r>
            <a:r>
              <a:rPr lang="sl-SI" sz="1400" i="1"/>
              <a:t> on </a:t>
            </a:r>
            <a:r>
              <a:rPr lang="sl-SI" sz="1400" i="1" err="1"/>
              <a:t>Financial</a:t>
            </a:r>
            <a:r>
              <a:rPr lang="sl-SI" sz="1400" i="1"/>
              <a:t> </a:t>
            </a:r>
            <a:r>
              <a:rPr lang="sl-SI" sz="1400" i="1" err="1"/>
              <a:t>Behavior</a:t>
            </a:r>
            <a:endParaRPr lang="sl-SI" sz="1400" i="1"/>
          </a:p>
          <a:p>
            <a:pPr>
              <a:lnSpc>
                <a:spcPct val="110000"/>
              </a:lnSpc>
            </a:pPr>
            <a:r>
              <a:rPr lang="sl-SI" sz="1400" err="1"/>
              <a:t>Constantly</a:t>
            </a:r>
            <a:r>
              <a:rPr lang="sl-SI" sz="1400"/>
              <a:t> </a:t>
            </a:r>
            <a:r>
              <a:rPr lang="sl-SI" sz="1400" err="1"/>
              <a:t>comparing</a:t>
            </a:r>
            <a:r>
              <a:rPr lang="sl-SI" sz="1400"/>
              <a:t> </a:t>
            </a:r>
            <a:r>
              <a:rPr lang="sl-SI" sz="1400" err="1"/>
              <a:t>oneself</a:t>
            </a:r>
            <a:r>
              <a:rPr lang="sl-SI" sz="1400"/>
              <a:t> to </a:t>
            </a:r>
            <a:r>
              <a:rPr lang="sl-SI" sz="1400" err="1"/>
              <a:t>others</a:t>
            </a:r>
            <a:r>
              <a:rPr lang="sl-SI" sz="1400"/>
              <a:t> </a:t>
            </a:r>
            <a:r>
              <a:rPr lang="sl-SI" sz="1400" err="1"/>
              <a:t>can</a:t>
            </a:r>
            <a:r>
              <a:rPr lang="sl-SI" sz="1400"/>
              <a:t> </a:t>
            </a:r>
            <a:r>
              <a:rPr lang="sl-SI" sz="1400" err="1"/>
              <a:t>lead</a:t>
            </a:r>
            <a:r>
              <a:rPr lang="sl-SI" sz="1400"/>
              <a:t> to </a:t>
            </a:r>
            <a:r>
              <a:rPr lang="sl-SI" sz="1400" err="1"/>
              <a:t>feelings</a:t>
            </a:r>
            <a:r>
              <a:rPr lang="sl-SI" sz="1400"/>
              <a:t> of </a:t>
            </a:r>
            <a:r>
              <a:rPr lang="sl-SI" sz="1400" err="1"/>
              <a:t>inadequacy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dissatisfaction</a:t>
            </a:r>
            <a:r>
              <a:rPr lang="sl-SI" sz="1400"/>
              <a:t>, </a:t>
            </a:r>
            <a:r>
              <a:rPr lang="sl-SI" sz="1400" err="1"/>
              <a:t>even</a:t>
            </a:r>
            <a:r>
              <a:rPr lang="sl-SI" sz="1400"/>
              <a:t> </a:t>
            </a:r>
            <a:r>
              <a:rPr lang="sl-SI" sz="1400" err="1"/>
              <a:t>if</a:t>
            </a:r>
            <a:r>
              <a:rPr lang="sl-SI" sz="1400"/>
              <a:t> </a:t>
            </a:r>
            <a:r>
              <a:rPr lang="sl-SI" sz="1400" err="1"/>
              <a:t>one's</a:t>
            </a:r>
            <a:r>
              <a:rPr lang="sl-SI" sz="1400"/>
              <a:t> </a:t>
            </a:r>
            <a:r>
              <a:rPr lang="sl-SI" sz="1400" err="1"/>
              <a:t>financial</a:t>
            </a:r>
            <a:r>
              <a:rPr lang="sl-SI" sz="1400"/>
              <a:t> </a:t>
            </a:r>
            <a:r>
              <a:rPr lang="sl-SI" sz="1400" err="1"/>
              <a:t>situation</a:t>
            </a:r>
            <a:r>
              <a:rPr lang="sl-SI" sz="1400"/>
              <a:t> is </a:t>
            </a:r>
            <a:r>
              <a:rPr lang="sl-SI" sz="1400" err="1"/>
              <a:t>objectively</a:t>
            </a:r>
            <a:r>
              <a:rPr lang="sl-SI" sz="1400"/>
              <a:t> </a:t>
            </a:r>
            <a:r>
              <a:rPr lang="sl-SI" sz="1400" err="1"/>
              <a:t>stable</a:t>
            </a:r>
            <a:r>
              <a:rPr lang="sl-SI" sz="1400"/>
              <a:t> </a:t>
            </a:r>
            <a:r>
              <a:rPr lang="sl-SI" sz="1400" err="1"/>
              <a:t>or</a:t>
            </a:r>
            <a:r>
              <a:rPr lang="sl-SI" sz="1400"/>
              <a:t> </a:t>
            </a:r>
            <a:r>
              <a:rPr lang="sl-SI" sz="1400" err="1"/>
              <a:t>improving</a:t>
            </a:r>
            <a:r>
              <a:rPr lang="sl-SI" sz="1400"/>
              <a:t>.</a:t>
            </a:r>
          </a:p>
          <a:p>
            <a:pPr>
              <a:lnSpc>
                <a:spcPct val="110000"/>
              </a:lnSpc>
            </a:pPr>
            <a:r>
              <a:rPr lang="sl-SI" sz="1400" err="1"/>
              <a:t>The</a:t>
            </a:r>
            <a:r>
              <a:rPr lang="sl-SI" sz="1400"/>
              <a:t> </a:t>
            </a:r>
            <a:r>
              <a:rPr lang="sl-SI" sz="1400" err="1"/>
              <a:t>desire</a:t>
            </a:r>
            <a:r>
              <a:rPr lang="sl-SI" sz="1400"/>
              <a:t> to "</a:t>
            </a:r>
            <a:r>
              <a:rPr lang="sl-SI" sz="1400" err="1"/>
              <a:t>keep</a:t>
            </a:r>
            <a:r>
              <a:rPr lang="sl-SI" sz="1400"/>
              <a:t> up </a:t>
            </a:r>
            <a:r>
              <a:rPr lang="sl-SI" sz="1400" err="1"/>
              <a:t>with</a:t>
            </a:r>
            <a:r>
              <a:rPr lang="sl-SI" sz="1400"/>
              <a:t> </a:t>
            </a:r>
            <a:r>
              <a:rPr lang="sl-SI" sz="1400" err="1"/>
              <a:t>the</a:t>
            </a:r>
            <a:r>
              <a:rPr lang="sl-SI" sz="1400"/>
              <a:t> </a:t>
            </a:r>
            <a:r>
              <a:rPr lang="sl-SI" sz="1400" err="1"/>
              <a:t>Joneses</a:t>
            </a:r>
            <a:r>
              <a:rPr lang="sl-SI" sz="1400"/>
              <a:t>" </a:t>
            </a:r>
            <a:r>
              <a:rPr lang="sl-SI" sz="1400" err="1"/>
              <a:t>can</a:t>
            </a:r>
            <a:r>
              <a:rPr lang="sl-SI" sz="1400"/>
              <a:t> </a:t>
            </a:r>
            <a:r>
              <a:rPr lang="sl-SI" sz="1400" err="1"/>
              <a:t>lead</a:t>
            </a:r>
            <a:r>
              <a:rPr lang="sl-SI" sz="1400"/>
              <a:t> to </a:t>
            </a:r>
            <a:r>
              <a:rPr lang="sl-SI" sz="1400" err="1"/>
              <a:t>unnecessary</a:t>
            </a:r>
            <a:r>
              <a:rPr lang="sl-SI" sz="1400"/>
              <a:t> </a:t>
            </a:r>
            <a:r>
              <a:rPr lang="sl-SI" sz="1400" err="1"/>
              <a:t>spending</a:t>
            </a:r>
            <a:r>
              <a:rPr lang="sl-SI" sz="1400"/>
              <a:t> </a:t>
            </a:r>
            <a:r>
              <a:rPr lang="sl-SI" sz="1400" err="1"/>
              <a:t>and</a:t>
            </a:r>
            <a:r>
              <a:rPr lang="sl-SI" sz="1400"/>
              <a:t> </a:t>
            </a:r>
            <a:r>
              <a:rPr lang="sl-SI" sz="1400" err="1"/>
              <a:t>financial</a:t>
            </a:r>
            <a:r>
              <a:rPr lang="sl-SI" sz="1400"/>
              <a:t> </a:t>
            </a:r>
            <a:r>
              <a:rPr lang="sl-SI" sz="1400" err="1"/>
              <a:t>stress</a:t>
            </a:r>
            <a:r>
              <a:rPr lang="sl-SI" sz="1400"/>
              <a:t>, as </a:t>
            </a:r>
            <a:r>
              <a:rPr lang="sl-SI" sz="1400" err="1"/>
              <a:t>individuals</a:t>
            </a:r>
            <a:r>
              <a:rPr lang="sl-SI" sz="1400"/>
              <a:t> </a:t>
            </a:r>
            <a:r>
              <a:rPr lang="sl-SI" sz="1400" err="1"/>
              <a:t>try</a:t>
            </a:r>
            <a:r>
              <a:rPr lang="sl-SI" sz="1400"/>
              <a:t> to match </a:t>
            </a:r>
            <a:r>
              <a:rPr lang="sl-SI" sz="1400" err="1"/>
              <a:t>the</a:t>
            </a:r>
            <a:r>
              <a:rPr lang="sl-SI" sz="1400"/>
              <a:t> </a:t>
            </a:r>
            <a:r>
              <a:rPr lang="sl-SI" sz="1400" err="1"/>
              <a:t>lifestyle</a:t>
            </a:r>
            <a:r>
              <a:rPr lang="sl-SI" sz="1400"/>
              <a:t> of </a:t>
            </a:r>
            <a:r>
              <a:rPr lang="sl-SI" sz="1400" err="1"/>
              <a:t>those</a:t>
            </a:r>
            <a:r>
              <a:rPr lang="sl-SI" sz="1400"/>
              <a:t> </a:t>
            </a:r>
            <a:r>
              <a:rPr lang="sl-SI" sz="1400" err="1"/>
              <a:t>they</a:t>
            </a:r>
            <a:r>
              <a:rPr lang="sl-SI" sz="1400"/>
              <a:t> </a:t>
            </a:r>
            <a:r>
              <a:rPr lang="sl-SI" sz="1400" err="1"/>
              <a:t>perceive</a:t>
            </a:r>
            <a:r>
              <a:rPr lang="sl-SI" sz="1400"/>
              <a:t> as more </a:t>
            </a:r>
            <a:r>
              <a:rPr lang="sl-SI" sz="1400" err="1"/>
              <a:t>successful</a:t>
            </a:r>
            <a:r>
              <a:rPr lang="sl-SI" sz="140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sl-SI" sz="3000" err="1"/>
              <a:t>Overcoming</a:t>
            </a:r>
            <a:r>
              <a:rPr lang="sl-SI" sz="3000"/>
              <a:t> </a:t>
            </a:r>
            <a:r>
              <a:rPr lang="sl-SI" sz="3000" err="1"/>
              <a:t>Relative</a:t>
            </a:r>
            <a:r>
              <a:rPr lang="sl-SI" sz="3000"/>
              <a:t> </a:t>
            </a:r>
            <a:r>
              <a:rPr lang="sl-SI" sz="3000" err="1"/>
              <a:t>Deprivation</a:t>
            </a:r>
            <a:endParaRPr lang="en-GB" sz="3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4" y="2427316"/>
            <a:ext cx="4140096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700" b="1" err="1"/>
              <a:t>Focus</a:t>
            </a:r>
            <a:r>
              <a:rPr lang="sl-SI" sz="1700" b="1"/>
              <a:t> on Personal </a:t>
            </a:r>
            <a:r>
              <a:rPr lang="sl-SI" sz="1700" b="1" err="1"/>
              <a:t>Goals</a:t>
            </a:r>
            <a:endParaRPr lang="sl-SI" sz="1700" b="1"/>
          </a:p>
          <a:p>
            <a:pPr marL="0" indent="0">
              <a:lnSpc>
                <a:spcPct val="110000"/>
              </a:lnSpc>
              <a:buNone/>
            </a:pPr>
            <a:r>
              <a:rPr lang="sl-SI" sz="1700" err="1"/>
              <a:t>Shifting</a:t>
            </a:r>
            <a:r>
              <a:rPr lang="sl-SI" sz="1700"/>
              <a:t> </a:t>
            </a:r>
            <a:r>
              <a:rPr lang="sl-SI" sz="1700" err="1"/>
              <a:t>focus</a:t>
            </a:r>
            <a:r>
              <a:rPr lang="sl-SI" sz="1700"/>
              <a:t> </a:t>
            </a:r>
            <a:r>
              <a:rPr lang="sl-SI" sz="1700" err="1"/>
              <a:t>from</a:t>
            </a:r>
            <a:r>
              <a:rPr lang="sl-SI" sz="1700"/>
              <a:t> </a:t>
            </a:r>
            <a:r>
              <a:rPr lang="sl-SI" sz="1700" err="1"/>
              <a:t>what</a:t>
            </a:r>
            <a:r>
              <a:rPr lang="sl-SI" sz="1700"/>
              <a:t> </a:t>
            </a:r>
            <a:r>
              <a:rPr lang="sl-SI" sz="1700" err="1"/>
              <a:t>others</a:t>
            </a:r>
            <a:r>
              <a:rPr lang="sl-SI" sz="1700"/>
              <a:t> </a:t>
            </a:r>
            <a:r>
              <a:rPr lang="sl-SI" sz="1700" err="1"/>
              <a:t>have</a:t>
            </a:r>
            <a:r>
              <a:rPr lang="sl-SI" sz="1700"/>
              <a:t> to </a:t>
            </a:r>
            <a:r>
              <a:rPr lang="sl-SI" sz="1700" err="1"/>
              <a:t>what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</a:t>
            </a:r>
            <a:r>
              <a:rPr lang="sl-SI" sz="1700" err="1"/>
              <a:t>want</a:t>
            </a:r>
            <a:r>
              <a:rPr lang="sl-SI" sz="1700"/>
              <a:t> to </a:t>
            </a:r>
            <a:r>
              <a:rPr lang="sl-SI" sz="1700" err="1"/>
              <a:t>achieve</a:t>
            </a:r>
            <a:r>
              <a:rPr lang="sl-SI" sz="1700"/>
              <a:t> </a:t>
            </a:r>
            <a:r>
              <a:rPr lang="sl-SI" sz="1700" err="1"/>
              <a:t>can</a:t>
            </a:r>
            <a:r>
              <a:rPr lang="sl-SI" sz="1700"/>
              <a:t> </a:t>
            </a:r>
            <a:r>
              <a:rPr lang="sl-SI" sz="1700" err="1"/>
              <a:t>help</a:t>
            </a:r>
            <a:r>
              <a:rPr lang="sl-SI" sz="1700"/>
              <a:t> </a:t>
            </a:r>
            <a:r>
              <a:rPr lang="sl-SI" sz="1700" err="1"/>
              <a:t>mitigate</a:t>
            </a:r>
            <a:r>
              <a:rPr lang="sl-SI" sz="1700"/>
              <a:t> </a:t>
            </a:r>
            <a:r>
              <a:rPr lang="sl-SI" sz="1700" err="1"/>
              <a:t>feelings</a:t>
            </a:r>
            <a:r>
              <a:rPr lang="sl-SI" sz="1700"/>
              <a:t> of </a:t>
            </a:r>
            <a:r>
              <a:rPr lang="sl-SI" sz="1700" err="1"/>
              <a:t>relative</a:t>
            </a:r>
            <a:r>
              <a:rPr lang="sl-SI" sz="1700"/>
              <a:t> </a:t>
            </a:r>
            <a:r>
              <a:rPr lang="sl-SI" sz="1700" err="1"/>
              <a:t>deprivation</a:t>
            </a:r>
            <a:r>
              <a:rPr lang="sl-SI" sz="170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sz="1700"/>
          </a:p>
          <a:p>
            <a:pPr>
              <a:lnSpc>
                <a:spcPct val="110000"/>
              </a:lnSpc>
            </a:pPr>
            <a:r>
              <a:rPr lang="sl-SI" sz="1700" b="1" err="1"/>
              <a:t>Gratitude</a:t>
            </a:r>
            <a:r>
              <a:rPr lang="sl-SI" sz="1700" b="1"/>
              <a:t> </a:t>
            </a:r>
            <a:r>
              <a:rPr lang="sl-SI" sz="1700" b="1" err="1"/>
              <a:t>Practice</a:t>
            </a:r>
            <a:endParaRPr lang="sl-SI" sz="1700" b="1"/>
          </a:p>
          <a:p>
            <a:pPr marL="0" indent="0">
              <a:lnSpc>
                <a:spcPct val="110000"/>
              </a:lnSpc>
              <a:buNone/>
            </a:pPr>
            <a:r>
              <a:rPr lang="sl-SI" sz="1700" err="1"/>
              <a:t>Regularly</a:t>
            </a:r>
            <a:r>
              <a:rPr lang="sl-SI" sz="1700"/>
              <a:t> </a:t>
            </a:r>
            <a:r>
              <a:rPr lang="sl-SI" sz="1700" err="1"/>
              <a:t>reflecting</a:t>
            </a:r>
            <a:r>
              <a:rPr lang="sl-SI" sz="1700"/>
              <a:t> on </a:t>
            </a:r>
            <a:r>
              <a:rPr lang="sl-SI" sz="1700" err="1"/>
              <a:t>what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</a:t>
            </a:r>
            <a:r>
              <a:rPr lang="sl-SI" sz="1700" err="1"/>
              <a:t>have</a:t>
            </a:r>
            <a:r>
              <a:rPr lang="sl-SI" sz="1700"/>
              <a:t>, </a:t>
            </a:r>
            <a:r>
              <a:rPr lang="sl-SI" sz="1700" err="1"/>
              <a:t>rather</a:t>
            </a:r>
            <a:r>
              <a:rPr lang="sl-SI" sz="1700"/>
              <a:t> </a:t>
            </a:r>
            <a:r>
              <a:rPr lang="sl-SI" sz="1700" err="1"/>
              <a:t>than</a:t>
            </a:r>
            <a:r>
              <a:rPr lang="sl-SI" sz="1700"/>
              <a:t> </a:t>
            </a:r>
            <a:r>
              <a:rPr lang="sl-SI" sz="1700" err="1"/>
              <a:t>what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</a:t>
            </a:r>
            <a:r>
              <a:rPr lang="sl-SI" sz="1700" err="1"/>
              <a:t>lack</a:t>
            </a:r>
            <a:r>
              <a:rPr lang="sl-SI" sz="1700"/>
              <a:t>, </a:t>
            </a:r>
            <a:r>
              <a:rPr lang="sl-SI" sz="1700" err="1"/>
              <a:t>can</a:t>
            </a:r>
            <a:r>
              <a:rPr lang="sl-SI" sz="1700"/>
              <a:t> </a:t>
            </a:r>
            <a:r>
              <a:rPr lang="sl-SI" sz="1700" err="1"/>
              <a:t>increase</a:t>
            </a:r>
            <a:r>
              <a:rPr lang="sl-SI" sz="1700"/>
              <a:t> </a:t>
            </a:r>
            <a:r>
              <a:rPr lang="sl-SI" sz="1700" err="1"/>
              <a:t>contentment</a:t>
            </a:r>
            <a:r>
              <a:rPr lang="sl-SI" sz="1700"/>
              <a:t> </a:t>
            </a:r>
            <a:r>
              <a:rPr lang="sl-SI" sz="1700" err="1"/>
              <a:t>and</a:t>
            </a:r>
            <a:r>
              <a:rPr lang="sl-SI" sz="1700"/>
              <a:t> </a:t>
            </a:r>
            <a:r>
              <a:rPr lang="sl-SI" sz="1700" err="1"/>
              <a:t>reduce</a:t>
            </a:r>
            <a:r>
              <a:rPr lang="sl-SI" sz="1700"/>
              <a:t> </a:t>
            </a:r>
            <a:r>
              <a:rPr lang="sl-SI" sz="1700" err="1"/>
              <a:t>the</a:t>
            </a:r>
            <a:r>
              <a:rPr lang="sl-SI" sz="1700"/>
              <a:t> negative </a:t>
            </a:r>
            <a:r>
              <a:rPr lang="sl-SI" sz="1700" err="1"/>
              <a:t>impact</a:t>
            </a:r>
            <a:r>
              <a:rPr lang="sl-SI" sz="1700"/>
              <a:t> of social </a:t>
            </a:r>
            <a:r>
              <a:rPr lang="sl-SI" sz="1700" err="1"/>
              <a:t>comparisons</a:t>
            </a:r>
            <a:r>
              <a:rPr lang="sl-SI" sz="170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513197" cy="1507375"/>
          </a:xfrm>
        </p:spPr>
        <p:txBody>
          <a:bodyPr>
            <a:normAutofit/>
          </a:bodyPr>
          <a:lstStyle/>
          <a:p>
            <a:r>
              <a:rPr lang="sl-SI"/>
              <a:t>The Impact of Lifestyle Inflation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6513197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500" err="1"/>
              <a:t>Lifestyle</a:t>
            </a:r>
            <a:r>
              <a:rPr lang="sl-SI" sz="1500"/>
              <a:t> </a:t>
            </a:r>
            <a:r>
              <a:rPr lang="sl-SI" sz="1500" err="1"/>
              <a:t>Inflation</a:t>
            </a:r>
            <a:r>
              <a:rPr lang="sl-SI" sz="1500"/>
              <a:t> </a:t>
            </a:r>
            <a:r>
              <a:rPr lang="sl-SI" sz="1500" err="1"/>
              <a:t>occurs</a:t>
            </a:r>
            <a:r>
              <a:rPr lang="sl-SI" sz="1500"/>
              <a:t> </a:t>
            </a:r>
            <a:r>
              <a:rPr lang="sl-SI" sz="1500" err="1"/>
              <a:t>when</a:t>
            </a:r>
            <a:r>
              <a:rPr lang="sl-SI" sz="1500"/>
              <a:t> </a:t>
            </a:r>
            <a:r>
              <a:rPr lang="sl-SI" sz="1500" err="1"/>
              <a:t>an</a:t>
            </a:r>
            <a:r>
              <a:rPr lang="sl-SI" sz="1500"/>
              <a:t> </a:t>
            </a:r>
            <a:r>
              <a:rPr lang="sl-SI" sz="1500" err="1"/>
              <a:t>increase</a:t>
            </a:r>
            <a:r>
              <a:rPr lang="sl-SI" sz="1500"/>
              <a:t> in </a:t>
            </a:r>
            <a:r>
              <a:rPr lang="sl-SI" sz="1500" err="1"/>
              <a:t>income</a:t>
            </a:r>
            <a:r>
              <a:rPr lang="sl-SI" sz="1500"/>
              <a:t> </a:t>
            </a:r>
            <a:r>
              <a:rPr lang="sl-SI" sz="1500" err="1"/>
              <a:t>leads</a:t>
            </a:r>
            <a:r>
              <a:rPr lang="sl-SI" sz="1500"/>
              <a:t> to a </a:t>
            </a:r>
            <a:r>
              <a:rPr lang="sl-SI" sz="1500" err="1"/>
              <a:t>corresponding</a:t>
            </a:r>
            <a:r>
              <a:rPr lang="sl-SI" sz="1500"/>
              <a:t> </a:t>
            </a:r>
            <a:r>
              <a:rPr lang="sl-SI" sz="1500" err="1"/>
              <a:t>increase</a:t>
            </a:r>
            <a:r>
              <a:rPr lang="sl-SI" sz="1500"/>
              <a:t> in </a:t>
            </a:r>
            <a:r>
              <a:rPr lang="sl-SI" sz="1500" err="1"/>
              <a:t>expenses</a:t>
            </a:r>
            <a:r>
              <a:rPr lang="sl-SI" sz="1500"/>
              <a:t>. As </a:t>
            </a:r>
            <a:r>
              <a:rPr lang="sl-SI" sz="1500" err="1"/>
              <a:t>people</a:t>
            </a:r>
            <a:r>
              <a:rPr lang="sl-SI" sz="1500"/>
              <a:t> </a:t>
            </a:r>
            <a:r>
              <a:rPr lang="sl-SI" sz="1500" err="1"/>
              <a:t>earn</a:t>
            </a:r>
            <a:r>
              <a:rPr lang="sl-SI" sz="1500"/>
              <a:t> more, </a:t>
            </a:r>
            <a:r>
              <a:rPr lang="sl-SI" sz="1500" err="1"/>
              <a:t>they</a:t>
            </a:r>
            <a:r>
              <a:rPr lang="sl-SI" sz="1500"/>
              <a:t> </a:t>
            </a:r>
            <a:r>
              <a:rPr lang="sl-SI" sz="1500" err="1"/>
              <a:t>often</a:t>
            </a:r>
            <a:r>
              <a:rPr lang="sl-SI" sz="1500"/>
              <a:t> </a:t>
            </a:r>
            <a:r>
              <a:rPr lang="sl-SI" sz="1500" err="1"/>
              <a:t>spend</a:t>
            </a:r>
            <a:r>
              <a:rPr lang="sl-SI" sz="1500"/>
              <a:t> more on non-</a:t>
            </a:r>
            <a:r>
              <a:rPr lang="sl-SI" sz="1500" err="1"/>
              <a:t>essential</a:t>
            </a:r>
            <a:r>
              <a:rPr lang="sl-SI" sz="1500"/>
              <a:t> </a:t>
            </a:r>
            <a:r>
              <a:rPr lang="sl-SI" sz="1500" err="1"/>
              <a:t>items</a:t>
            </a:r>
            <a:r>
              <a:rPr lang="sl-SI" sz="1500"/>
              <a:t>, </a:t>
            </a:r>
            <a:r>
              <a:rPr lang="sl-SI" sz="1500" err="1"/>
              <a:t>leading</a:t>
            </a:r>
            <a:r>
              <a:rPr lang="sl-SI" sz="1500"/>
              <a:t> to a </a:t>
            </a:r>
            <a:r>
              <a:rPr lang="sl-SI" sz="1500" err="1"/>
              <a:t>cycle</a:t>
            </a:r>
            <a:r>
              <a:rPr lang="sl-SI" sz="1500"/>
              <a:t> </a:t>
            </a:r>
            <a:r>
              <a:rPr lang="sl-SI" sz="1500" err="1"/>
              <a:t>where</a:t>
            </a:r>
            <a:r>
              <a:rPr lang="sl-SI" sz="1500"/>
              <a:t> </a:t>
            </a:r>
            <a:r>
              <a:rPr lang="sl-SI" sz="1500" err="1"/>
              <a:t>they</a:t>
            </a:r>
            <a:r>
              <a:rPr lang="sl-SI" sz="1500"/>
              <a:t> never </a:t>
            </a:r>
            <a:r>
              <a:rPr lang="sl-SI" sz="1500" err="1"/>
              <a:t>feel</a:t>
            </a:r>
            <a:r>
              <a:rPr lang="sl-SI" sz="1500"/>
              <a:t> </a:t>
            </a:r>
            <a:r>
              <a:rPr lang="sl-SI" sz="1500" err="1"/>
              <a:t>financially</a:t>
            </a:r>
            <a:r>
              <a:rPr lang="sl-SI" sz="1500"/>
              <a:t> </a:t>
            </a:r>
            <a:r>
              <a:rPr lang="sl-SI" sz="1500" err="1"/>
              <a:t>secure</a:t>
            </a:r>
            <a:r>
              <a:rPr lang="sl-SI" sz="1500"/>
              <a:t>, </a:t>
            </a:r>
            <a:r>
              <a:rPr lang="sl-SI" sz="1500" err="1"/>
              <a:t>despite</a:t>
            </a:r>
            <a:r>
              <a:rPr lang="sl-SI" sz="1500"/>
              <a:t> </a:t>
            </a:r>
            <a:r>
              <a:rPr lang="sl-SI" sz="1500" err="1"/>
              <a:t>higher</a:t>
            </a:r>
            <a:r>
              <a:rPr lang="sl-SI" sz="1500"/>
              <a:t> </a:t>
            </a:r>
            <a:r>
              <a:rPr lang="sl-SI" sz="1500" err="1"/>
              <a:t>earnings</a:t>
            </a:r>
            <a:r>
              <a:rPr lang="sl-SI" sz="150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sz="1500"/>
          </a:p>
          <a:p>
            <a:pPr>
              <a:lnSpc>
                <a:spcPct val="110000"/>
              </a:lnSpc>
            </a:pPr>
            <a:r>
              <a:rPr lang="sl-SI" sz="1500" i="1" err="1"/>
              <a:t>Examples</a:t>
            </a:r>
            <a:r>
              <a:rPr lang="sl-SI" sz="1500" i="1"/>
              <a:t>:</a:t>
            </a:r>
          </a:p>
          <a:p>
            <a:pPr>
              <a:lnSpc>
                <a:spcPct val="110000"/>
              </a:lnSpc>
            </a:pPr>
            <a:r>
              <a:rPr lang="sl-SI" sz="1500" err="1"/>
              <a:t>Moving</a:t>
            </a:r>
            <a:r>
              <a:rPr lang="sl-SI" sz="1500"/>
              <a:t> to a more </a:t>
            </a:r>
            <a:r>
              <a:rPr lang="sl-SI" sz="1500" err="1"/>
              <a:t>expensive</a:t>
            </a:r>
            <a:r>
              <a:rPr lang="sl-SI" sz="1500"/>
              <a:t> home, </a:t>
            </a:r>
            <a:r>
              <a:rPr lang="sl-SI" sz="1500" err="1"/>
              <a:t>buying</a:t>
            </a:r>
            <a:r>
              <a:rPr lang="sl-SI" sz="1500"/>
              <a:t> </a:t>
            </a:r>
            <a:r>
              <a:rPr lang="sl-SI" sz="1500" err="1"/>
              <a:t>luxury</a:t>
            </a:r>
            <a:r>
              <a:rPr lang="sl-SI" sz="1500"/>
              <a:t> </a:t>
            </a:r>
            <a:r>
              <a:rPr lang="sl-SI" sz="1500" err="1"/>
              <a:t>cars</a:t>
            </a:r>
            <a:r>
              <a:rPr lang="sl-SI" sz="1500"/>
              <a:t>, </a:t>
            </a:r>
            <a:r>
              <a:rPr lang="sl-SI" sz="1500" err="1"/>
              <a:t>or</a:t>
            </a:r>
            <a:r>
              <a:rPr lang="sl-SI" sz="1500"/>
              <a:t> </a:t>
            </a:r>
            <a:r>
              <a:rPr lang="sl-SI" sz="1500" err="1"/>
              <a:t>spending</a:t>
            </a:r>
            <a:r>
              <a:rPr lang="sl-SI" sz="1500"/>
              <a:t> more on </a:t>
            </a:r>
            <a:r>
              <a:rPr lang="sl-SI" sz="1500" err="1"/>
              <a:t>dining</a:t>
            </a:r>
            <a:r>
              <a:rPr lang="sl-SI" sz="1500"/>
              <a:t> </a:t>
            </a:r>
            <a:r>
              <a:rPr lang="sl-SI" sz="1500" err="1"/>
              <a:t>and</a:t>
            </a:r>
            <a:r>
              <a:rPr lang="sl-SI" sz="1500"/>
              <a:t> </a:t>
            </a:r>
            <a:r>
              <a:rPr lang="sl-SI" sz="1500" err="1"/>
              <a:t>entertainment</a:t>
            </a:r>
            <a:r>
              <a:rPr lang="sl-SI" sz="1500"/>
              <a:t> as </a:t>
            </a:r>
            <a:r>
              <a:rPr lang="sl-SI" sz="1500" err="1"/>
              <a:t>income</a:t>
            </a:r>
            <a:r>
              <a:rPr lang="sl-SI" sz="1500"/>
              <a:t> </a:t>
            </a:r>
            <a:r>
              <a:rPr lang="sl-SI" sz="1500" err="1"/>
              <a:t>rises</a:t>
            </a:r>
            <a:r>
              <a:rPr lang="sl-SI" sz="1500"/>
              <a:t>.</a:t>
            </a:r>
          </a:p>
          <a:p>
            <a:pPr>
              <a:lnSpc>
                <a:spcPct val="110000"/>
              </a:lnSpc>
            </a:pPr>
            <a:r>
              <a:rPr lang="sl-SI" sz="1500" err="1"/>
              <a:t>Higher</a:t>
            </a:r>
            <a:r>
              <a:rPr lang="sl-SI" sz="1500"/>
              <a:t> </a:t>
            </a:r>
            <a:r>
              <a:rPr lang="sl-SI" sz="1500" err="1"/>
              <a:t>expenses</a:t>
            </a:r>
            <a:r>
              <a:rPr lang="sl-SI" sz="1500"/>
              <a:t> </a:t>
            </a:r>
            <a:r>
              <a:rPr lang="sl-SI" sz="1500" err="1"/>
              <a:t>often</a:t>
            </a:r>
            <a:r>
              <a:rPr lang="sl-SI" sz="1500"/>
              <a:t> come </a:t>
            </a:r>
            <a:r>
              <a:rPr lang="sl-SI" sz="1500" err="1"/>
              <a:t>with</a:t>
            </a:r>
            <a:r>
              <a:rPr lang="sl-SI" sz="1500"/>
              <a:t> </a:t>
            </a:r>
            <a:r>
              <a:rPr lang="sl-SI" sz="1500" err="1"/>
              <a:t>hidden</a:t>
            </a:r>
            <a:r>
              <a:rPr lang="sl-SI" sz="1500"/>
              <a:t> </a:t>
            </a:r>
            <a:r>
              <a:rPr lang="sl-SI" sz="1500" err="1"/>
              <a:t>costs</a:t>
            </a:r>
            <a:r>
              <a:rPr lang="sl-SI" sz="1500"/>
              <a:t>, </a:t>
            </a:r>
            <a:r>
              <a:rPr lang="sl-SI" sz="1500" err="1"/>
              <a:t>such</a:t>
            </a:r>
            <a:r>
              <a:rPr lang="sl-SI" sz="1500"/>
              <a:t> as </a:t>
            </a:r>
            <a:r>
              <a:rPr lang="sl-SI" sz="1500" err="1"/>
              <a:t>increased</a:t>
            </a:r>
            <a:r>
              <a:rPr lang="sl-SI" sz="1500"/>
              <a:t> </a:t>
            </a:r>
            <a:r>
              <a:rPr lang="sl-SI" sz="1500" err="1"/>
              <a:t>maintenance</a:t>
            </a:r>
            <a:r>
              <a:rPr lang="sl-SI" sz="1500"/>
              <a:t>, </a:t>
            </a:r>
            <a:r>
              <a:rPr lang="sl-SI" sz="1500" err="1"/>
              <a:t>taxes</a:t>
            </a:r>
            <a:r>
              <a:rPr lang="sl-SI" sz="1500"/>
              <a:t>, </a:t>
            </a:r>
            <a:r>
              <a:rPr lang="sl-SI" sz="1500" err="1"/>
              <a:t>and</a:t>
            </a:r>
            <a:r>
              <a:rPr lang="sl-SI" sz="1500"/>
              <a:t> </a:t>
            </a:r>
            <a:r>
              <a:rPr lang="sl-SI" sz="1500" err="1"/>
              <a:t>insurance</a:t>
            </a:r>
            <a:r>
              <a:rPr lang="sl-SI" sz="1500"/>
              <a:t>, </a:t>
            </a:r>
            <a:r>
              <a:rPr lang="sl-SI" sz="1500" err="1"/>
              <a:t>further</a:t>
            </a:r>
            <a:r>
              <a:rPr lang="sl-SI" sz="1500"/>
              <a:t> </a:t>
            </a:r>
            <a:r>
              <a:rPr lang="sl-SI" sz="1500" err="1"/>
              <a:t>reducing</a:t>
            </a:r>
            <a:r>
              <a:rPr lang="sl-SI" sz="1500"/>
              <a:t> </a:t>
            </a:r>
            <a:r>
              <a:rPr lang="sl-SI" sz="1500" err="1"/>
              <a:t>disposable</a:t>
            </a:r>
            <a:r>
              <a:rPr lang="sl-SI" sz="1500"/>
              <a:t> </a:t>
            </a:r>
            <a:r>
              <a:rPr lang="sl-SI" sz="1500" err="1"/>
              <a:t>income</a:t>
            </a:r>
            <a:r>
              <a:rPr lang="sl-SI" sz="150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6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err="1"/>
              <a:t>Managing</a:t>
            </a:r>
            <a:r>
              <a:rPr lang="sl-SI"/>
              <a:t> </a:t>
            </a:r>
            <a:r>
              <a:rPr lang="sl-SI" err="1"/>
              <a:t>Lifestyle</a:t>
            </a:r>
            <a:r>
              <a:rPr lang="sl-SI"/>
              <a:t> </a:t>
            </a:r>
            <a:r>
              <a:rPr lang="sl-SI" err="1"/>
              <a:t>Inflation</a:t>
            </a:r>
            <a:endParaRPr lang="sl-SI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300" err="1"/>
              <a:t>Budgeting</a:t>
            </a:r>
            <a:endParaRPr lang="sl-SI" sz="1300"/>
          </a:p>
          <a:p>
            <a:pPr marL="0" indent="0">
              <a:lnSpc>
                <a:spcPct val="110000"/>
              </a:lnSpc>
              <a:buNone/>
            </a:pPr>
            <a:r>
              <a:rPr lang="sl-SI" sz="1300" err="1"/>
              <a:t>Creating</a:t>
            </a:r>
            <a:r>
              <a:rPr lang="sl-SI" sz="1300"/>
              <a:t> </a:t>
            </a:r>
            <a:r>
              <a:rPr lang="sl-SI" sz="1300" err="1"/>
              <a:t>and</a:t>
            </a:r>
            <a:r>
              <a:rPr lang="sl-SI" sz="1300"/>
              <a:t> </a:t>
            </a:r>
            <a:r>
              <a:rPr lang="sl-SI" sz="1300" err="1"/>
              <a:t>sticking</a:t>
            </a:r>
            <a:r>
              <a:rPr lang="sl-SI" sz="1300"/>
              <a:t> to a </a:t>
            </a:r>
            <a:r>
              <a:rPr lang="sl-SI" sz="1300" err="1"/>
              <a:t>budget</a:t>
            </a:r>
            <a:r>
              <a:rPr lang="sl-SI" sz="1300"/>
              <a:t> </a:t>
            </a:r>
            <a:r>
              <a:rPr lang="sl-SI" sz="1300" err="1"/>
              <a:t>helps</a:t>
            </a:r>
            <a:r>
              <a:rPr lang="sl-SI" sz="1300"/>
              <a:t> </a:t>
            </a:r>
            <a:r>
              <a:rPr lang="sl-SI" sz="1300" err="1"/>
              <a:t>control</a:t>
            </a:r>
            <a:r>
              <a:rPr lang="sl-SI" sz="1300"/>
              <a:t> </a:t>
            </a:r>
            <a:r>
              <a:rPr lang="sl-SI" sz="1300" err="1"/>
              <a:t>spending</a:t>
            </a:r>
            <a:r>
              <a:rPr lang="sl-SI" sz="1300"/>
              <a:t>, </a:t>
            </a:r>
            <a:r>
              <a:rPr lang="sl-SI" sz="1300" err="1"/>
              <a:t>ensuring</a:t>
            </a:r>
            <a:r>
              <a:rPr lang="sl-SI" sz="1300"/>
              <a:t> </a:t>
            </a:r>
            <a:r>
              <a:rPr lang="sl-SI" sz="1300" err="1"/>
              <a:t>that</a:t>
            </a:r>
            <a:r>
              <a:rPr lang="sl-SI" sz="1300"/>
              <a:t> </a:t>
            </a:r>
            <a:r>
              <a:rPr lang="sl-SI" sz="1300" err="1"/>
              <a:t>income</a:t>
            </a:r>
            <a:r>
              <a:rPr lang="sl-SI" sz="1300"/>
              <a:t> </a:t>
            </a:r>
            <a:r>
              <a:rPr lang="sl-SI" sz="1300" err="1"/>
              <a:t>increases</a:t>
            </a:r>
            <a:r>
              <a:rPr lang="sl-SI" sz="1300"/>
              <a:t> are used </a:t>
            </a:r>
            <a:r>
              <a:rPr lang="sl-SI" sz="1300" err="1"/>
              <a:t>wisely</a:t>
            </a:r>
            <a:r>
              <a:rPr lang="sl-SI" sz="1300"/>
              <a:t> </a:t>
            </a:r>
            <a:r>
              <a:rPr lang="sl-SI" sz="1300" err="1"/>
              <a:t>rather</a:t>
            </a:r>
            <a:r>
              <a:rPr lang="sl-SI" sz="1300"/>
              <a:t> </a:t>
            </a:r>
            <a:r>
              <a:rPr lang="sl-SI" sz="1300" err="1"/>
              <a:t>than</a:t>
            </a:r>
            <a:r>
              <a:rPr lang="sl-SI" sz="1300"/>
              <a:t> </a:t>
            </a:r>
            <a:r>
              <a:rPr lang="sl-SI" sz="1300" err="1"/>
              <a:t>being</a:t>
            </a:r>
            <a:r>
              <a:rPr lang="sl-SI" sz="1300"/>
              <a:t> </a:t>
            </a:r>
            <a:r>
              <a:rPr lang="sl-SI" sz="1300" err="1"/>
              <a:t>consumed</a:t>
            </a:r>
            <a:r>
              <a:rPr lang="sl-SI" sz="1300"/>
              <a:t> </a:t>
            </a:r>
            <a:r>
              <a:rPr lang="sl-SI" sz="1300" err="1"/>
              <a:t>by</a:t>
            </a:r>
            <a:r>
              <a:rPr lang="sl-SI" sz="1300"/>
              <a:t> </a:t>
            </a:r>
            <a:r>
              <a:rPr lang="sl-SI" sz="1300" err="1"/>
              <a:t>lifestyle</a:t>
            </a:r>
            <a:r>
              <a:rPr lang="sl-SI" sz="1300"/>
              <a:t> </a:t>
            </a:r>
            <a:r>
              <a:rPr lang="sl-SI" sz="1300" err="1"/>
              <a:t>inflation</a:t>
            </a:r>
            <a:r>
              <a:rPr lang="sl-SI" sz="130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sz="1300"/>
          </a:p>
          <a:p>
            <a:pPr>
              <a:lnSpc>
                <a:spcPct val="110000"/>
              </a:lnSpc>
            </a:pPr>
            <a:r>
              <a:rPr lang="sl-SI" sz="1300" err="1"/>
              <a:t>Prioritizing</a:t>
            </a:r>
            <a:r>
              <a:rPr lang="sl-SI" sz="1300"/>
              <a:t> </a:t>
            </a:r>
            <a:r>
              <a:rPr lang="sl-SI" sz="1300" err="1"/>
              <a:t>Savings</a:t>
            </a:r>
            <a:endParaRPr lang="sl-SI" sz="1300"/>
          </a:p>
          <a:p>
            <a:pPr marL="0" indent="0">
              <a:lnSpc>
                <a:spcPct val="110000"/>
              </a:lnSpc>
              <a:buNone/>
            </a:pPr>
            <a:r>
              <a:rPr lang="sl-SI" sz="1300" err="1"/>
              <a:t>Automatically</a:t>
            </a:r>
            <a:r>
              <a:rPr lang="sl-SI" sz="1300"/>
              <a:t> </a:t>
            </a:r>
            <a:r>
              <a:rPr lang="sl-SI" sz="1300" err="1"/>
              <a:t>directing</a:t>
            </a:r>
            <a:r>
              <a:rPr lang="sl-SI" sz="1300"/>
              <a:t> a </a:t>
            </a:r>
            <a:r>
              <a:rPr lang="sl-SI" sz="1300" err="1"/>
              <a:t>portion</a:t>
            </a:r>
            <a:r>
              <a:rPr lang="sl-SI" sz="1300"/>
              <a:t> of </a:t>
            </a:r>
            <a:r>
              <a:rPr lang="sl-SI" sz="1300" err="1"/>
              <a:t>any</a:t>
            </a:r>
            <a:r>
              <a:rPr lang="sl-SI" sz="1300"/>
              <a:t> </a:t>
            </a:r>
            <a:r>
              <a:rPr lang="sl-SI" sz="1300" err="1"/>
              <a:t>income</a:t>
            </a:r>
            <a:r>
              <a:rPr lang="sl-SI" sz="1300"/>
              <a:t> </a:t>
            </a:r>
            <a:r>
              <a:rPr lang="sl-SI" sz="1300" err="1"/>
              <a:t>increase</a:t>
            </a:r>
            <a:r>
              <a:rPr lang="sl-SI" sz="1300"/>
              <a:t> to </a:t>
            </a:r>
            <a:r>
              <a:rPr lang="sl-SI" sz="1300" err="1"/>
              <a:t>savings</a:t>
            </a:r>
            <a:r>
              <a:rPr lang="sl-SI" sz="1300"/>
              <a:t> </a:t>
            </a:r>
            <a:r>
              <a:rPr lang="sl-SI" sz="1300" err="1"/>
              <a:t>or</a:t>
            </a:r>
            <a:r>
              <a:rPr lang="sl-SI" sz="1300"/>
              <a:t> </a:t>
            </a:r>
            <a:r>
              <a:rPr lang="sl-SI" sz="1300" err="1"/>
              <a:t>investments</a:t>
            </a:r>
            <a:r>
              <a:rPr lang="sl-SI" sz="1300"/>
              <a:t> </a:t>
            </a:r>
            <a:r>
              <a:rPr lang="sl-SI" sz="1300" err="1"/>
              <a:t>can</a:t>
            </a:r>
            <a:r>
              <a:rPr lang="sl-SI" sz="1300"/>
              <a:t> </a:t>
            </a:r>
            <a:r>
              <a:rPr lang="sl-SI" sz="1300" err="1"/>
              <a:t>prevent</a:t>
            </a:r>
            <a:r>
              <a:rPr lang="sl-SI" sz="1300"/>
              <a:t> </a:t>
            </a:r>
            <a:r>
              <a:rPr lang="sl-SI" sz="1300" err="1"/>
              <a:t>lifestyle</a:t>
            </a:r>
            <a:r>
              <a:rPr lang="sl-SI" sz="1300"/>
              <a:t> </a:t>
            </a:r>
            <a:r>
              <a:rPr lang="sl-SI" sz="1300" err="1"/>
              <a:t>inflation</a:t>
            </a:r>
            <a:r>
              <a:rPr lang="sl-SI" sz="1300"/>
              <a:t> </a:t>
            </a:r>
            <a:r>
              <a:rPr lang="sl-SI" sz="1300" err="1"/>
              <a:t>and</a:t>
            </a:r>
            <a:r>
              <a:rPr lang="sl-SI" sz="1300"/>
              <a:t> </a:t>
            </a:r>
            <a:r>
              <a:rPr lang="sl-SI" sz="1300" err="1"/>
              <a:t>build</a:t>
            </a:r>
            <a:r>
              <a:rPr lang="sl-SI" sz="1300"/>
              <a:t> </a:t>
            </a:r>
            <a:r>
              <a:rPr lang="sl-SI" sz="1300" err="1"/>
              <a:t>long</a:t>
            </a:r>
            <a:r>
              <a:rPr lang="sl-SI" sz="1300"/>
              <a:t>-term </a:t>
            </a:r>
            <a:r>
              <a:rPr lang="sl-SI" sz="1300" err="1"/>
              <a:t>financial</a:t>
            </a:r>
            <a:r>
              <a:rPr lang="sl-SI" sz="1300"/>
              <a:t> </a:t>
            </a:r>
            <a:r>
              <a:rPr lang="sl-SI" sz="1300" err="1"/>
              <a:t>security</a:t>
            </a:r>
            <a:r>
              <a:rPr lang="sl-SI" sz="1300"/>
              <a:t>.</a:t>
            </a:r>
          </a:p>
          <a:p>
            <a:pPr>
              <a:lnSpc>
                <a:spcPct val="110000"/>
              </a:lnSpc>
            </a:pPr>
            <a:endParaRPr lang="sl-SI" sz="1300"/>
          </a:p>
          <a:p>
            <a:pPr>
              <a:lnSpc>
                <a:spcPct val="110000"/>
              </a:lnSpc>
            </a:pPr>
            <a:r>
              <a:rPr lang="sl-SI" sz="1300" err="1"/>
              <a:t>Mindful</a:t>
            </a:r>
            <a:r>
              <a:rPr lang="sl-SI" sz="1300"/>
              <a:t> </a:t>
            </a:r>
            <a:r>
              <a:rPr lang="sl-SI" sz="1300" err="1"/>
              <a:t>Spending</a:t>
            </a:r>
            <a:endParaRPr lang="sl-SI" sz="1300"/>
          </a:p>
          <a:p>
            <a:pPr marL="0" indent="0">
              <a:lnSpc>
                <a:spcPct val="110000"/>
              </a:lnSpc>
              <a:buNone/>
            </a:pPr>
            <a:r>
              <a:rPr lang="sl-SI" sz="1300" err="1"/>
              <a:t>Reflect</a:t>
            </a:r>
            <a:r>
              <a:rPr lang="sl-SI" sz="1300"/>
              <a:t> on </a:t>
            </a:r>
            <a:r>
              <a:rPr lang="sl-SI" sz="1300" err="1"/>
              <a:t>whether</a:t>
            </a:r>
            <a:r>
              <a:rPr lang="sl-SI" sz="1300"/>
              <a:t> </a:t>
            </a:r>
            <a:r>
              <a:rPr lang="sl-SI" sz="1300" err="1"/>
              <a:t>new</a:t>
            </a:r>
            <a:r>
              <a:rPr lang="sl-SI" sz="1300"/>
              <a:t> </a:t>
            </a:r>
            <a:r>
              <a:rPr lang="sl-SI" sz="1300" err="1"/>
              <a:t>expenses</a:t>
            </a:r>
            <a:r>
              <a:rPr lang="sl-SI" sz="1300"/>
              <a:t> </a:t>
            </a:r>
            <a:r>
              <a:rPr lang="sl-SI" sz="1300" err="1"/>
              <a:t>genuinely</a:t>
            </a:r>
            <a:r>
              <a:rPr lang="sl-SI" sz="1300"/>
              <a:t> </a:t>
            </a:r>
            <a:r>
              <a:rPr lang="sl-SI" sz="1300" err="1"/>
              <a:t>contribute</a:t>
            </a:r>
            <a:r>
              <a:rPr lang="sl-SI" sz="1300"/>
              <a:t> to </a:t>
            </a:r>
            <a:r>
              <a:rPr lang="sl-SI" sz="1300" err="1"/>
              <a:t>your</a:t>
            </a:r>
            <a:r>
              <a:rPr lang="sl-SI" sz="1300"/>
              <a:t> </a:t>
            </a:r>
            <a:r>
              <a:rPr lang="sl-SI" sz="1300" err="1"/>
              <a:t>happiness</a:t>
            </a:r>
            <a:r>
              <a:rPr lang="sl-SI" sz="1300"/>
              <a:t> </a:t>
            </a:r>
            <a:r>
              <a:rPr lang="sl-SI" sz="1300" err="1"/>
              <a:t>or</a:t>
            </a:r>
            <a:r>
              <a:rPr lang="sl-SI" sz="1300"/>
              <a:t> are </a:t>
            </a:r>
            <a:r>
              <a:rPr lang="sl-SI" sz="1300" err="1"/>
              <a:t>simply</a:t>
            </a:r>
            <a:r>
              <a:rPr lang="sl-SI" sz="1300"/>
              <a:t> a </a:t>
            </a:r>
            <a:r>
              <a:rPr lang="sl-SI" sz="1300" err="1"/>
              <a:t>response</a:t>
            </a:r>
            <a:r>
              <a:rPr lang="sl-SI" sz="1300"/>
              <a:t> to </a:t>
            </a:r>
            <a:r>
              <a:rPr lang="sl-SI" sz="1300" err="1"/>
              <a:t>increased</a:t>
            </a:r>
            <a:r>
              <a:rPr lang="sl-SI" sz="1300"/>
              <a:t> </a:t>
            </a:r>
            <a:r>
              <a:rPr lang="sl-SI" sz="1300" err="1"/>
              <a:t>income</a:t>
            </a:r>
            <a:r>
              <a:rPr lang="sl-SI" sz="130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 descr="A logo of people with a sunburst&#10;&#10;Description automatically generated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9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Satisfaction</a:t>
            </a:r>
            <a:r>
              <a:rPr lang="sl-SI" dirty="0"/>
              <a:t> </a:t>
            </a:r>
            <a:r>
              <a:rPr lang="sl-SI" dirty="0" err="1"/>
              <a:t>vs</a:t>
            </a:r>
            <a:r>
              <a:rPr lang="sl-SI" dirty="0"/>
              <a:t> </a:t>
            </a:r>
            <a:r>
              <a:rPr lang="sl-SI" dirty="0" err="1"/>
              <a:t>Actual</a:t>
            </a:r>
            <a:r>
              <a:rPr lang="sl-SI" dirty="0"/>
              <a:t> </a:t>
            </a:r>
            <a:r>
              <a:rPr lang="sl-SI" dirty="0" err="1"/>
              <a:t>Wealth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sz="1700" b="1" err="1"/>
              <a:t>Financial</a:t>
            </a:r>
            <a:r>
              <a:rPr lang="sl-SI" sz="1700" b="1"/>
              <a:t> </a:t>
            </a:r>
            <a:r>
              <a:rPr lang="sl-SI" sz="1700" b="1" err="1"/>
              <a:t>Satisfaction</a:t>
            </a:r>
            <a:r>
              <a:rPr lang="sl-SI" sz="1700" b="1"/>
              <a:t>:</a:t>
            </a:r>
          </a:p>
          <a:p>
            <a:r>
              <a:rPr lang="sl-SI" sz="1700" err="1"/>
              <a:t>This</a:t>
            </a:r>
            <a:r>
              <a:rPr lang="sl-SI" sz="1700"/>
              <a:t> </a:t>
            </a:r>
            <a:r>
              <a:rPr lang="sl-SI" sz="1700" err="1"/>
              <a:t>refers</a:t>
            </a:r>
            <a:r>
              <a:rPr lang="sl-SI" sz="1700"/>
              <a:t> to </a:t>
            </a:r>
            <a:r>
              <a:rPr lang="sl-SI" sz="1700" err="1"/>
              <a:t>the</a:t>
            </a:r>
            <a:r>
              <a:rPr lang="sl-SI" sz="1700"/>
              <a:t> </a:t>
            </a:r>
            <a:r>
              <a:rPr lang="sl-SI" sz="1700" err="1"/>
              <a:t>contentment</a:t>
            </a:r>
            <a:r>
              <a:rPr lang="sl-SI" sz="1700"/>
              <a:t> one </a:t>
            </a:r>
            <a:r>
              <a:rPr lang="sl-SI" sz="1700" err="1"/>
              <a:t>feels</a:t>
            </a:r>
            <a:r>
              <a:rPr lang="sl-SI" sz="1700"/>
              <a:t> </a:t>
            </a:r>
            <a:r>
              <a:rPr lang="sl-SI" sz="1700" err="1"/>
              <a:t>about</a:t>
            </a:r>
            <a:r>
              <a:rPr lang="sl-SI" sz="1700"/>
              <a:t> </a:t>
            </a:r>
            <a:r>
              <a:rPr lang="sl-SI" sz="1700" err="1"/>
              <a:t>their</a:t>
            </a:r>
            <a:r>
              <a:rPr lang="sl-SI" sz="1700"/>
              <a:t> </a:t>
            </a:r>
            <a:r>
              <a:rPr lang="sl-SI" sz="1700" err="1"/>
              <a:t>financial</a:t>
            </a:r>
            <a:r>
              <a:rPr lang="sl-SI" sz="1700"/>
              <a:t> </a:t>
            </a:r>
            <a:r>
              <a:rPr lang="sl-SI" sz="1700" err="1"/>
              <a:t>situation</a:t>
            </a:r>
            <a:r>
              <a:rPr lang="sl-SI" sz="1700"/>
              <a:t>, </a:t>
            </a:r>
            <a:r>
              <a:rPr lang="sl-SI" sz="1700" err="1"/>
              <a:t>which</a:t>
            </a:r>
            <a:r>
              <a:rPr lang="sl-SI" sz="1700"/>
              <a:t> </a:t>
            </a:r>
            <a:r>
              <a:rPr lang="sl-SI" sz="1700" err="1"/>
              <a:t>may</a:t>
            </a:r>
            <a:r>
              <a:rPr lang="sl-SI" sz="1700"/>
              <a:t> not </a:t>
            </a:r>
            <a:r>
              <a:rPr lang="sl-SI" sz="1700" err="1"/>
              <a:t>necessarily</a:t>
            </a:r>
            <a:r>
              <a:rPr lang="sl-SI" sz="1700"/>
              <a:t> </a:t>
            </a:r>
            <a:r>
              <a:rPr lang="sl-SI" sz="1700" err="1"/>
              <a:t>correlate</a:t>
            </a:r>
            <a:r>
              <a:rPr lang="sl-SI" sz="1700"/>
              <a:t> </a:t>
            </a:r>
            <a:r>
              <a:rPr lang="sl-SI" sz="1700" err="1"/>
              <a:t>with</a:t>
            </a:r>
            <a:r>
              <a:rPr lang="sl-SI" sz="1700"/>
              <a:t> </a:t>
            </a:r>
            <a:r>
              <a:rPr lang="sl-SI" sz="1700" err="1"/>
              <a:t>their</a:t>
            </a:r>
            <a:r>
              <a:rPr lang="sl-SI" sz="1700"/>
              <a:t> </a:t>
            </a:r>
            <a:r>
              <a:rPr lang="sl-SI" sz="1700" err="1"/>
              <a:t>actual</a:t>
            </a:r>
            <a:r>
              <a:rPr lang="sl-SI" sz="1700"/>
              <a:t> </a:t>
            </a:r>
            <a:r>
              <a:rPr lang="sl-SI" sz="1700" err="1"/>
              <a:t>wealth</a:t>
            </a:r>
            <a:r>
              <a:rPr lang="sl-SI" sz="1700"/>
              <a:t>. </a:t>
            </a:r>
            <a:r>
              <a:rPr lang="sl-SI" sz="1700" err="1"/>
              <a:t>Financial</a:t>
            </a:r>
            <a:r>
              <a:rPr lang="sl-SI" sz="1700"/>
              <a:t> </a:t>
            </a:r>
            <a:r>
              <a:rPr lang="sl-SI" sz="1700" err="1"/>
              <a:t>satisfaction</a:t>
            </a:r>
            <a:r>
              <a:rPr lang="sl-SI" sz="1700"/>
              <a:t> is </a:t>
            </a:r>
            <a:r>
              <a:rPr lang="sl-SI" sz="1700" err="1"/>
              <a:t>influenced</a:t>
            </a:r>
            <a:r>
              <a:rPr lang="sl-SI" sz="1700"/>
              <a:t> </a:t>
            </a:r>
            <a:r>
              <a:rPr lang="sl-SI" sz="1700" err="1"/>
              <a:t>by</a:t>
            </a:r>
            <a:r>
              <a:rPr lang="sl-SI" sz="1700"/>
              <a:t> personal </a:t>
            </a:r>
            <a:r>
              <a:rPr lang="sl-SI" sz="1700" err="1"/>
              <a:t>values</a:t>
            </a:r>
            <a:r>
              <a:rPr lang="sl-SI" sz="1700"/>
              <a:t>, </a:t>
            </a:r>
            <a:r>
              <a:rPr lang="sl-SI" sz="1700" err="1"/>
              <a:t>financial</a:t>
            </a:r>
            <a:r>
              <a:rPr lang="sl-SI" sz="1700"/>
              <a:t> </a:t>
            </a:r>
            <a:r>
              <a:rPr lang="sl-SI" sz="1700" err="1"/>
              <a:t>goals</a:t>
            </a:r>
            <a:r>
              <a:rPr lang="sl-SI" sz="1700"/>
              <a:t>, </a:t>
            </a:r>
            <a:r>
              <a:rPr lang="sl-SI" sz="1700" err="1"/>
              <a:t>and</a:t>
            </a:r>
            <a:r>
              <a:rPr lang="sl-SI" sz="1700"/>
              <a:t> </a:t>
            </a:r>
            <a:r>
              <a:rPr lang="sl-SI" sz="1700" err="1"/>
              <a:t>psychological</a:t>
            </a:r>
            <a:r>
              <a:rPr lang="sl-SI" sz="1700"/>
              <a:t> </a:t>
            </a:r>
            <a:r>
              <a:rPr lang="sl-SI" sz="1700" err="1"/>
              <a:t>factors</a:t>
            </a:r>
            <a:r>
              <a:rPr lang="sl-SI" sz="1700"/>
              <a:t>.</a:t>
            </a:r>
          </a:p>
          <a:p>
            <a:endParaRPr lang="sl-SI" sz="1700"/>
          </a:p>
          <a:p>
            <a:pPr marL="0" indent="0">
              <a:buNone/>
            </a:pPr>
            <a:r>
              <a:rPr lang="sl-SI" sz="1700" b="1" err="1"/>
              <a:t>Actual</a:t>
            </a:r>
            <a:r>
              <a:rPr lang="sl-SI" sz="1700" b="1"/>
              <a:t> </a:t>
            </a:r>
            <a:r>
              <a:rPr lang="sl-SI" sz="1700" b="1" err="1"/>
              <a:t>Wealth</a:t>
            </a:r>
            <a:r>
              <a:rPr lang="sl-SI" sz="1700" b="1"/>
              <a:t>:</a:t>
            </a:r>
          </a:p>
          <a:p>
            <a:r>
              <a:rPr lang="sl-SI" sz="1700" err="1"/>
              <a:t>The</a:t>
            </a:r>
            <a:r>
              <a:rPr lang="sl-SI" sz="1700"/>
              <a:t> </a:t>
            </a:r>
            <a:r>
              <a:rPr lang="sl-SI" sz="1700" err="1"/>
              <a:t>objective</a:t>
            </a:r>
            <a:r>
              <a:rPr lang="sl-SI" sz="1700"/>
              <a:t> </a:t>
            </a:r>
            <a:r>
              <a:rPr lang="sl-SI" sz="1700" err="1"/>
              <a:t>measure</a:t>
            </a:r>
            <a:r>
              <a:rPr lang="sl-SI" sz="1700"/>
              <a:t> of </a:t>
            </a:r>
            <a:r>
              <a:rPr lang="sl-SI" sz="1700" err="1"/>
              <a:t>one's</a:t>
            </a:r>
            <a:r>
              <a:rPr lang="sl-SI" sz="1700"/>
              <a:t> </a:t>
            </a:r>
            <a:r>
              <a:rPr lang="sl-SI" sz="1700" err="1"/>
              <a:t>assets</a:t>
            </a:r>
            <a:r>
              <a:rPr lang="sl-SI" sz="1700"/>
              <a:t>, </a:t>
            </a:r>
            <a:r>
              <a:rPr lang="sl-SI" sz="1700" err="1"/>
              <a:t>income</a:t>
            </a:r>
            <a:r>
              <a:rPr lang="sl-SI" sz="1700"/>
              <a:t>, </a:t>
            </a:r>
            <a:r>
              <a:rPr lang="sl-SI" sz="1700" err="1"/>
              <a:t>and</a:t>
            </a:r>
            <a:r>
              <a:rPr lang="sl-SI" sz="1700"/>
              <a:t> net </a:t>
            </a:r>
            <a:r>
              <a:rPr lang="sl-SI" sz="1700" err="1"/>
              <a:t>worth</a:t>
            </a:r>
            <a:r>
              <a:rPr lang="sl-SI" sz="170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4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sl-SI"/>
              <a:t>Factors Influencing Financial Satisfaction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27316"/>
            <a:ext cx="4855352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500" err="1"/>
              <a:t>What</a:t>
            </a:r>
            <a:r>
              <a:rPr lang="sl-SI" sz="1500"/>
              <a:t> </a:t>
            </a:r>
            <a:r>
              <a:rPr lang="sl-SI" sz="1500" err="1"/>
              <a:t>you</a:t>
            </a:r>
            <a:r>
              <a:rPr lang="sl-SI" sz="1500"/>
              <a:t> </a:t>
            </a:r>
            <a:r>
              <a:rPr lang="sl-SI" sz="1500" err="1"/>
              <a:t>prioritize</a:t>
            </a:r>
            <a:r>
              <a:rPr lang="sl-SI" sz="1500"/>
              <a:t>—</a:t>
            </a:r>
            <a:r>
              <a:rPr lang="sl-SI" sz="1500" err="1"/>
              <a:t>such</a:t>
            </a:r>
            <a:r>
              <a:rPr lang="sl-SI" sz="1500"/>
              <a:t> as </a:t>
            </a:r>
            <a:r>
              <a:rPr lang="sl-SI" sz="1500" err="1"/>
              <a:t>security</a:t>
            </a:r>
            <a:r>
              <a:rPr lang="sl-SI" sz="1500"/>
              <a:t>, </a:t>
            </a:r>
            <a:r>
              <a:rPr lang="sl-SI" sz="1500" err="1"/>
              <a:t>freedom</a:t>
            </a:r>
            <a:r>
              <a:rPr lang="sl-SI" sz="1500"/>
              <a:t>, </a:t>
            </a:r>
            <a:r>
              <a:rPr lang="sl-SI" sz="1500" err="1"/>
              <a:t>or</a:t>
            </a:r>
            <a:r>
              <a:rPr lang="sl-SI" sz="1500"/>
              <a:t> </a:t>
            </a:r>
            <a:r>
              <a:rPr lang="sl-SI" sz="1500" err="1"/>
              <a:t>helping</a:t>
            </a:r>
            <a:r>
              <a:rPr lang="sl-SI" sz="1500"/>
              <a:t> </a:t>
            </a:r>
            <a:r>
              <a:rPr lang="sl-SI" sz="1500" err="1"/>
              <a:t>others</a:t>
            </a:r>
            <a:r>
              <a:rPr lang="sl-SI" sz="1500"/>
              <a:t>—</a:t>
            </a:r>
            <a:r>
              <a:rPr lang="sl-SI" sz="1500" err="1"/>
              <a:t>affects</a:t>
            </a:r>
            <a:r>
              <a:rPr lang="sl-SI" sz="1500"/>
              <a:t> </a:t>
            </a:r>
            <a:r>
              <a:rPr lang="sl-SI" sz="1500" err="1"/>
              <a:t>your</a:t>
            </a:r>
            <a:r>
              <a:rPr lang="sl-SI" sz="1500"/>
              <a:t> </a:t>
            </a:r>
            <a:r>
              <a:rPr lang="sl-SI" sz="1500" err="1"/>
              <a:t>financial</a:t>
            </a:r>
            <a:r>
              <a:rPr lang="sl-SI" sz="1500"/>
              <a:t> </a:t>
            </a:r>
            <a:r>
              <a:rPr lang="sl-SI" sz="1500" err="1"/>
              <a:t>satisfaction</a:t>
            </a:r>
            <a:r>
              <a:rPr lang="sl-SI" sz="1500"/>
              <a:t> more </a:t>
            </a:r>
            <a:r>
              <a:rPr lang="sl-SI" sz="1500" err="1"/>
              <a:t>than</a:t>
            </a:r>
            <a:r>
              <a:rPr lang="sl-SI" sz="1500"/>
              <a:t> </a:t>
            </a:r>
            <a:r>
              <a:rPr lang="sl-SI" sz="1500" err="1"/>
              <a:t>the</a:t>
            </a:r>
            <a:r>
              <a:rPr lang="sl-SI" sz="1500"/>
              <a:t> </a:t>
            </a:r>
            <a:r>
              <a:rPr lang="sl-SI" sz="1500" err="1"/>
              <a:t>sheer</a:t>
            </a:r>
            <a:r>
              <a:rPr lang="sl-SI" sz="1500"/>
              <a:t> </a:t>
            </a:r>
            <a:r>
              <a:rPr lang="sl-SI" sz="1500" err="1"/>
              <a:t>amount</a:t>
            </a:r>
            <a:r>
              <a:rPr lang="sl-SI" sz="1500"/>
              <a:t> of </a:t>
            </a:r>
            <a:r>
              <a:rPr lang="sl-SI" sz="1500" err="1"/>
              <a:t>money</a:t>
            </a:r>
            <a:r>
              <a:rPr lang="sl-SI" sz="1500"/>
              <a:t> </a:t>
            </a:r>
            <a:r>
              <a:rPr lang="sl-SI" sz="1500" err="1"/>
              <a:t>you</a:t>
            </a:r>
            <a:r>
              <a:rPr lang="sl-SI" sz="1500"/>
              <a:t> </a:t>
            </a:r>
            <a:r>
              <a:rPr lang="sl-SI" sz="1500" err="1"/>
              <a:t>have</a:t>
            </a:r>
            <a:r>
              <a:rPr lang="sl-SI" sz="1500"/>
              <a:t>.</a:t>
            </a:r>
          </a:p>
          <a:p>
            <a:pPr>
              <a:lnSpc>
                <a:spcPct val="110000"/>
              </a:lnSpc>
            </a:pPr>
            <a:endParaRPr lang="sl-SI" sz="1500"/>
          </a:p>
          <a:p>
            <a:pPr>
              <a:lnSpc>
                <a:spcPct val="110000"/>
              </a:lnSpc>
            </a:pPr>
            <a:r>
              <a:rPr lang="sl-SI" sz="1500" err="1"/>
              <a:t>Clear</a:t>
            </a:r>
            <a:r>
              <a:rPr lang="sl-SI" sz="1500"/>
              <a:t>, </a:t>
            </a:r>
            <a:r>
              <a:rPr lang="sl-SI" sz="1500" err="1"/>
              <a:t>achievable</a:t>
            </a:r>
            <a:r>
              <a:rPr lang="sl-SI" sz="1500"/>
              <a:t> </a:t>
            </a:r>
            <a:r>
              <a:rPr lang="sl-SI" sz="1500" err="1"/>
              <a:t>financial</a:t>
            </a:r>
            <a:r>
              <a:rPr lang="sl-SI" sz="1500"/>
              <a:t> </a:t>
            </a:r>
            <a:r>
              <a:rPr lang="sl-SI" sz="1500" err="1"/>
              <a:t>goals</a:t>
            </a:r>
            <a:r>
              <a:rPr lang="sl-SI" sz="1500"/>
              <a:t> </a:t>
            </a:r>
            <a:r>
              <a:rPr lang="sl-SI" sz="1500" err="1"/>
              <a:t>lead</a:t>
            </a:r>
            <a:r>
              <a:rPr lang="sl-SI" sz="1500"/>
              <a:t> to </a:t>
            </a:r>
            <a:r>
              <a:rPr lang="sl-SI" sz="1500" err="1"/>
              <a:t>higher</a:t>
            </a:r>
            <a:r>
              <a:rPr lang="sl-SI" sz="1500"/>
              <a:t> </a:t>
            </a:r>
            <a:r>
              <a:rPr lang="sl-SI" sz="1500" err="1"/>
              <a:t>satisfaction</a:t>
            </a:r>
            <a:r>
              <a:rPr lang="sl-SI" sz="1500"/>
              <a:t>, as </a:t>
            </a:r>
            <a:r>
              <a:rPr lang="sl-SI" sz="1500" err="1"/>
              <a:t>progress</a:t>
            </a:r>
            <a:r>
              <a:rPr lang="sl-SI" sz="1500"/>
              <a:t> </a:t>
            </a:r>
            <a:r>
              <a:rPr lang="sl-SI" sz="1500" err="1"/>
              <a:t>towards</a:t>
            </a:r>
            <a:r>
              <a:rPr lang="sl-SI" sz="1500"/>
              <a:t> </a:t>
            </a:r>
            <a:r>
              <a:rPr lang="sl-SI" sz="1500" err="1"/>
              <a:t>these</a:t>
            </a:r>
            <a:r>
              <a:rPr lang="sl-SI" sz="1500"/>
              <a:t> </a:t>
            </a:r>
            <a:r>
              <a:rPr lang="sl-SI" sz="1500" err="1"/>
              <a:t>goals</a:t>
            </a:r>
            <a:r>
              <a:rPr lang="sl-SI" sz="1500"/>
              <a:t> is more </a:t>
            </a:r>
            <a:r>
              <a:rPr lang="sl-SI" sz="1500" err="1"/>
              <a:t>fulfilling</a:t>
            </a:r>
            <a:r>
              <a:rPr lang="sl-SI" sz="1500"/>
              <a:t> </a:t>
            </a:r>
            <a:r>
              <a:rPr lang="sl-SI" sz="1500" err="1"/>
              <a:t>than</a:t>
            </a:r>
            <a:r>
              <a:rPr lang="sl-SI" sz="1500"/>
              <a:t> </a:t>
            </a:r>
            <a:r>
              <a:rPr lang="sl-SI" sz="1500" err="1"/>
              <a:t>simply</a:t>
            </a:r>
            <a:r>
              <a:rPr lang="sl-SI" sz="1500"/>
              <a:t> </a:t>
            </a:r>
            <a:r>
              <a:rPr lang="sl-SI" sz="1500" err="1"/>
              <a:t>accumulating</a:t>
            </a:r>
            <a:r>
              <a:rPr lang="sl-SI" sz="1500"/>
              <a:t> </a:t>
            </a:r>
            <a:r>
              <a:rPr lang="sl-SI" sz="1500" err="1"/>
              <a:t>wealth</a:t>
            </a:r>
            <a:r>
              <a:rPr lang="sl-SI" sz="1500"/>
              <a:t>.</a:t>
            </a:r>
          </a:p>
          <a:p>
            <a:pPr>
              <a:lnSpc>
                <a:spcPct val="110000"/>
              </a:lnSpc>
            </a:pPr>
            <a:endParaRPr lang="sl-SI" sz="1500"/>
          </a:p>
          <a:p>
            <a:pPr>
              <a:lnSpc>
                <a:spcPct val="110000"/>
              </a:lnSpc>
            </a:pPr>
            <a:r>
              <a:rPr lang="sl-SI" sz="1500" err="1"/>
              <a:t>Financial</a:t>
            </a:r>
            <a:r>
              <a:rPr lang="sl-SI" sz="1500"/>
              <a:t> </a:t>
            </a:r>
            <a:r>
              <a:rPr lang="sl-SI" sz="1500" err="1"/>
              <a:t>satisfaction</a:t>
            </a:r>
            <a:r>
              <a:rPr lang="sl-SI" sz="1500"/>
              <a:t> is </a:t>
            </a:r>
            <a:r>
              <a:rPr lang="sl-SI" sz="1500" err="1"/>
              <a:t>closely</a:t>
            </a:r>
            <a:r>
              <a:rPr lang="sl-SI" sz="1500"/>
              <a:t> </a:t>
            </a:r>
            <a:r>
              <a:rPr lang="sl-SI" sz="1500" err="1"/>
              <a:t>linked</a:t>
            </a:r>
            <a:r>
              <a:rPr lang="sl-SI" sz="1500"/>
              <a:t> to how </a:t>
            </a:r>
            <a:r>
              <a:rPr lang="sl-SI" sz="1500" err="1"/>
              <a:t>secure</a:t>
            </a:r>
            <a:r>
              <a:rPr lang="sl-SI" sz="1500"/>
              <a:t> </a:t>
            </a:r>
            <a:r>
              <a:rPr lang="sl-SI" sz="1500" err="1"/>
              <a:t>and</a:t>
            </a:r>
            <a:r>
              <a:rPr lang="sl-SI" sz="1500"/>
              <a:t> in </a:t>
            </a:r>
            <a:r>
              <a:rPr lang="sl-SI" sz="1500" err="1"/>
              <a:t>control</a:t>
            </a:r>
            <a:r>
              <a:rPr lang="sl-SI" sz="1500"/>
              <a:t> </a:t>
            </a:r>
            <a:r>
              <a:rPr lang="sl-SI" sz="1500" err="1"/>
              <a:t>you</a:t>
            </a:r>
            <a:r>
              <a:rPr lang="sl-SI" sz="1500"/>
              <a:t> </a:t>
            </a:r>
            <a:r>
              <a:rPr lang="sl-SI" sz="1500" err="1"/>
              <a:t>feel</a:t>
            </a:r>
            <a:r>
              <a:rPr lang="sl-SI" sz="1500"/>
              <a:t> </a:t>
            </a:r>
            <a:r>
              <a:rPr lang="sl-SI" sz="1500" err="1"/>
              <a:t>about</a:t>
            </a:r>
            <a:r>
              <a:rPr lang="sl-SI" sz="1500"/>
              <a:t> </a:t>
            </a:r>
            <a:r>
              <a:rPr lang="sl-SI" sz="1500" err="1"/>
              <a:t>your</a:t>
            </a:r>
            <a:r>
              <a:rPr lang="sl-SI" sz="1500"/>
              <a:t> </a:t>
            </a:r>
            <a:r>
              <a:rPr lang="sl-SI" sz="1500" err="1"/>
              <a:t>finances</a:t>
            </a:r>
            <a:r>
              <a:rPr lang="sl-SI" sz="1500"/>
              <a:t>, </a:t>
            </a:r>
            <a:r>
              <a:rPr lang="sl-SI" sz="1500" err="1"/>
              <a:t>rather</a:t>
            </a:r>
            <a:r>
              <a:rPr lang="sl-SI" sz="1500"/>
              <a:t> </a:t>
            </a:r>
            <a:r>
              <a:rPr lang="sl-SI" sz="1500" err="1"/>
              <a:t>than</a:t>
            </a:r>
            <a:r>
              <a:rPr lang="sl-SI" sz="1500"/>
              <a:t> </a:t>
            </a:r>
            <a:r>
              <a:rPr lang="sl-SI" sz="1500" err="1"/>
              <a:t>your</a:t>
            </a:r>
            <a:r>
              <a:rPr lang="sl-SI" sz="1500"/>
              <a:t> absolute </a:t>
            </a:r>
            <a:r>
              <a:rPr lang="sl-SI" sz="1500" err="1"/>
              <a:t>financial</a:t>
            </a:r>
            <a:r>
              <a:rPr lang="sl-SI" sz="1500"/>
              <a:t> </a:t>
            </a:r>
            <a:r>
              <a:rPr lang="sl-SI" sz="1500" err="1"/>
              <a:t>standing</a:t>
            </a:r>
            <a:r>
              <a:rPr lang="sl-SI" sz="1500"/>
              <a:t>.</a:t>
            </a:r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5" r="13405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41" y="587954"/>
            <a:ext cx="9950103" cy="753688"/>
          </a:xfrm>
        </p:spPr>
        <p:txBody>
          <a:bodyPr>
            <a:normAutofit fontScale="90000"/>
          </a:bodyPr>
          <a:lstStyle/>
          <a:p>
            <a:r>
              <a:rPr lang="sl-SI" dirty="0"/>
              <a:t>UNIT 1: </a:t>
            </a:r>
            <a:r>
              <a:rPr lang="en-US" dirty="0"/>
              <a:t>Understanding Your Attitude Toward Money</a:t>
            </a:r>
            <a:endParaRPr lang="en-GB" dirty="0"/>
          </a:p>
        </p:txBody>
      </p:sp>
      <p:graphicFrame>
        <p:nvGraphicFramePr>
          <p:cNvPr id="7" name="Označba mesta vsebine 2">
            <a:extLst>
              <a:ext uri="{FF2B5EF4-FFF2-40B4-BE49-F238E27FC236}">
                <a16:creationId xmlns:a16="http://schemas.microsoft.com/office/drawing/2014/main" id="{A2EEE28F-349C-F50F-0E1B-66956F64DB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42731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66" y="587998"/>
            <a:ext cx="9950103" cy="753688"/>
          </a:xfrm>
        </p:spPr>
        <p:txBody>
          <a:bodyPr>
            <a:normAutofit/>
          </a:bodyPr>
          <a:lstStyle/>
          <a:p>
            <a:r>
              <a:rPr lang="sl-SI" dirty="0" err="1"/>
              <a:t>Balancing</a:t>
            </a:r>
            <a:r>
              <a:rPr lang="sl-SI" dirty="0"/>
              <a:t> </a:t>
            </a:r>
            <a:r>
              <a:rPr lang="sl-SI" dirty="0" err="1"/>
              <a:t>Wealth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Satisfaction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E32A5982-D6E0-21C6-264A-C4964A5E88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5966" y="1833377"/>
          <a:ext cx="7413121" cy="390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5889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513197" cy="1507375"/>
          </a:xfrm>
        </p:spPr>
        <p:txBody>
          <a:bodyPr>
            <a:normAutofit/>
          </a:bodyPr>
          <a:lstStyle/>
          <a:p>
            <a:r>
              <a:rPr lang="sl-SI" dirty="0" err="1"/>
              <a:t>Discussion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6513197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1300"/>
              <a:t>1. </a:t>
            </a:r>
            <a:r>
              <a:rPr lang="sl-SI" sz="1300" err="1"/>
              <a:t>Have</a:t>
            </a:r>
            <a:r>
              <a:rPr lang="sl-SI" sz="1300"/>
              <a:t> </a:t>
            </a:r>
            <a:r>
              <a:rPr lang="sl-SI" sz="1300" err="1"/>
              <a:t>you</a:t>
            </a:r>
            <a:r>
              <a:rPr lang="sl-SI" sz="1300"/>
              <a:t> </a:t>
            </a:r>
            <a:r>
              <a:rPr lang="sl-SI" sz="1300" err="1"/>
              <a:t>experienced</a:t>
            </a:r>
            <a:r>
              <a:rPr lang="sl-SI" sz="1300"/>
              <a:t> </a:t>
            </a:r>
            <a:r>
              <a:rPr lang="sl-SI" sz="1300" err="1"/>
              <a:t>feelings</a:t>
            </a:r>
            <a:r>
              <a:rPr lang="sl-SI" sz="1300"/>
              <a:t> of </a:t>
            </a:r>
            <a:r>
              <a:rPr lang="sl-SI" sz="1300" err="1"/>
              <a:t>relative</a:t>
            </a:r>
            <a:r>
              <a:rPr lang="sl-SI" sz="1300"/>
              <a:t> </a:t>
            </a:r>
            <a:r>
              <a:rPr lang="sl-SI" sz="1300" err="1"/>
              <a:t>deprivation</a:t>
            </a:r>
            <a:r>
              <a:rPr lang="sl-SI" sz="1300"/>
              <a:t>? How </a:t>
            </a:r>
            <a:r>
              <a:rPr lang="sl-SI" sz="1300" err="1"/>
              <a:t>did</a:t>
            </a:r>
            <a:r>
              <a:rPr lang="sl-SI" sz="1300"/>
              <a:t> it </a:t>
            </a:r>
            <a:r>
              <a:rPr lang="sl-SI" sz="1300" err="1"/>
              <a:t>affect</a:t>
            </a:r>
            <a:r>
              <a:rPr lang="sl-SI" sz="1300"/>
              <a:t> </a:t>
            </a:r>
            <a:r>
              <a:rPr lang="sl-SI" sz="1300" err="1"/>
              <a:t>your</a:t>
            </a:r>
            <a:r>
              <a:rPr lang="sl-SI" sz="1300"/>
              <a:t> </a:t>
            </a:r>
            <a:r>
              <a:rPr lang="sl-SI" sz="1300" err="1"/>
              <a:t>financial</a:t>
            </a:r>
            <a:r>
              <a:rPr lang="sl-SI" sz="1300"/>
              <a:t> </a:t>
            </a:r>
            <a:r>
              <a:rPr lang="sl-SI" sz="1300" err="1"/>
              <a:t>decisions</a:t>
            </a:r>
            <a:r>
              <a:rPr lang="sl-SI" sz="130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300"/>
              <a:t>2. How </a:t>
            </a:r>
            <a:r>
              <a:rPr lang="sl-SI" sz="1300" err="1"/>
              <a:t>has</a:t>
            </a:r>
            <a:r>
              <a:rPr lang="sl-SI" sz="1300"/>
              <a:t> </a:t>
            </a:r>
            <a:r>
              <a:rPr lang="sl-SI" sz="1300" err="1"/>
              <a:t>lifestyle</a:t>
            </a:r>
            <a:r>
              <a:rPr lang="sl-SI" sz="1300"/>
              <a:t> </a:t>
            </a:r>
            <a:r>
              <a:rPr lang="sl-SI" sz="1300" err="1"/>
              <a:t>inflation</a:t>
            </a:r>
            <a:r>
              <a:rPr lang="sl-SI" sz="1300"/>
              <a:t> </a:t>
            </a:r>
            <a:r>
              <a:rPr lang="sl-SI" sz="1300" err="1"/>
              <a:t>impacted</a:t>
            </a:r>
            <a:r>
              <a:rPr lang="sl-SI" sz="1300"/>
              <a:t> </a:t>
            </a:r>
            <a:r>
              <a:rPr lang="sl-SI" sz="1300" err="1"/>
              <a:t>your</a:t>
            </a:r>
            <a:r>
              <a:rPr lang="sl-SI" sz="1300"/>
              <a:t> </a:t>
            </a:r>
            <a:r>
              <a:rPr lang="sl-SI" sz="1300" err="1"/>
              <a:t>financial</a:t>
            </a:r>
            <a:r>
              <a:rPr lang="sl-SI" sz="1300"/>
              <a:t> </a:t>
            </a:r>
            <a:r>
              <a:rPr lang="sl-SI" sz="1300" err="1"/>
              <a:t>situation</a:t>
            </a:r>
            <a:r>
              <a:rPr lang="sl-SI" sz="1300"/>
              <a:t> </a:t>
            </a:r>
            <a:r>
              <a:rPr lang="sl-SI" sz="1300" err="1"/>
              <a:t>over</a:t>
            </a:r>
            <a:r>
              <a:rPr lang="sl-SI" sz="1300"/>
              <a:t> </a:t>
            </a:r>
            <a:r>
              <a:rPr lang="sl-SI" sz="1300" err="1"/>
              <a:t>the</a:t>
            </a:r>
            <a:r>
              <a:rPr lang="sl-SI" sz="1300"/>
              <a:t> </a:t>
            </a:r>
            <a:r>
              <a:rPr lang="sl-SI" sz="1300" err="1"/>
              <a:t>years</a:t>
            </a:r>
            <a:r>
              <a:rPr lang="sl-SI" sz="130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1300"/>
              <a:t>3. </a:t>
            </a:r>
            <a:r>
              <a:rPr lang="sl-SI" sz="1300" err="1"/>
              <a:t>What</a:t>
            </a:r>
            <a:r>
              <a:rPr lang="sl-SI" sz="1300"/>
              <a:t> </a:t>
            </a:r>
            <a:r>
              <a:rPr lang="sl-SI" sz="1300" err="1"/>
              <a:t>brings</a:t>
            </a:r>
            <a:r>
              <a:rPr lang="sl-SI" sz="1300"/>
              <a:t> </a:t>
            </a:r>
            <a:r>
              <a:rPr lang="sl-SI" sz="1300" err="1"/>
              <a:t>you</a:t>
            </a:r>
            <a:r>
              <a:rPr lang="sl-SI" sz="1300"/>
              <a:t> more </a:t>
            </a:r>
            <a:r>
              <a:rPr lang="sl-SI" sz="1300" err="1"/>
              <a:t>financial</a:t>
            </a:r>
            <a:r>
              <a:rPr lang="sl-SI" sz="1300"/>
              <a:t> </a:t>
            </a:r>
            <a:r>
              <a:rPr lang="sl-SI" sz="1300" err="1"/>
              <a:t>satisfaction</a:t>
            </a:r>
            <a:r>
              <a:rPr lang="sl-SI" sz="1300"/>
              <a:t>—</a:t>
            </a:r>
            <a:r>
              <a:rPr lang="sl-SI" sz="1300" err="1"/>
              <a:t>accumulating</a:t>
            </a:r>
            <a:r>
              <a:rPr lang="sl-SI" sz="1300"/>
              <a:t> </a:t>
            </a:r>
            <a:r>
              <a:rPr lang="sl-SI" sz="1300" err="1"/>
              <a:t>wealth</a:t>
            </a:r>
            <a:r>
              <a:rPr lang="sl-SI" sz="1300"/>
              <a:t> </a:t>
            </a:r>
            <a:r>
              <a:rPr lang="sl-SI" sz="1300" err="1"/>
              <a:t>or</a:t>
            </a:r>
            <a:r>
              <a:rPr lang="sl-SI" sz="1300"/>
              <a:t> </a:t>
            </a:r>
            <a:r>
              <a:rPr lang="sl-SI" sz="1300" err="1"/>
              <a:t>achieving</a:t>
            </a:r>
            <a:r>
              <a:rPr lang="sl-SI" sz="1300"/>
              <a:t> personal </a:t>
            </a:r>
            <a:r>
              <a:rPr lang="sl-SI" sz="1300" err="1"/>
              <a:t>financial</a:t>
            </a:r>
            <a:r>
              <a:rPr lang="sl-SI" sz="1300"/>
              <a:t> </a:t>
            </a:r>
            <a:r>
              <a:rPr lang="sl-SI" sz="1300" err="1"/>
              <a:t>goals</a:t>
            </a:r>
            <a:r>
              <a:rPr lang="sl-SI" sz="1300"/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sl-SI" sz="1300"/>
          </a:p>
          <a:p>
            <a:pPr marL="0" indent="0">
              <a:lnSpc>
                <a:spcPct val="110000"/>
              </a:lnSpc>
              <a:buNone/>
            </a:pPr>
            <a:r>
              <a:rPr lang="sl-SI" sz="1300" i="1" err="1"/>
              <a:t>Write</a:t>
            </a:r>
            <a:r>
              <a:rPr lang="sl-SI" sz="1300" i="1"/>
              <a:t> </a:t>
            </a:r>
            <a:r>
              <a:rPr lang="sl-SI" sz="1300" i="1" err="1"/>
              <a:t>down</a:t>
            </a:r>
            <a:r>
              <a:rPr lang="sl-SI" sz="1300" i="1"/>
              <a:t> </a:t>
            </a:r>
            <a:r>
              <a:rPr lang="sl-SI" sz="1300" i="1" err="1"/>
              <a:t>your</a:t>
            </a:r>
            <a:r>
              <a:rPr lang="sl-SI" sz="1300" i="1"/>
              <a:t> </a:t>
            </a:r>
            <a:r>
              <a:rPr lang="sl-SI" sz="1300" i="1" err="1"/>
              <a:t>financial</a:t>
            </a:r>
            <a:r>
              <a:rPr lang="sl-SI" sz="1300" i="1"/>
              <a:t> </a:t>
            </a:r>
            <a:r>
              <a:rPr lang="sl-SI" sz="1300" i="1" err="1"/>
              <a:t>goals</a:t>
            </a:r>
            <a:r>
              <a:rPr lang="sl-SI" sz="1300" i="1"/>
              <a:t> </a:t>
            </a:r>
            <a:r>
              <a:rPr lang="sl-SI" sz="1300" i="1" err="1"/>
              <a:t>and</a:t>
            </a:r>
            <a:r>
              <a:rPr lang="sl-SI" sz="1300" i="1"/>
              <a:t> </a:t>
            </a:r>
            <a:r>
              <a:rPr lang="sl-SI" sz="1300" i="1" err="1"/>
              <a:t>reflect</a:t>
            </a:r>
            <a:r>
              <a:rPr lang="sl-SI" sz="1300" i="1"/>
              <a:t> on </a:t>
            </a:r>
            <a:r>
              <a:rPr lang="sl-SI" sz="1300" i="1" err="1"/>
              <a:t>whether</a:t>
            </a:r>
            <a:r>
              <a:rPr lang="sl-SI" sz="1300" i="1"/>
              <a:t> </a:t>
            </a:r>
            <a:r>
              <a:rPr lang="sl-SI" sz="1300" i="1" err="1"/>
              <a:t>your</a:t>
            </a:r>
            <a:r>
              <a:rPr lang="sl-SI" sz="1300" i="1"/>
              <a:t> </a:t>
            </a:r>
            <a:r>
              <a:rPr lang="sl-SI" sz="1300" i="1" err="1"/>
              <a:t>current</a:t>
            </a:r>
            <a:r>
              <a:rPr lang="sl-SI" sz="1300" i="1"/>
              <a:t> </a:t>
            </a:r>
            <a:r>
              <a:rPr lang="sl-SI" sz="1300" i="1" err="1"/>
              <a:t>spending</a:t>
            </a:r>
            <a:r>
              <a:rPr lang="sl-SI" sz="1300" i="1"/>
              <a:t> </a:t>
            </a:r>
            <a:r>
              <a:rPr lang="sl-SI" sz="1300" i="1" err="1"/>
              <a:t>habits</a:t>
            </a:r>
            <a:r>
              <a:rPr lang="sl-SI" sz="1300" i="1"/>
              <a:t> </a:t>
            </a:r>
            <a:r>
              <a:rPr lang="sl-SI" sz="1300" i="1" err="1"/>
              <a:t>align</a:t>
            </a:r>
            <a:r>
              <a:rPr lang="sl-SI" sz="1300" i="1"/>
              <a:t> </a:t>
            </a:r>
            <a:r>
              <a:rPr lang="sl-SI" sz="1300" i="1" err="1"/>
              <a:t>with</a:t>
            </a:r>
            <a:r>
              <a:rPr lang="sl-SI" sz="1300" i="1"/>
              <a:t> </a:t>
            </a:r>
            <a:r>
              <a:rPr lang="sl-SI" sz="1300" i="1" err="1"/>
              <a:t>these</a:t>
            </a:r>
            <a:r>
              <a:rPr lang="sl-SI" sz="1300" i="1"/>
              <a:t> </a:t>
            </a:r>
            <a:r>
              <a:rPr lang="sl-SI" sz="1300" i="1" err="1"/>
              <a:t>goals</a:t>
            </a:r>
            <a:r>
              <a:rPr lang="sl-SI" sz="1300" i="1"/>
              <a:t>. </a:t>
            </a:r>
            <a:r>
              <a:rPr lang="sl-SI" sz="1300" i="1" err="1"/>
              <a:t>Consider</a:t>
            </a:r>
            <a:r>
              <a:rPr lang="sl-SI" sz="1300" i="1"/>
              <a:t> </a:t>
            </a:r>
            <a:r>
              <a:rPr lang="sl-SI" sz="1300" i="1" err="1"/>
              <a:t>if</a:t>
            </a:r>
            <a:r>
              <a:rPr lang="sl-SI" sz="1300" i="1"/>
              <a:t> </a:t>
            </a:r>
            <a:r>
              <a:rPr lang="sl-SI" sz="1300" i="1" err="1"/>
              <a:t>lifestyle</a:t>
            </a:r>
            <a:r>
              <a:rPr lang="sl-SI" sz="1300" i="1"/>
              <a:t> </a:t>
            </a:r>
            <a:r>
              <a:rPr lang="sl-SI" sz="1300" i="1" err="1"/>
              <a:t>inflation</a:t>
            </a:r>
            <a:r>
              <a:rPr lang="sl-SI" sz="1300" i="1"/>
              <a:t> </a:t>
            </a:r>
            <a:r>
              <a:rPr lang="sl-SI" sz="1300" i="1" err="1"/>
              <a:t>or</a:t>
            </a:r>
            <a:r>
              <a:rPr lang="sl-SI" sz="1300" i="1"/>
              <a:t> </a:t>
            </a:r>
            <a:r>
              <a:rPr lang="sl-SI" sz="1300" i="1" err="1"/>
              <a:t>relative</a:t>
            </a:r>
            <a:r>
              <a:rPr lang="sl-SI" sz="1300" i="1"/>
              <a:t> </a:t>
            </a:r>
            <a:r>
              <a:rPr lang="sl-SI" sz="1300" i="1" err="1"/>
              <a:t>deprivation</a:t>
            </a:r>
            <a:r>
              <a:rPr lang="sl-SI" sz="1300" i="1"/>
              <a:t> is </a:t>
            </a:r>
            <a:r>
              <a:rPr lang="sl-SI" sz="1300" i="1" err="1"/>
              <a:t>influencing</a:t>
            </a:r>
            <a:r>
              <a:rPr lang="sl-SI" sz="1300" i="1"/>
              <a:t> </a:t>
            </a:r>
            <a:r>
              <a:rPr lang="sl-SI" sz="1300" i="1" err="1"/>
              <a:t>your</a:t>
            </a:r>
            <a:r>
              <a:rPr lang="sl-SI" sz="1300" i="1"/>
              <a:t> </a:t>
            </a:r>
            <a:r>
              <a:rPr lang="sl-SI" sz="1300" i="1" err="1"/>
              <a:t>financial</a:t>
            </a:r>
            <a:r>
              <a:rPr lang="sl-SI" sz="1300" i="1"/>
              <a:t> </a:t>
            </a:r>
            <a:r>
              <a:rPr lang="sl-SI" sz="1300" i="1" err="1"/>
              <a:t>decisions</a:t>
            </a:r>
            <a:r>
              <a:rPr lang="sl-SI" sz="1300" i="1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sz="1300"/>
          </a:p>
          <a:p>
            <a:pPr marL="0" indent="0">
              <a:lnSpc>
                <a:spcPct val="110000"/>
              </a:lnSpc>
              <a:buNone/>
            </a:pPr>
            <a:r>
              <a:rPr lang="sl-SI" sz="1300" b="1" err="1"/>
              <a:t>Share</a:t>
            </a:r>
            <a:r>
              <a:rPr lang="sl-SI" sz="1300" b="1"/>
              <a:t> </a:t>
            </a:r>
            <a:r>
              <a:rPr lang="sl-SI" sz="1300" b="1" err="1"/>
              <a:t>your</a:t>
            </a:r>
            <a:r>
              <a:rPr lang="sl-SI" sz="1300" b="1"/>
              <a:t> </a:t>
            </a:r>
            <a:r>
              <a:rPr lang="sl-SI" sz="1300" b="1" err="1"/>
              <a:t>experiences</a:t>
            </a:r>
            <a:r>
              <a:rPr lang="sl-SI" sz="1300" b="1"/>
              <a:t> </a:t>
            </a:r>
            <a:r>
              <a:rPr lang="sl-SI" sz="1300" b="1" err="1"/>
              <a:t>with</a:t>
            </a:r>
            <a:r>
              <a:rPr lang="sl-SI" sz="1300" b="1"/>
              <a:t> </a:t>
            </a:r>
            <a:r>
              <a:rPr lang="sl-SI" sz="1300" b="1" err="1"/>
              <a:t>lifestyle</a:t>
            </a:r>
            <a:r>
              <a:rPr lang="sl-SI" sz="1300" b="1"/>
              <a:t> </a:t>
            </a:r>
            <a:r>
              <a:rPr lang="sl-SI" sz="1300" b="1" err="1"/>
              <a:t>inflation</a:t>
            </a:r>
            <a:r>
              <a:rPr lang="sl-SI" sz="1300" b="1"/>
              <a:t> </a:t>
            </a:r>
            <a:r>
              <a:rPr lang="sl-SI" sz="1300" b="1" err="1"/>
              <a:t>and</a:t>
            </a:r>
            <a:r>
              <a:rPr lang="sl-SI" sz="1300" b="1"/>
              <a:t> </a:t>
            </a:r>
            <a:r>
              <a:rPr lang="sl-SI" sz="1300" b="1" err="1"/>
              <a:t>discuss</a:t>
            </a:r>
            <a:r>
              <a:rPr lang="sl-SI" sz="1300" b="1"/>
              <a:t> </a:t>
            </a:r>
            <a:r>
              <a:rPr lang="sl-SI" sz="1300" b="1" err="1"/>
              <a:t>strategies</a:t>
            </a:r>
            <a:r>
              <a:rPr lang="sl-SI" sz="1300" b="1"/>
              <a:t> </a:t>
            </a:r>
            <a:r>
              <a:rPr lang="sl-SI" sz="1300" b="1" err="1"/>
              <a:t>for</a:t>
            </a:r>
            <a:r>
              <a:rPr lang="sl-SI" sz="1300" b="1"/>
              <a:t> </a:t>
            </a:r>
            <a:r>
              <a:rPr lang="sl-SI" sz="1300" b="1" err="1"/>
              <a:t>increasing</a:t>
            </a:r>
            <a:r>
              <a:rPr lang="sl-SI" sz="1300" b="1"/>
              <a:t> </a:t>
            </a:r>
            <a:r>
              <a:rPr lang="sl-SI" sz="1300" b="1" err="1"/>
              <a:t>financial</a:t>
            </a:r>
            <a:r>
              <a:rPr lang="sl-SI" sz="1300" b="1"/>
              <a:t> </a:t>
            </a:r>
            <a:r>
              <a:rPr lang="sl-SI" sz="1300" b="1" err="1"/>
              <a:t>satisfaction</a:t>
            </a:r>
            <a:r>
              <a:rPr lang="sl-SI" sz="1300" b="1"/>
              <a:t> </a:t>
            </a:r>
            <a:r>
              <a:rPr lang="sl-SI" sz="1300" b="1" err="1"/>
              <a:t>without</a:t>
            </a:r>
            <a:r>
              <a:rPr lang="sl-SI" sz="1300" b="1"/>
              <a:t> </a:t>
            </a:r>
            <a:r>
              <a:rPr lang="sl-SI" sz="1300" b="1" err="1"/>
              <a:t>necessarily</a:t>
            </a:r>
            <a:r>
              <a:rPr lang="sl-SI" sz="1300" b="1"/>
              <a:t> </a:t>
            </a:r>
            <a:r>
              <a:rPr lang="sl-SI" sz="1300" b="1" err="1"/>
              <a:t>increasing</a:t>
            </a:r>
            <a:r>
              <a:rPr lang="sl-SI" sz="1300" b="1"/>
              <a:t> </a:t>
            </a:r>
            <a:r>
              <a:rPr lang="sl-SI" sz="1300" b="1" err="1"/>
              <a:t>wealth</a:t>
            </a:r>
            <a:r>
              <a:rPr lang="sl-SI" sz="1300" b="1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24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3D7368-8E28-4CDB-B0AC-5556FB163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73921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200" err="1"/>
              <a:t>Managing</a:t>
            </a:r>
            <a:r>
              <a:rPr lang="sl-SI" sz="2200"/>
              <a:t> </a:t>
            </a:r>
            <a:r>
              <a:rPr lang="sl-SI" sz="2200" err="1"/>
              <a:t>Outflows</a:t>
            </a:r>
            <a:r>
              <a:rPr lang="sl-SI" sz="2200"/>
              <a:t>: Are </a:t>
            </a:r>
            <a:r>
              <a:rPr lang="sl-SI" sz="2200" err="1"/>
              <a:t>All</a:t>
            </a:r>
            <a:r>
              <a:rPr lang="sl-SI" sz="2200"/>
              <a:t> </a:t>
            </a:r>
            <a:r>
              <a:rPr lang="sl-SI" sz="2200" err="1"/>
              <a:t>Expenses</a:t>
            </a:r>
            <a:r>
              <a:rPr lang="sl-SI" sz="2200"/>
              <a:t> </a:t>
            </a:r>
            <a:r>
              <a:rPr lang="sl-SI" sz="2200" err="1"/>
              <a:t>Necessary</a:t>
            </a:r>
            <a:r>
              <a:rPr lang="sl-SI" sz="2200"/>
              <a:t>?</a:t>
            </a:r>
            <a:endParaRPr lang="en-GB" sz="22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3273921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b="1" i="1" err="1"/>
              <a:t>Identify</a:t>
            </a:r>
            <a:r>
              <a:rPr lang="sl-SI" b="1" i="1"/>
              <a:t> </a:t>
            </a:r>
            <a:r>
              <a:rPr lang="sl-SI" b="1" i="1" err="1"/>
              <a:t>where</a:t>
            </a:r>
            <a:r>
              <a:rPr lang="sl-SI" b="1" i="1"/>
              <a:t> </a:t>
            </a:r>
            <a:r>
              <a:rPr lang="sl-SI" b="1" i="1" err="1"/>
              <a:t>your</a:t>
            </a:r>
            <a:r>
              <a:rPr lang="sl-SI" b="1" i="1"/>
              <a:t> </a:t>
            </a:r>
            <a:r>
              <a:rPr lang="sl-SI" b="1" i="1" err="1"/>
              <a:t>money</a:t>
            </a:r>
            <a:r>
              <a:rPr lang="sl-SI" b="1" i="1"/>
              <a:t> </a:t>
            </a:r>
            <a:r>
              <a:rPr lang="sl-SI" b="1" i="1" err="1"/>
              <a:t>goes</a:t>
            </a:r>
            <a:r>
              <a:rPr lang="sl-SI" b="1" i="1"/>
              <a:t> - </a:t>
            </a:r>
            <a:r>
              <a:rPr lang="sl-SI" b="1" i="1" err="1"/>
              <a:t>Categorizing</a:t>
            </a:r>
            <a:r>
              <a:rPr lang="sl-SI" b="1" i="1"/>
              <a:t> </a:t>
            </a:r>
            <a:r>
              <a:rPr lang="sl-SI" b="1" i="1" err="1"/>
              <a:t>expenses</a:t>
            </a:r>
            <a:r>
              <a:rPr lang="sl-SI" b="1" i="1"/>
              <a:t> (</a:t>
            </a:r>
            <a:r>
              <a:rPr lang="sl-SI" b="1" i="1" err="1"/>
              <a:t>needs</a:t>
            </a:r>
            <a:r>
              <a:rPr lang="sl-SI" b="1" i="1"/>
              <a:t> </a:t>
            </a:r>
            <a:r>
              <a:rPr lang="sl-SI" b="1" i="1" err="1"/>
              <a:t>vs</a:t>
            </a:r>
            <a:r>
              <a:rPr lang="sl-SI" b="1" i="1"/>
              <a:t>. </a:t>
            </a:r>
            <a:r>
              <a:rPr lang="sl-SI" b="1" i="1" err="1"/>
              <a:t>wants</a:t>
            </a:r>
            <a:r>
              <a:rPr lang="sl-SI" b="1" i="1"/>
              <a:t>).</a:t>
            </a:r>
          </a:p>
          <a:p>
            <a:endParaRPr lang="sl-SI"/>
          </a:p>
          <a:p>
            <a:r>
              <a:rPr lang="sl-SI" err="1"/>
              <a:t>Practical</a:t>
            </a:r>
            <a:r>
              <a:rPr lang="sl-SI"/>
              <a:t> </a:t>
            </a:r>
            <a:r>
              <a:rPr lang="sl-SI" err="1"/>
              <a:t>tips</a:t>
            </a:r>
            <a:r>
              <a:rPr lang="sl-SI"/>
              <a:t> </a:t>
            </a:r>
            <a:r>
              <a:rPr lang="sl-SI" err="1"/>
              <a:t>for</a:t>
            </a:r>
            <a:r>
              <a:rPr lang="sl-SI"/>
              <a:t> </a:t>
            </a:r>
            <a:r>
              <a:rPr lang="sl-SI" err="1"/>
              <a:t>reducing</a:t>
            </a:r>
            <a:r>
              <a:rPr lang="sl-SI"/>
              <a:t> </a:t>
            </a:r>
            <a:r>
              <a:rPr lang="sl-SI" err="1"/>
              <a:t>unnecessary</a:t>
            </a:r>
            <a:r>
              <a:rPr lang="sl-SI"/>
              <a:t> </a:t>
            </a:r>
            <a:r>
              <a:rPr lang="sl-SI" err="1"/>
              <a:t>costs</a:t>
            </a:r>
            <a:r>
              <a:rPr lang="sl-SI"/>
              <a:t>: </a:t>
            </a:r>
          </a:p>
          <a:p>
            <a:pPr lvl="2"/>
            <a:r>
              <a:rPr lang="sl-SI" err="1"/>
              <a:t>budgeting</a:t>
            </a:r>
            <a:r>
              <a:rPr lang="sl-SI"/>
              <a:t>, </a:t>
            </a:r>
          </a:p>
          <a:p>
            <a:pPr lvl="2"/>
            <a:r>
              <a:rPr lang="sl-SI" err="1"/>
              <a:t>cutting</a:t>
            </a:r>
            <a:r>
              <a:rPr lang="sl-SI"/>
              <a:t> </a:t>
            </a:r>
            <a:r>
              <a:rPr lang="sl-SI" err="1"/>
              <a:t>subscriptions</a:t>
            </a:r>
            <a:r>
              <a:rPr lang="sl-SI"/>
              <a:t>, </a:t>
            </a:r>
          </a:p>
          <a:p>
            <a:pPr lvl="2"/>
            <a:r>
              <a:rPr lang="sl-SI" err="1"/>
              <a:t>prioritizing</a:t>
            </a:r>
            <a:r>
              <a:rPr lang="sl-SI"/>
              <a:t> </a:t>
            </a:r>
            <a:r>
              <a:rPr lang="sl-SI" err="1"/>
              <a:t>spending</a:t>
            </a:r>
            <a:r>
              <a:rPr lang="sl-SI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54F700-08D0-4726-A250-835F6864C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8040" y="2618"/>
            <a:ext cx="3429123" cy="3430264"/>
          </a:xfrm>
          <a:custGeom>
            <a:avLst/>
            <a:gdLst>
              <a:gd name="connsiteX0" fmla="*/ 0 w 3429123"/>
              <a:gd name="connsiteY0" fmla="*/ 0 h 3430264"/>
              <a:gd name="connsiteX1" fmla="*/ 3429123 w 3429123"/>
              <a:gd name="connsiteY1" fmla="*/ 0 h 3430264"/>
              <a:gd name="connsiteX2" fmla="*/ 5092 w 3429123"/>
              <a:gd name="connsiteY2" fmla="*/ 3430264 h 3430264"/>
              <a:gd name="connsiteX3" fmla="*/ 0 w 3429123"/>
              <a:gd name="connsiteY3" fmla="*/ 3430264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123" h="3430264">
                <a:moveTo>
                  <a:pt x="0" y="0"/>
                </a:moveTo>
                <a:lnTo>
                  <a:pt x="3429123" y="0"/>
                </a:lnTo>
                <a:lnTo>
                  <a:pt x="5092" y="3430264"/>
                </a:lnTo>
                <a:lnTo>
                  <a:pt x="0" y="34302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3C772F-1518-4105-9826-49E8DCECA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8040" y="3427486"/>
            <a:ext cx="3483870" cy="3432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C66C9-CBA6-4BAB-86CF-5603348D7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9837" y="3431305"/>
            <a:ext cx="3482163" cy="3430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9">
            <a:extLst>
              <a:ext uri="{FF2B5EF4-FFF2-40B4-BE49-F238E27FC236}">
                <a16:creationId xmlns:a16="http://schemas.microsoft.com/office/drawing/2014/main" id="{034BA12F-ECA8-4178-AA4D-20FA2717E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27794" y="3399851"/>
            <a:ext cx="3432752" cy="349565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66" r="-2" b="30027"/>
          <a:stretch/>
        </p:blipFill>
        <p:spPr>
          <a:xfrm>
            <a:off x="5218040" y="-6057"/>
            <a:ext cx="6973339" cy="3445245"/>
          </a:xfrm>
          <a:custGeom>
            <a:avLst/>
            <a:gdLst/>
            <a:ahLst/>
            <a:cxnLst/>
            <a:rect l="l" t="t" r="r" b="b"/>
            <a:pathLst>
              <a:path w="6973339" h="3445245">
                <a:moveTo>
                  <a:pt x="0" y="0"/>
                </a:moveTo>
                <a:lnTo>
                  <a:pt x="6973339" y="0"/>
                </a:lnTo>
                <a:lnTo>
                  <a:pt x="6973339" y="3445245"/>
                </a:lnTo>
                <a:lnTo>
                  <a:pt x="0" y="3445245"/>
                </a:lnTo>
                <a:lnTo>
                  <a:pt x="0" y="3437361"/>
                </a:lnTo>
                <a:lnTo>
                  <a:pt x="3428999" y="2120"/>
                </a:lnTo>
                <a:lnTo>
                  <a:pt x="0" y="2120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3000"/>
              <a:t>UNIT 2: </a:t>
            </a:r>
            <a:r>
              <a:rPr lang="sl-SI" sz="3000" err="1"/>
              <a:t>Introduction</a:t>
            </a:r>
            <a:r>
              <a:rPr lang="sl-SI" sz="3000"/>
              <a:t> to </a:t>
            </a:r>
            <a:r>
              <a:rPr lang="sl-SI" sz="3000" err="1"/>
              <a:t>Family</a:t>
            </a:r>
            <a:r>
              <a:rPr lang="sl-SI" sz="3000"/>
              <a:t> </a:t>
            </a:r>
            <a:r>
              <a:rPr lang="sl-SI" sz="3000" err="1"/>
              <a:t>Financial</a:t>
            </a:r>
            <a:r>
              <a:rPr lang="sl-SI" sz="3000"/>
              <a:t> </a:t>
            </a:r>
            <a:r>
              <a:rPr lang="sl-SI" sz="3000" err="1"/>
              <a:t>Planning</a:t>
            </a:r>
            <a:endParaRPr lang="en-GB" sz="3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4" y="2427316"/>
            <a:ext cx="4140096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/>
              <a:t>- </a:t>
            </a:r>
            <a:r>
              <a:rPr lang="sl-SI" dirty="0" err="1"/>
              <a:t>Definition</a:t>
            </a:r>
            <a:r>
              <a:rPr lang="sl-SI" dirty="0"/>
              <a:t> of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its</a:t>
            </a:r>
            <a:r>
              <a:rPr lang="sl-SI" dirty="0"/>
              <a:t> </a:t>
            </a:r>
            <a:r>
              <a:rPr lang="sl-SI" dirty="0" err="1"/>
              <a:t>importance</a:t>
            </a:r>
            <a:r>
              <a:rPr lang="sl-SI" dirty="0"/>
              <a:t> in a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context</a:t>
            </a:r>
            <a:r>
              <a:rPr lang="sl-SI" dirty="0"/>
              <a:t>.</a:t>
            </a:r>
          </a:p>
          <a:p>
            <a:r>
              <a:rPr lang="sl-SI" dirty="0"/>
              <a:t>  - </a:t>
            </a:r>
            <a:r>
              <a:rPr lang="sl-SI" dirty="0" err="1"/>
              <a:t>Overview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components</a:t>
            </a:r>
            <a:r>
              <a:rPr lang="sl-SI" dirty="0"/>
              <a:t> of a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budget</a:t>
            </a:r>
            <a:r>
              <a:rPr lang="sl-SI" dirty="0"/>
              <a:t>.</a:t>
            </a:r>
          </a:p>
          <a:p>
            <a:r>
              <a:rPr lang="sl-SI" dirty="0"/>
              <a:t>  - </a:t>
            </a:r>
            <a:r>
              <a:rPr lang="sl-SI" dirty="0" err="1"/>
              <a:t>The</a:t>
            </a:r>
            <a:r>
              <a:rPr lang="sl-SI" dirty="0"/>
              <a:t> role of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in </a:t>
            </a:r>
            <a:r>
              <a:rPr lang="sl-SI" dirty="0" err="1"/>
              <a:t>achieving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security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8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66" y="682387"/>
            <a:ext cx="9950103" cy="917625"/>
          </a:xfrm>
        </p:spPr>
        <p:txBody>
          <a:bodyPr/>
          <a:lstStyle/>
          <a:p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: A </a:t>
            </a:r>
            <a:r>
              <a:rPr lang="sl-SI" dirty="0" err="1"/>
              <a:t>Guide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D51DDF6C-676B-AA94-B917-E6C7A7E36D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3234" y="1738727"/>
          <a:ext cx="8248187" cy="231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5354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What</a:t>
            </a:r>
            <a:r>
              <a:rPr lang="sl-SI" dirty="0"/>
              <a:t> is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?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11" name="Rectangle 2">
            <a:extLst>
              <a:ext uri="{FF2B5EF4-FFF2-40B4-BE49-F238E27FC236}">
                <a16:creationId xmlns:a16="http://schemas.microsoft.com/office/drawing/2014/main" id="{15A682E2-8C21-0A27-39A4-235169073E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634250"/>
          <a:ext cx="8057118" cy="344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3094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58" y="37022"/>
            <a:ext cx="4855352" cy="1310640"/>
          </a:xfrm>
        </p:spPr>
        <p:txBody>
          <a:bodyPr>
            <a:normAutofit/>
          </a:bodyPr>
          <a:lstStyle/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Components</a:t>
            </a:r>
            <a:r>
              <a:rPr lang="sl-SI" dirty="0"/>
              <a:t> of a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Budget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5" r="13405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5159" y="1512915"/>
            <a:ext cx="7625458" cy="52514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Income</a:t>
            </a:r>
            <a:endParaRPr lang="sl-SI" b="1" dirty="0"/>
          </a:p>
          <a:p>
            <a:pPr>
              <a:lnSpc>
                <a:spcPct val="110000"/>
              </a:lnSpc>
            </a:pP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sources</a:t>
            </a:r>
            <a:r>
              <a:rPr lang="sl-SI" dirty="0"/>
              <a:t> of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coming</a:t>
            </a:r>
            <a:r>
              <a:rPr lang="sl-SI" dirty="0"/>
              <a:t> </a:t>
            </a:r>
            <a:r>
              <a:rPr lang="sl-SI" dirty="0" err="1"/>
              <a:t>into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, </a:t>
            </a:r>
            <a:r>
              <a:rPr lang="sl-SI" dirty="0" err="1"/>
              <a:t>including</a:t>
            </a:r>
            <a:r>
              <a:rPr lang="sl-SI" dirty="0"/>
              <a:t> </a:t>
            </a:r>
            <a:r>
              <a:rPr lang="sl-SI" dirty="0" err="1"/>
              <a:t>salaries</a:t>
            </a:r>
            <a:r>
              <a:rPr lang="sl-SI" dirty="0"/>
              <a:t>, </a:t>
            </a:r>
            <a:r>
              <a:rPr lang="sl-SI" dirty="0" err="1"/>
              <a:t>pensions</a:t>
            </a:r>
            <a:r>
              <a:rPr lang="sl-SI" dirty="0"/>
              <a:t>, social </a:t>
            </a:r>
            <a:r>
              <a:rPr lang="sl-SI" dirty="0" err="1"/>
              <a:t>security</a:t>
            </a:r>
            <a:r>
              <a:rPr lang="sl-SI" dirty="0"/>
              <a:t>, </a:t>
            </a:r>
            <a:r>
              <a:rPr lang="sl-SI" dirty="0" err="1"/>
              <a:t>investments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forms</a:t>
            </a:r>
            <a:r>
              <a:rPr lang="sl-SI" dirty="0"/>
              <a:t> of </a:t>
            </a:r>
            <a:r>
              <a:rPr lang="sl-SI" dirty="0" err="1"/>
              <a:t>income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Regularly</a:t>
            </a:r>
            <a:r>
              <a:rPr lang="sl-SI" dirty="0"/>
              <a:t> </a:t>
            </a:r>
            <a:r>
              <a:rPr lang="sl-SI" dirty="0" err="1"/>
              <a:t>track</a:t>
            </a:r>
            <a:r>
              <a:rPr lang="sl-SI" dirty="0"/>
              <a:t> </a:t>
            </a:r>
            <a:r>
              <a:rPr lang="sl-SI" dirty="0" err="1"/>
              <a:t>income</a:t>
            </a:r>
            <a:r>
              <a:rPr lang="sl-SI" dirty="0"/>
              <a:t> to </a:t>
            </a:r>
            <a:r>
              <a:rPr lang="sl-SI" dirty="0" err="1"/>
              <a:t>understand</a:t>
            </a:r>
            <a:r>
              <a:rPr lang="sl-SI" dirty="0"/>
              <a:t>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funds</a:t>
            </a:r>
            <a:r>
              <a:rPr lang="sl-SI" dirty="0"/>
              <a:t> are </a:t>
            </a:r>
            <a:r>
              <a:rPr lang="sl-SI" dirty="0" err="1"/>
              <a:t>available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spending</a:t>
            </a:r>
            <a:r>
              <a:rPr lang="sl-SI" dirty="0"/>
              <a:t>, </a:t>
            </a:r>
            <a:r>
              <a:rPr lang="sl-SI" dirty="0" err="1"/>
              <a:t>saving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investing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Expenses</a:t>
            </a:r>
            <a:endParaRPr lang="sl-SI" b="1" dirty="0"/>
          </a:p>
          <a:p>
            <a:pPr>
              <a:lnSpc>
                <a:spcPct val="110000"/>
              </a:lnSpc>
            </a:pPr>
            <a:r>
              <a:rPr lang="sl-SI" dirty="0" err="1"/>
              <a:t>Fixed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: </a:t>
            </a:r>
            <a:r>
              <a:rPr lang="sl-SI" dirty="0" err="1"/>
              <a:t>Regular</a:t>
            </a:r>
            <a:r>
              <a:rPr lang="sl-SI" dirty="0"/>
              <a:t>, </a:t>
            </a:r>
            <a:r>
              <a:rPr lang="sl-SI" dirty="0" err="1"/>
              <a:t>unchanging</a:t>
            </a:r>
            <a:r>
              <a:rPr lang="sl-SI" dirty="0"/>
              <a:t> </a:t>
            </a:r>
            <a:r>
              <a:rPr lang="sl-SI" dirty="0" err="1"/>
              <a:t>costs</a:t>
            </a:r>
            <a:r>
              <a:rPr lang="sl-SI" dirty="0"/>
              <a:t> </a:t>
            </a:r>
            <a:r>
              <a:rPr lang="sl-SI" dirty="0" err="1"/>
              <a:t>such</a:t>
            </a:r>
            <a:r>
              <a:rPr lang="sl-SI" dirty="0"/>
              <a:t> as rent/</a:t>
            </a:r>
            <a:r>
              <a:rPr lang="sl-SI" dirty="0" err="1"/>
              <a:t>mortgage</a:t>
            </a:r>
            <a:r>
              <a:rPr lang="sl-SI" dirty="0"/>
              <a:t>, </a:t>
            </a:r>
            <a:r>
              <a:rPr lang="sl-SI" dirty="0" err="1"/>
              <a:t>utilities</a:t>
            </a:r>
            <a:r>
              <a:rPr lang="sl-SI" dirty="0"/>
              <a:t>, </a:t>
            </a:r>
            <a:r>
              <a:rPr lang="sl-SI" dirty="0" err="1"/>
              <a:t>insurance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loan</a:t>
            </a:r>
            <a:r>
              <a:rPr lang="sl-SI" dirty="0"/>
              <a:t> </a:t>
            </a:r>
            <a:r>
              <a:rPr lang="sl-SI" dirty="0" err="1"/>
              <a:t>payments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/>
              <a:t>Variable </a:t>
            </a:r>
            <a:r>
              <a:rPr lang="sl-SI" dirty="0" err="1"/>
              <a:t>Expenses</a:t>
            </a:r>
            <a:r>
              <a:rPr lang="sl-SI" dirty="0"/>
              <a:t>: </a:t>
            </a:r>
            <a:r>
              <a:rPr lang="sl-SI" dirty="0" err="1"/>
              <a:t>Costs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fluctuate</a:t>
            </a:r>
            <a:r>
              <a:rPr lang="sl-SI" dirty="0"/>
              <a:t>, 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groceries</a:t>
            </a:r>
            <a:r>
              <a:rPr lang="sl-SI" dirty="0"/>
              <a:t>, </a:t>
            </a:r>
            <a:r>
              <a:rPr lang="sl-SI" dirty="0" err="1"/>
              <a:t>entertainment</a:t>
            </a:r>
            <a:r>
              <a:rPr lang="sl-SI" dirty="0"/>
              <a:t>, </a:t>
            </a:r>
            <a:r>
              <a:rPr lang="sl-SI" dirty="0" err="1"/>
              <a:t>transportation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clothing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Unexpected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: </a:t>
            </a:r>
            <a:r>
              <a:rPr lang="sl-SI" dirty="0" err="1"/>
              <a:t>Emergency</a:t>
            </a:r>
            <a:r>
              <a:rPr lang="sl-SI" dirty="0"/>
              <a:t> </a:t>
            </a:r>
            <a:r>
              <a:rPr lang="sl-SI" dirty="0" err="1"/>
              <a:t>costs</a:t>
            </a:r>
            <a:r>
              <a:rPr lang="sl-SI" dirty="0"/>
              <a:t> like </a:t>
            </a:r>
            <a:r>
              <a:rPr lang="sl-SI" dirty="0" err="1"/>
              <a:t>medical</a:t>
            </a:r>
            <a:r>
              <a:rPr lang="sl-SI" dirty="0"/>
              <a:t> </a:t>
            </a:r>
            <a:r>
              <a:rPr lang="sl-SI" dirty="0" err="1"/>
              <a:t>bills</a:t>
            </a:r>
            <a:r>
              <a:rPr lang="sl-SI" dirty="0"/>
              <a:t>, car </a:t>
            </a:r>
            <a:r>
              <a:rPr lang="sl-SI" dirty="0" err="1"/>
              <a:t>repairs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home </a:t>
            </a:r>
            <a:r>
              <a:rPr lang="sl-SI" dirty="0" err="1"/>
              <a:t>maintenance</a:t>
            </a:r>
            <a:r>
              <a:rPr lang="sl-SI" dirty="0"/>
              <a:t>.</a:t>
            </a:r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1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8" y="271821"/>
            <a:ext cx="4140096" cy="1193241"/>
          </a:xfrm>
        </p:spPr>
        <p:txBody>
          <a:bodyPr>
            <a:normAutofit/>
          </a:bodyPr>
          <a:lstStyle/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Components</a:t>
            </a:r>
            <a:r>
              <a:rPr lang="sl-SI" dirty="0"/>
              <a:t> of a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Budget</a:t>
            </a:r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8473" y="1575411"/>
            <a:ext cx="7220512" cy="51889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 err="1"/>
              <a:t>Savings</a:t>
            </a:r>
            <a:endParaRPr lang="sl-SI" dirty="0"/>
          </a:p>
          <a:p>
            <a:pPr>
              <a:lnSpc>
                <a:spcPct val="110000"/>
              </a:lnSpc>
            </a:pPr>
            <a:r>
              <a:rPr lang="sl-SI" dirty="0" err="1"/>
              <a:t>Emergency</a:t>
            </a:r>
            <a:r>
              <a:rPr lang="sl-SI" dirty="0"/>
              <a:t> Fund: A </a:t>
            </a:r>
            <a:r>
              <a:rPr lang="sl-SI" dirty="0" err="1"/>
              <a:t>crucial</a:t>
            </a:r>
            <a:r>
              <a:rPr lang="sl-SI" dirty="0"/>
              <a:t> </a:t>
            </a:r>
            <a:r>
              <a:rPr lang="sl-SI" dirty="0" err="1"/>
              <a:t>component</a:t>
            </a:r>
            <a:r>
              <a:rPr lang="sl-SI" dirty="0"/>
              <a:t>, </a:t>
            </a:r>
            <a:r>
              <a:rPr lang="sl-SI" dirty="0" err="1"/>
              <a:t>typically</a:t>
            </a:r>
            <a:r>
              <a:rPr lang="sl-SI" dirty="0"/>
              <a:t> </a:t>
            </a:r>
            <a:r>
              <a:rPr lang="sl-SI" dirty="0" err="1"/>
              <a:t>recommended</a:t>
            </a:r>
            <a:r>
              <a:rPr lang="sl-SI" dirty="0"/>
              <a:t> to </a:t>
            </a:r>
            <a:r>
              <a:rPr lang="sl-SI" dirty="0" err="1"/>
              <a:t>cover</a:t>
            </a:r>
            <a:r>
              <a:rPr lang="sl-SI" dirty="0"/>
              <a:t> 3-6 </a:t>
            </a:r>
            <a:r>
              <a:rPr lang="sl-SI" dirty="0" err="1"/>
              <a:t>months</a:t>
            </a:r>
            <a:r>
              <a:rPr lang="sl-SI" dirty="0"/>
              <a:t> of </a:t>
            </a:r>
            <a:r>
              <a:rPr lang="sl-SI" dirty="0" err="1"/>
              <a:t>living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 in </a:t>
            </a:r>
            <a:r>
              <a:rPr lang="sl-SI" dirty="0" err="1"/>
              <a:t>case</a:t>
            </a:r>
            <a:r>
              <a:rPr lang="sl-SI" dirty="0"/>
              <a:t> of </a:t>
            </a:r>
            <a:r>
              <a:rPr lang="sl-SI" dirty="0" err="1"/>
              <a:t>unexpected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setbacks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Retirement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: </a:t>
            </a:r>
            <a:r>
              <a:rPr lang="sl-SI" dirty="0" err="1"/>
              <a:t>Contributions</a:t>
            </a:r>
            <a:r>
              <a:rPr lang="sl-SI" dirty="0"/>
              <a:t> to </a:t>
            </a:r>
            <a:r>
              <a:rPr lang="sl-SI" dirty="0" err="1"/>
              <a:t>retirement</a:t>
            </a:r>
            <a:r>
              <a:rPr lang="sl-SI" dirty="0"/>
              <a:t> </a:t>
            </a:r>
            <a:r>
              <a:rPr lang="sl-SI" dirty="0" err="1"/>
              <a:t>accounts</a:t>
            </a:r>
            <a:r>
              <a:rPr lang="sl-SI" dirty="0"/>
              <a:t> to </a:t>
            </a:r>
            <a:r>
              <a:rPr lang="sl-SI" dirty="0" err="1"/>
              <a:t>ensure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stability</a:t>
            </a:r>
            <a:r>
              <a:rPr lang="sl-SI" dirty="0"/>
              <a:t> in </a:t>
            </a:r>
            <a:r>
              <a:rPr lang="sl-SI" dirty="0" err="1"/>
              <a:t>later</a:t>
            </a:r>
            <a:r>
              <a:rPr lang="sl-SI" dirty="0"/>
              <a:t> </a:t>
            </a:r>
            <a:r>
              <a:rPr lang="sl-SI" dirty="0" err="1"/>
              <a:t>years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Education</a:t>
            </a:r>
            <a:r>
              <a:rPr lang="sl-SI" dirty="0"/>
              <a:t> Fund: </a:t>
            </a:r>
            <a:r>
              <a:rPr lang="sl-SI" dirty="0" err="1"/>
              <a:t>Saving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children’s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grandchildren’s</a:t>
            </a:r>
            <a:r>
              <a:rPr lang="sl-SI" dirty="0"/>
              <a:t> </a:t>
            </a:r>
            <a:r>
              <a:rPr lang="sl-SI" dirty="0" err="1"/>
              <a:t>education</a:t>
            </a:r>
            <a:r>
              <a:rPr lang="sl-SI" dirty="0"/>
              <a:t>, </a:t>
            </a:r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prevent</a:t>
            </a:r>
            <a:r>
              <a:rPr lang="sl-SI" dirty="0"/>
              <a:t> future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strain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dirty="0" err="1"/>
              <a:t>Debt</a:t>
            </a:r>
            <a:r>
              <a:rPr lang="sl-SI" dirty="0"/>
              <a:t> Management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Credit</a:t>
            </a:r>
            <a:r>
              <a:rPr lang="sl-SI" dirty="0"/>
              <a:t> Management: </a:t>
            </a:r>
            <a:r>
              <a:rPr lang="sl-SI" dirty="0" err="1"/>
              <a:t>Understanding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managing</a:t>
            </a:r>
            <a:r>
              <a:rPr lang="sl-SI" dirty="0"/>
              <a:t> </a:t>
            </a:r>
            <a:r>
              <a:rPr lang="sl-SI" dirty="0" err="1"/>
              <a:t>credit</a:t>
            </a:r>
            <a:r>
              <a:rPr lang="sl-SI" dirty="0"/>
              <a:t> </a:t>
            </a:r>
            <a:r>
              <a:rPr lang="sl-SI" dirty="0" err="1"/>
              <a:t>card</a:t>
            </a:r>
            <a:r>
              <a:rPr lang="sl-SI" dirty="0"/>
              <a:t> </a:t>
            </a:r>
            <a:r>
              <a:rPr lang="sl-SI" dirty="0" err="1"/>
              <a:t>balances</a:t>
            </a:r>
            <a:r>
              <a:rPr lang="sl-SI" dirty="0"/>
              <a:t>, </a:t>
            </a:r>
            <a:r>
              <a:rPr lang="sl-SI" dirty="0" err="1"/>
              <a:t>loans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mortgages</a:t>
            </a:r>
            <a:r>
              <a:rPr lang="sl-SI" dirty="0"/>
              <a:t> to </a:t>
            </a:r>
            <a:r>
              <a:rPr lang="sl-SI" dirty="0" err="1"/>
              <a:t>avoid</a:t>
            </a:r>
            <a:r>
              <a:rPr lang="sl-SI" dirty="0"/>
              <a:t> </a:t>
            </a:r>
            <a:r>
              <a:rPr lang="sl-SI" dirty="0" err="1"/>
              <a:t>high-interest</a:t>
            </a:r>
            <a:r>
              <a:rPr lang="sl-SI" dirty="0"/>
              <a:t> </a:t>
            </a:r>
            <a:r>
              <a:rPr lang="sl-SI" dirty="0" err="1"/>
              <a:t>debt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Debt</a:t>
            </a:r>
            <a:r>
              <a:rPr lang="sl-SI" dirty="0"/>
              <a:t> </a:t>
            </a:r>
            <a:r>
              <a:rPr lang="sl-SI" dirty="0" err="1"/>
              <a:t>Repayment</a:t>
            </a:r>
            <a:r>
              <a:rPr lang="sl-SI" dirty="0"/>
              <a:t> Plan: </a:t>
            </a:r>
            <a:r>
              <a:rPr lang="sl-SI" dirty="0" err="1"/>
              <a:t>Prioritizing</a:t>
            </a:r>
            <a:r>
              <a:rPr lang="sl-SI" dirty="0"/>
              <a:t> </a:t>
            </a:r>
            <a:r>
              <a:rPr lang="sl-SI" dirty="0" err="1"/>
              <a:t>high-interest</a:t>
            </a:r>
            <a:r>
              <a:rPr lang="sl-SI" dirty="0"/>
              <a:t> </a:t>
            </a:r>
            <a:r>
              <a:rPr lang="sl-SI" dirty="0" err="1"/>
              <a:t>debts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early</a:t>
            </a:r>
            <a:r>
              <a:rPr lang="sl-SI" dirty="0"/>
              <a:t> </a:t>
            </a:r>
            <a:r>
              <a:rPr lang="sl-SI" dirty="0" err="1"/>
              <a:t>repayment</a:t>
            </a:r>
            <a:r>
              <a:rPr lang="sl-SI" dirty="0"/>
              <a:t> to </a:t>
            </a:r>
            <a:r>
              <a:rPr lang="sl-SI" dirty="0" err="1"/>
              <a:t>reduce</a:t>
            </a:r>
            <a:r>
              <a:rPr lang="sl-SI" dirty="0"/>
              <a:t> </a:t>
            </a:r>
            <a:r>
              <a:rPr lang="sl-SI" dirty="0" err="1"/>
              <a:t>overall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burden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384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5" y="178410"/>
            <a:ext cx="6513197" cy="1082056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Components</a:t>
            </a:r>
            <a:r>
              <a:rPr lang="sl-SI" dirty="0"/>
              <a:t> of a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Budget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7046" y="1438876"/>
            <a:ext cx="8314412" cy="48297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Investments</a:t>
            </a:r>
            <a:r>
              <a:rPr lang="sl-SI" b="1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/>
              <a:t>Long-term </a:t>
            </a:r>
            <a:r>
              <a:rPr lang="sl-SI" dirty="0" err="1"/>
              <a:t>Growth</a:t>
            </a:r>
            <a:r>
              <a:rPr lang="sl-SI" dirty="0"/>
              <a:t>: </a:t>
            </a:r>
            <a:r>
              <a:rPr lang="sl-SI" dirty="0" err="1"/>
              <a:t>Investing</a:t>
            </a:r>
            <a:r>
              <a:rPr lang="sl-SI" dirty="0"/>
              <a:t> in </a:t>
            </a:r>
            <a:r>
              <a:rPr lang="sl-SI" dirty="0" err="1"/>
              <a:t>stocks</a:t>
            </a:r>
            <a:r>
              <a:rPr lang="sl-SI" dirty="0"/>
              <a:t>, </a:t>
            </a:r>
            <a:r>
              <a:rPr lang="sl-SI" dirty="0" err="1"/>
              <a:t>bonds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mutual</a:t>
            </a:r>
            <a:r>
              <a:rPr lang="sl-SI" dirty="0"/>
              <a:t> </a:t>
            </a:r>
            <a:r>
              <a:rPr lang="sl-SI" dirty="0" err="1"/>
              <a:t>funds</a:t>
            </a:r>
            <a:r>
              <a:rPr lang="sl-SI" dirty="0"/>
              <a:t> to </a:t>
            </a:r>
            <a:r>
              <a:rPr lang="sl-SI" dirty="0" err="1"/>
              <a:t>build</a:t>
            </a:r>
            <a:r>
              <a:rPr lang="sl-SI" dirty="0"/>
              <a:t> </a:t>
            </a:r>
            <a:r>
              <a:rPr lang="sl-SI" dirty="0" err="1"/>
              <a:t>wealth</a:t>
            </a:r>
            <a:r>
              <a:rPr lang="sl-SI" dirty="0"/>
              <a:t> </a:t>
            </a:r>
            <a:r>
              <a:rPr lang="sl-SI" dirty="0" err="1"/>
              <a:t>over</a:t>
            </a:r>
            <a:r>
              <a:rPr lang="sl-SI" dirty="0"/>
              <a:t> time.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Diversification</a:t>
            </a:r>
            <a:r>
              <a:rPr lang="sl-SI" dirty="0"/>
              <a:t>: </a:t>
            </a:r>
            <a:r>
              <a:rPr lang="sl-SI" dirty="0" err="1"/>
              <a:t>Spreading</a:t>
            </a:r>
            <a:r>
              <a:rPr lang="sl-SI" dirty="0"/>
              <a:t> </a:t>
            </a:r>
            <a:r>
              <a:rPr lang="sl-SI" dirty="0" err="1"/>
              <a:t>investments</a:t>
            </a:r>
            <a:r>
              <a:rPr lang="sl-SI" dirty="0"/>
              <a:t> </a:t>
            </a:r>
            <a:r>
              <a:rPr lang="sl-SI" dirty="0" err="1"/>
              <a:t>across</a:t>
            </a:r>
            <a:r>
              <a:rPr lang="sl-SI" dirty="0"/>
              <a:t> </a:t>
            </a:r>
            <a:r>
              <a:rPr lang="sl-SI" dirty="0" err="1"/>
              <a:t>various</a:t>
            </a:r>
            <a:r>
              <a:rPr lang="sl-SI" dirty="0"/>
              <a:t> </a:t>
            </a:r>
            <a:r>
              <a:rPr lang="sl-SI" dirty="0" err="1"/>
              <a:t>assets</a:t>
            </a:r>
            <a:r>
              <a:rPr lang="sl-SI" dirty="0"/>
              <a:t> to </a:t>
            </a:r>
            <a:r>
              <a:rPr lang="sl-SI" dirty="0" err="1"/>
              <a:t>reduce</a:t>
            </a:r>
            <a:r>
              <a:rPr lang="sl-SI" dirty="0"/>
              <a:t> </a:t>
            </a:r>
            <a:r>
              <a:rPr lang="sl-SI" dirty="0" err="1"/>
              <a:t>risk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b="1" dirty="0" err="1"/>
              <a:t>Insurance</a:t>
            </a:r>
            <a:r>
              <a:rPr lang="sl-SI" b="1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Health</a:t>
            </a:r>
            <a:r>
              <a:rPr lang="sl-SI" dirty="0"/>
              <a:t> </a:t>
            </a:r>
            <a:r>
              <a:rPr lang="sl-SI" dirty="0" err="1"/>
              <a:t>Insurance</a:t>
            </a:r>
            <a:r>
              <a:rPr lang="sl-SI" dirty="0"/>
              <a:t>: </a:t>
            </a:r>
            <a:r>
              <a:rPr lang="sl-SI" dirty="0" err="1"/>
              <a:t>Ensuring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is </a:t>
            </a:r>
            <a:r>
              <a:rPr lang="sl-SI" dirty="0" err="1"/>
              <a:t>covered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medical</a:t>
            </a:r>
            <a:r>
              <a:rPr lang="sl-SI" dirty="0"/>
              <a:t> </a:t>
            </a:r>
            <a:r>
              <a:rPr lang="sl-SI" dirty="0" err="1"/>
              <a:t>needs</a:t>
            </a:r>
            <a:r>
              <a:rPr lang="sl-SI" dirty="0"/>
              <a:t> to </a:t>
            </a:r>
            <a:r>
              <a:rPr lang="sl-SI" dirty="0" err="1"/>
              <a:t>avoid</a:t>
            </a:r>
            <a:r>
              <a:rPr lang="sl-SI" dirty="0"/>
              <a:t> </a:t>
            </a:r>
            <a:r>
              <a:rPr lang="sl-SI" dirty="0" err="1"/>
              <a:t>high</a:t>
            </a:r>
            <a:r>
              <a:rPr lang="sl-SI" dirty="0"/>
              <a:t> out-of-</a:t>
            </a:r>
            <a:r>
              <a:rPr lang="sl-SI" dirty="0" err="1"/>
              <a:t>pocket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Life</a:t>
            </a:r>
            <a:r>
              <a:rPr lang="sl-SI" dirty="0"/>
              <a:t> </a:t>
            </a:r>
            <a:r>
              <a:rPr lang="sl-SI" dirty="0" err="1"/>
              <a:t>Insurance</a:t>
            </a:r>
            <a:r>
              <a:rPr lang="sl-SI" dirty="0"/>
              <a:t>: </a:t>
            </a:r>
            <a:r>
              <a:rPr lang="sl-SI" dirty="0" err="1"/>
              <a:t>Providing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security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members</a:t>
            </a:r>
            <a:r>
              <a:rPr lang="sl-SI" dirty="0"/>
              <a:t> in </a:t>
            </a:r>
            <a:r>
              <a:rPr lang="sl-SI" dirty="0" err="1"/>
              <a:t>case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loss</a:t>
            </a:r>
            <a:r>
              <a:rPr lang="sl-SI" dirty="0"/>
              <a:t> of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income</a:t>
            </a:r>
            <a:r>
              <a:rPr lang="sl-SI" dirty="0"/>
              <a:t> </a:t>
            </a:r>
            <a:r>
              <a:rPr lang="sl-SI" dirty="0" err="1"/>
              <a:t>earner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/>
              <a:t>Home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Auto</a:t>
            </a:r>
            <a:r>
              <a:rPr lang="sl-SI" dirty="0"/>
              <a:t> </a:t>
            </a:r>
            <a:r>
              <a:rPr lang="sl-SI" dirty="0" err="1"/>
              <a:t>Insurance</a:t>
            </a:r>
            <a:r>
              <a:rPr lang="sl-SI" dirty="0"/>
              <a:t>: </a:t>
            </a:r>
            <a:r>
              <a:rPr lang="sl-SI" dirty="0" err="1"/>
              <a:t>Protecting</a:t>
            </a:r>
            <a:r>
              <a:rPr lang="sl-SI" dirty="0"/>
              <a:t> </a:t>
            </a:r>
            <a:r>
              <a:rPr lang="sl-SI" dirty="0" err="1"/>
              <a:t>valuable</a:t>
            </a:r>
            <a:r>
              <a:rPr lang="sl-SI" dirty="0"/>
              <a:t> </a:t>
            </a:r>
            <a:r>
              <a:rPr lang="sl-SI" dirty="0" err="1"/>
              <a:t>assets</a:t>
            </a:r>
            <a:r>
              <a:rPr lang="sl-SI" dirty="0"/>
              <a:t> </a:t>
            </a:r>
            <a:r>
              <a:rPr lang="sl-SI" dirty="0" err="1"/>
              <a:t>against</a:t>
            </a:r>
            <a:r>
              <a:rPr lang="sl-SI" dirty="0"/>
              <a:t> </a:t>
            </a:r>
            <a:r>
              <a:rPr lang="sl-SI" dirty="0" err="1"/>
              <a:t>loss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damage</a:t>
            </a:r>
            <a:r>
              <a:rPr lang="sl-SI" dirty="0"/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7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4C1DE9-5E1B-46E3-BA0E-821C13342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188106" cy="1507375"/>
          </a:xfrm>
        </p:spPr>
        <p:txBody>
          <a:bodyPr>
            <a:normAutofit/>
          </a:bodyPr>
          <a:lstStyle/>
          <a:p>
            <a:r>
              <a:rPr lang="sl-SI" dirty="0" err="1"/>
              <a:t>Setting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Goals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3188106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/>
              <a:t>Short-term </a:t>
            </a:r>
            <a:r>
              <a:rPr lang="sl-SI" dirty="0" err="1"/>
              <a:t>Goals</a:t>
            </a:r>
            <a:r>
              <a:rPr lang="sl-SI" dirty="0"/>
              <a:t>: </a:t>
            </a:r>
            <a:r>
              <a:rPr lang="sl-SI" dirty="0" err="1"/>
              <a:t>Examples</a:t>
            </a:r>
            <a:r>
              <a:rPr lang="sl-SI" dirty="0"/>
              <a:t> </a:t>
            </a:r>
            <a:r>
              <a:rPr lang="sl-SI" dirty="0" err="1"/>
              <a:t>include</a:t>
            </a:r>
            <a:r>
              <a:rPr lang="sl-SI" dirty="0"/>
              <a:t> </a:t>
            </a:r>
            <a:r>
              <a:rPr lang="sl-SI" dirty="0" err="1"/>
              <a:t>saving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a </a:t>
            </a:r>
            <a:r>
              <a:rPr lang="sl-SI" dirty="0" err="1"/>
              <a:t>vacation</a:t>
            </a:r>
            <a:r>
              <a:rPr lang="sl-SI" dirty="0"/>
              <a:t>, home </a:t>
            </a:r>
            <a:r>
              <a:rPr lang="sl-SI" dirty="0" err="1"/>
              <a:t>improvements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a </a:t>
            </a:r>
            <a:r>
              <a:rPr lang="sl-SI" dirty="0" err="1"/>
              <a:t>special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event</a:t>
            </a:r>
            <a:r>
              <a:rPr lang="sl-SI" dirty="0"/>
              <a:t>.</a:t>
            </a:r>
          </a:p>
          <a:p>
            <a:r>
              <a:rPr lang="sl-SI" dirty="0"/>
              <a:t>Long-term </a:t>
            </a:r>
            <a:r>
              <a:rPr lang="sl-SI" dirty="0" err="1"/>
              <a:t>Goals</a:t>
            </a:r>
            <a:r>
              <a:rPr lang="sl-SI" dirty="0"/>
              <a:t>: 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purchasing</a:t>
            </a:r>
            <a:r>
              <a:rPr lang="sl-SI" dirty="0"/>
              <a:t> a home, </a:t>
            </a:r>
            <a:r>
              <a:rPr lang="sl-SI" dirty="0" err="1"/>
              <a:t>funding</a:t>
            </a:r>
            <a:r>
              <a:rPr lang="sl-SI" dirty="0"/>
              <a:t> </a:t>
            </a:r>
            <a:r>
              <a:rPr lang="sl-SI" dirty="0" err="1"/>
              <a:t>education</a:t>
            </a:r>
            <a:r>
              <a:rPr lang="sl-SI" dirty="0"/>
              <a:t>, </a:t>
            </a:r>
            <a:r>
              <a:rPr lang="sl-SI" dirty="0" err="1"/>
              <a:t>retirement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leaving</a:t>
            </a:r>
            <a:r>
              <a:rPr lang="sl-SI" dirty="0"/>
              <a:t> a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legacy</a:t>
            </a:r>
            <a:r>
              <a:rPr lang="sl-SI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287" y="720435"/>
            <a:ext cx="2012350" cy="201235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61752EE-2019-48E4-B891-13C83EDC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253435" y="-25387"/>
            <a:ext cx="3426280" cy="3477937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7D3F89-C58A-45F7-8E26-2B6B48112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735837" y="3400142"/>
            <a:ext cx="3429000" cy="3484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255042" y="3400619"/>
            <a:ext cx="3429945" cy="3484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735091" y="3401091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Understanding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Shaping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Attitude</a:t>
            </a:r>
            <a:r>
              <a:rPr lang="sl-SI" dirty="0"/>
              <a:t> </a:t>
            </a:r>
            <a:r>
              <a:rPr lang="sl-SI" dirty="0" err="1"/>
              <a:t>Towards</a:t>
            </a:r>
            <a:r>
              <a:rPr lang="sl-SI" dirty="0"/>
              <a:t> Money</a:t>
            </a:r>
            <a:endParaRPr lang="en-GB" dirty="0"/>
          </a:p>
        </p:txBody>
      </p:sp>
      <p:graphicFrame>
        <p:nvGraphicFramePr>
          <p:cNvPr id="7" name="Označba mesta vsebine 2">
            <a:extLst>
              <a:ext uri="{FF2B5EF4-FFF2-40B4-BE49-F238E27FC236}">
                <a16:creationId xmlns:a16="http://schemas.microsoft.com/office/drawing/2014/main" id="{04B5E97B-A229-368E-AACE-CC42DEF1C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42731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67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 err="1"/>
              <a:t>Achieving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Security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Risk</a:t>
            </a:r>
            <a:r>
              <a:rPr lang="sl-SI" dirty="0"/>
              <a:t> Management: </a:t>
            </a:r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insurance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emergency</a:t>
            </a:r>
            <a:r>
              <a:rPr lang="sl-SI" dirty="0"/>
              <a:t> </a:t>
            </a:r>
            <a:r>
              <a:rPr lang="sl-SI" dirty="0" err="1"/>
              <a:t>fund</a:t>
            </a:r>
            <a:r>
              <a:rPr lang="sl-SI" dirty="0"/>
              <a:t>,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</a:t>
            </a:r>
            <a:r>
              <a:rPr lang="sl-SI" dirty="0" err="1"/>
              <a:t>helps</a:t>
            </a:r>
            <a:r>
              <a:rPr lang="sl-SI" dirty="0"/>
              <a:t> </a:t>
            </a:r>
            <a:r>
              <a:rPr lang="sl-SI" dirty="0" err="1"/>
              <a:t>protect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unexpected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crises</a:t>
            </a:r>
            <a:r>
              <a:rPr lang="sl-SI" dirty="0"/>
              <a:t>.</a:t>
            </a:r>
          </a:p>
          <a:p>
            <a:r>
              <a:rPr lang="sl-SI" dirty="0" err="1"/>
              <a:t>Wealth</a:t>
            </a:r>
            <a:r>
              <a:rPr lang="sl-SI" dirty="0"/>
              <a:t> </a:t>
            </a:r>
            <a:r>
              <a:rPr lang="sl-SI" dirty="0" err="1"/>
              <a:t>Building</a:t>
            </a:r>
            <a:r>
              <a:rPr lang="sl-SI" dirty="0"/>
              <a:t>: </a:t>
            </a:r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saving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investing</a:t>
            </a:r>
            <a:r>
              <a:rPr lang="sl-SI" dirty="0"/>
              <a:t>,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</a:t>
            </a:r>
            <a:r>
              <a:rPr lang="sl-SI" dirty="0" err="1"/>
              <a:t>supports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growth</a:t>
            </a:r>
            <a:r>
              <a:rPr lang="sl-SI" dirty="0"/>
              <a:t> of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assets</a:t>
            </a:r>
            <a:r>
              <a:rPr lang="sl-SI" dirty="0"/>
              <a:t>, </a:t>
            </a:r>
            <a:r>
              <a:rPr lang="sl-SI" dirty="0" err="1"/>
              <a:t>ensuring</a:t>
            </a:r>
            <a:r>
              <a:rPr lang="sl-SI" dirty="0"/>
              <a:t> a </a:t>
            </a:r>
            <a:r>
              <a:rPr lang="sl-SI" dirty="0" err="1"/>
              <a:t>comfortable</a:t>
            </a:r>
            <a:r>
              <a:rPr lang="sl-SI" dirty="0"/>
              <a:t> </a:t>
            </a:r>
            <a:r>
              <a:rPr lang="sl-SI" dirty="0" err="1"/>
              <a:t>lifestyle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stability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future.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62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 err="1"/>
              <a:t>Achieving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Security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Shared</a:t>
            </a:r>
            <a:r>
              <a:rPr lang="sl-SI" dirty="0"/>
              <a:t> </a:t>
            </a:r>
            <a:r>
              <a:rPr lang="sl-SI" dirty="0" err="1"/>
              <a:t>Vision</a:t>
            </a:r>
            <a:r>
              <a:rPr lang="sl-SI" dirty="0"/>
              <a:t>: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</a:t>
            </a:r>
            <a:r>
              <a:rPr lang="sl-SI" dirty="0" err="1"/>
              <a:t>encourages</a:t>
            </a:r>
            <a:r>
              <a:rPr lang="sl-SI" dirty="0"/>
              <a:t> open </a:t>
            </a:r>
            <a:r>
              <a:rPr lang="sl-SI" dirty="0" err="1"/>
              <a:t>discussions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priorities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, </a:t>
            </a:r>
            <a:r>
              <a:rPr lang="sl-SI" dirty="0" err="1"/>
              <a:t>ensuring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members</a:t>
            </a:r>
            <a:r>
              <a:rPr lang="sl-SI" dirty="0"/>
              <a:t> are on </a:t>
            </a:r>
            <a:r>
              <a:rPr lang="sl-SI" dirty="0" err="1"/>
              <a:t>the</a:t>
            </a:r>
            <a:r>
              <a:rPr lang="sl-SI" dirty="0"/>
              <a:t> same </a:t>
            </a:r>
            <a:r>
              <a:rPr lang="sl-SI" dirty="0" err="1"/>
              <a:t>page</a:t>
            </a:r>
            <a:r>
              <a:rPr lang="sl-SI" dirty="0"/>
              <a:t>.</a:t>
            </a:r>
          </a:p>
          <a:p>
            <a:r>
              <a:rPr lang="sl-SI" dirty="0"/>
              <a:t>Role </a:t>
            </a:r>
            <a:r>
              <a:rPr lang="sl-SI" dirty="0" err="1"/>
              <a:t>Assignment</a:t>
            </a:r>
            <a:r>
              <a:rPr lang="sl-SI" dirty="0"/>
              <a:t>: </a:t>
            </a:r>
            <a:r>
              <a:rPr lang="sl-SI" dirty="0" err="1"/>
              <a:t>Assigning</a:t>
            </a:r>
            <a:r>
              <a:rPr lang="sl-SI" dirty="0"/>
              <a:t> </a:t>
            </a:r>
            <a:r>
              <a:rPr lang="sl-SI" dirty="0" err="1"/>
              <a:t>roles</a:t>
            </a:r>
            <a:r>
              <a:rPr lang="sl-SI" dirty="0"/>
              <a:t> in </a:t>
            </a:r>
            <a:r>
              <a:rPr lang="sl-SI" dirty="0" err="1"/>
              <a:t>financial</a:t>
            </a:r>
            <a:r>
              <a:rPr lang="sl-SI" dirty="0"/>
              <a:t> management (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handles</a:t>
            </a:r>
            <a:r>
              <a:rPr lang="sl-SI" dirty="0"/>
              <a:t> </a:t>
            </a:r>
            <a:r>
              <a:rPr lang="sl-SI" dirty="0" err="1"/>
              <a:t>budgeting</a:t>
            </a:r>
            <a:r>
              <a:rPr lang="sl-SI" dirty="0"/>
              <a:t>,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tracks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, </a:t>
            </a:r>
            <a:r>
              <a:rPr lang="sl-SI" dirty="0" err="1"/>
              <a:t>etc</a:t>
            </a:r>
            <a:r>
              <a:rPr lang="sl-SI" dirty="0"/>
              <a:t>.)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streamline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process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ensure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responsibilities</a:t>
            </a:r>
            <a:r>
              <a:rPr lang="sl-SI" dirty="0"/>
              <a:t> are </a:t>
            </a:r>
            <a:r>
              <a:rPr lang="sl-SI" dirty="0" err="1"/>
              <a:t>clear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7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83" y="261546"/>
            <a:ext cx="4140096" cy="671965"/>
          </a:xfrm>
        </p:spPr>
        <p:txBody>
          <a:bodyPr>
            <a:normAutofit/>
          </a:bodyPr>
          <a:lstStyle/>
          <a:p>
            <a:r>
              <a:rPr lang="sl-SI" dirty="0" err="1"/>
              <a:t>Discussion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0783" y="1138226"/>
            <a:ext cx="6700776" cy="5406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1. </a:t>
            </a:r>
            <a:r>
              <a:rPr lang="sl-SI" dirty="0" err="1"/>
              <a:t>What</a:t>
            </a:r>
            <a:r>
              <a:rPr lang="sl-SI" dirty="0"/>
              <a:t> are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important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at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stage</a:t>
            </a:r>
            <a:r>
              <a:rPr lang="sl-SI" dirty="0"/>
              <a:t> in </a:t>
            </a:r>
            <a:r>
              <a:rPr lang="sl-SI" dirty="0" err="1"/>
              <a:t>life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2. How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improve</a:t>
            </a:r>
            <a:r>
              <a:rPr lang="sl-SI" dirty="0"/>
              <a:t> </a:t>
            </a:r>
            <a:r>
              <a:rPr lang="sl-SI" dirty="0" err="1"/>
              <a:t>communication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members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3.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take </a:t>
            </a:r>
            <a:r>
              <a:rPr lang="sl-SI" dirty="0" err="1"/>
              <a:t>today</a:t>
            </a:r>
            <a:r>
              <a:rPr lang="sl-SI" dirty="0"/>
              <a:t> to </a:t>
            </a:r>
            <a:r>
              <a:rPr lang="sl-SI" dirty="0" err="1"/>
              <a:t>enhance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family’s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security</a:t>
            </a:r>
            <a:r>
              <a:rPr lang="sl-SI" dirty="0"/>
              <a:t>?</a:t>
            </a:r>
          </a:p>
          <a:p>
            <a:pPr>
              <a:lnSpc>
                <a:spcPct val="110000"/>
              </a:lnSpc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dirty="0" err="1"/>
              <a:t>Budget</a:t>
            </a:r>
            <a:r>
              <a:rPr lang="sl-SI" dirty="0"/>
              <a:t> </a:t>
            </a:r>
            <a:r>
              <a:rPr lang="sl-SI" dirty="0" err="1"/>
              <a:t>Creation</a:t>
            </a:r>
            <a:r>
              <a:rPr lang="sl-SI" dirty="0"/>
              <a:t> </a:t>
            </a:r>
            <a:r>
              <a:rPr lang="sl-SI" dirty="0" err="1"/>
              <a:t>Exercise</a:t>
            </a:r>
            <a:r>
              <a:rPr lang="sl-SI" dirty="0"/>
              <a:t>: </a:t>
            </a:r>
            <a:r>
              <a:rPr lang="sl-SI" dirty="0" err="1"/>
              <a:t>Create</a:t>
            </a:r>
            <a:r>
              <a:rPr lang="sl-SI" dirty="0"/>
              <a:t> a </a:t>
            </a:r>
            <a:r>
              <a:rPr lang="sl-SI" dirty="0" err="1"/>
              <a:t>sample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budget</a:t>
            </a:r>
            <a:r>
              <a:rPr lang="sl-SI" dirty="0"/>
              <a:t> </a:t>
            </a:r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components</a:t>
            </a:r>
            <a:r>
              <a:rPr lang="sl-SI" dirty="0"/>
              <a:t> </a:t>
            </a:r>
            <a:r>
              <a:rPr lang="sl-SI" dirty="0" err="1"/>
              <a:t>discussed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identify</a:t>
            </a:r>
            <a:r>
              <a:rPr lang="sl-SI" dirty="0"/>
              <a:t> </a:t>
            </a:r>
            <a:r>
              <a:rPr lang="sl-SI" dirty="0" err="1"/>
              <a:t>areas</a:t>
            </a:r>
            <a:r>
              <a:rPr lang="sl-SI" dirty="0"/>
              <a:t> </a:t>
            </a: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increase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reduce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Goal-Setting</a:t>
            </a:r>
            <a:r>
              <a:rPr lang="sl-SI" dirty="0"/>
              <a:t> </a:t>
            </a:r>
            <a:r>
              <a:rPr lang="sl-SI" dirty="0" err="1"/>
              <a:t>Workshop</a:t>
            </a:r>
            <a:r>
              <a:rPr lang="sl-SI" dirty="0"/>
              <a:t>: </a:t>
            </a:r>
            <a:r>
              <a:rPr lang="sl-SI" dirty="0" err="1"/>
              <a:t>Write</a:t>
            </a:r>
            <a:r>
              <a:rPr lang="sl-SI" dirty="0"/>
              <a:t> </a:t>
            </a:r>
            <a:r>
              <a:rPr lang="sl-SI" dirty="0" err="1"/>
              <a:t>down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family’s</a:t>
            </a:r>
            <a:r>
              <a:rPr lang="sl-SI" dirty="0"/>
              <a:t> </a:t>
            </a:r>
            <a:r>
              <a:rPr lang="sl-SI" dirty="0" err="1"/>
              <a:t>short</a:t>
            </a:r>
            <a:r>
              <a:rPr lang="sl-SI" dirty="0"/>
              <a:t>-term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long</a:t>
            </a:r>
            <a:r>
              <a:rPr lang="sl-SI" dirty="0"/>
              <a:t>-term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discuss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 </a:t>
            </a:r>
            <a:r>
              <a:rPr lang="sl-SI" dirty="0" err="1"/>
              <a:t>needed</a:t>
            </a:r>
            <a:r>
              <a:rPr lang="sl-SI" dirty="0"/>
              <a:t> to </a:t>
            </a:r>
            <a:r>
              <a:rPr lang="sl-SI" dirty="0" err="1"/>
              <a:t>achieve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222" y="834658"/>
            <a:ext cx="2799510" cy="27995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A266D557-5F69-481C-B840-6E4E124A2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03468"/>
              </p:ext>
            </p:extLst>
          </p:nvPr>
        </p:nvGraphicFramePr>
        <p:xfrm>
          <a:off x="7609519" y="3069070"/>
          <a:ext cx="4582482" cy="305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5" imgW="5765040" imgH="3847320" progId="Photoshop.Image.11">
                  <p:embed/>
                </p:oleObj>
              </mc:Choice>
              <mc:Fallback>
                <p:oleObj name="Image" r:id="rId5" imgW="5765040" imgH="38473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9519" y="3069070"/>
                        <a:ext cx="4582482" cy="305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755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513197" cy="1507375"/>
          </a:xfrm>
        </p:spPr>
        <p:txBody>
          <a:bodyPr>
            <a:normAutofit/>
          </a:bodyPr>
          <a:lstStyle/>
          <a:p>
            <a:r>
              <a:rPr lang="sl-SI" dirty="0" err="1"/>
              <a:t>Paying</a:t>
            </a:r>
            <a:r>
              <a:rPr lang="sl-SI" dirty="0"/>
              <a:t> </a:t>
            </a:r>
            <a:r>
              <a:rPr lang="sl-SI" dirty="0" err="1"/>
              <a:t>Bills</a:t>
            </a:r>
            <a:r>
              <a:rPr lang="sl-SI" dirty="0"/>
              <a:t>: Postal </a:t>
            </a:r>
            <a:r>
              <a:rPr lang="sl-SI" dirty="0" err="1"/>
              <a:t>Orders</a:t>
            </a:r>
            <a:r>
              <a:rPr lang="sl-SI" dirty="0"/>
              <a:t> </a:t>
            </a:r>
            <a:r>
              <a:rPr lang="sl-SI" dirty="0" err="1"/>
              <a:t>vs</a:t>
            </a:r>
            <a:r>
              <a:rPr lang="sl-SI" dirty="0"/>
              <a:t>.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Payments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6513197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/>
              <a:t>- </a:t>
            </a:r>
            <a:r>
              <a:rPr lang="sl-SI" dirty="0" err="1"/>
              <a:t>Traditional</a:t>
            </a:r>
            <a:r>
              <a:rPr lang="sl-SI" dirty="0"/>
              <a:t> </a:t>
            </a:r>
            <a:r>
              <a:rPr lang="sl-SI" dirty="0" err="1"/>
              <a:t>methods</a:t>
            </a:r>
            <a:r>
              <a:rPr lang="sl-SI" dirty="0"/>
              <a:t>: </a:t>
            </a:r>
            <a:r>
              <a:rPr lang="sl-SI" dirty="0" err="1"/>
              <a:t>Visiting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bank, postal </a:t>
            </a:r>
            <a:r>
              <a:rPr lang="sl-SI" dirty="0" err="1"/>
              <a:t>orders</a:t>
            </a:r>
            <a:r>
              <a:rPr lang="sl-SI" dirty="0"/>
              <a:t>.</a:t>
            </a:r>
          </a:p>
          <a:p>
            <a:r>
              <a:rPr lang="sl-SI" dirty="0"/>
              <a:t>  - Modern </a:t>
            </a:r>
            <a:r>
              <a:rPr lang="sl-SI" dirty="0" err="1"/>
              <a:t>methods</a:t>
            </a:r>
            <a:r>
              <a:rPr lang="sl-SI" dirty="0"/>
              <a:t>: Internet </a:t>
            </a:r>
            <a:r>
              <a:rPr lang="sl-SI" dirty="0" err="1"/>
              <a:t>banking</a:t>
            </a:r>
            <a:r>
              <a:rPr lang="sl-SI" dirty="0"/>
              <a:t>, </a:t>
            </a:r>
            <a:r>
              <a:rPr lang="sl-SI" dirty="0" err="1"/>
              <a:t>mobile</a:t>
            </a:r>
            <a:r>
              <a:rPr lang="sl-SI" dirty="0"/>
              <a:t> </a:t>
            </a:r>
            <a:r>
              <a:rPr lang="sl-SI" dirty="0" err="1"/>
              <a:t>apps</a:t>
            </a:r>
            <a:r>
              <a:rPr lang="sl-SI" dirty="0"/>
              <a:t>.</a:t>
            </a:r>
          </a:p>
          <a:p>
            <a:r>
              <a:rPr lang="sl-SI" dirty="0"/>
              <a:t>  - </a:t>
            </a:r>
            <a:r>
              <a:rPr lang="sl-SI" dirty="0" err="1"/>
              <a:t>Advantages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disadvantages</a:t>
            </a:r>
            <a:r>
              <a:rPr lang="sl-SI" dirty="0"/>
              <a:t> of </a:t>
            </a:r>
            <a:r>
              <a:rPr lang="sl-SI" dirty="0" err="1"/>
              <a:t>each</a:t>
            </a:r>
            <a:r>
              <a:rPr lang="sl-SI" dirty="0"/>
              <a:t> </a:t>
            </a:r>
            <a:r>
              <a:rPr lang="sl-SI" dirty="0" err="1"/>
              <a:t>method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59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19" y="400593"/>
            <a:ext cx="9950103" cy="590599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Transitioning</a:t>
            </a:r>
            <a:r>
              <a:rPr lang="sl-SI" dirty="0"/>
              <a:t> to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Banking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68D660F2-7635-FEA0-8B94-8DD55665E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649324"/>
              </p:ext>
            </p:extLst>
          </p:nvPr>
        </p:nvGraphicFramePr>
        <p:xfrm>
          <a:off x="-1" y="1387062"/>
          <a:ext cx="12035637" cy="473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2965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/>
              <a:t>UNIT 3: </a:t>
            </a:r>
            <a:r>
              <a:rPr lang="sl-SI" dirty="0" err="1"/>
              <a:t>Managing</a:t>
            </a:r>
            <a:r>
              <a:rPr lang="sl-SI" dirty="0"/>
              <a:t> </a:t>
            </a:r>
            <a:r>
              <a:rPr lang="sl-SI" dirty="0" err="1"/>
              <a:t>Savings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Overview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importance</a:t>
            </a:r>
            <a:r>
              <a:rPr lang="sl-SI" dirty="0"/>
              <a:t> of </a:t>
            </a:r>
            <a:r>
              <a:rPr lang="sl-SI" dirty="0" err="1"/>
              <a:t>managing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during</a:t>
            </a:r>
            <a:r>
              <a:rPr lang="sl-SI" dirty="0"/>
              <a:t> </a:t>
            </a:r>
            <a:r>
              <a:rPr lang="sl-SI" dirty="0" err="1"/>
              <a:t>retirement</a:t>
            </a:r>
            <a:r>
              <a:rPr lang="sl-SI" dirty="0"/>
              <a:t>.</a:t>
            </a:r>
          </a:p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simplify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management.</a:t>
            </a:r>
          </a:p>
          <a:p>
            <a:r>
              <a:rPr lang="sl-SI" dirty="0" err="1"/>
              <a:t>Goals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session</a:t>
            </a:r>
            <a:r>
              <a:rPr lang="sl-SI" dirty="0"/>
              <a:t>: </a:t>
            </a:r>
            <a:r>
              <a:rPr lang="sl-SI" dirty="0" err="1"/>
              <a:t>Familiarization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user-friendly</a:t>
            </a:r>
            <a:r>
              <a:rPr lang="sl-SI" dirty="0"/>
              <a:t> </a:t>
            </a:r>
            <a:r>
              <a:rPr lang="sl-SI" dirty="0" err="1"/>
              <a:t>applications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2F984CAF-E87C-497D-9F80-54973E88C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771353"/>
              </p:ext>
            </p:extLst>
          </p:nvPr>
        </p:nvGraphicFramePr>
        <p:xfrm>
          <a:off x="8895637" y="720435"/>
          <a:ext cx="3139999" cy="20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" r:id="rId5" imgW="5765040" imgH="3847320" progId="Photoshop.Image.11">
                  <p:embed/>
                </p:oleObj>
              </mc:Choice>
              <mc:Fallback>
                <p:oleObj name="Image" r:id="rId5" imgW="5765040" imgH="38473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5637" y="720435"/>
                        <a:ext cx="3139999" cy="209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011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700" err="1"/>
              <a:t>Managing</a:t>
            </a:r>
            <a:r>
              <a:rPr lang="sl-SI" sz="2700"/>
              <a:t> </a:t>
            </a:r>
            <a:r>
              <a:rPr lang="sl-SI" sz="2700" err="1"/>
              <a:t>Savings</a:t>
            </a:r>
            <a:r>
              <a:rPr lang="sl-SI" sz="2700"/>
              <a:t> </a:t>
            </a:r>
            <a:r>
              <a:rPr lang="sl-SI" sz="2700" err="1"/>
              <a:t>and</a:t>
            </a:r>
            <a:r>
              <a:rPr lang="sl-SI" sz="2700"/>
              <a:t> </a:t>
            </a:r>
            <a:r>
              <a:rPr lang="sl-SI" sz="2700" err="1"/>
              <a:t>Embracing</a:t>
            </a:r>
            <a:r>
              <a:rPr lang="sl-SI" sz="2700"/>
              <a:t> </a:t>
            </a:r>
            <a:r>
              <a:rPr lang="sl-SI" sz="2700" err="1"/>
              <a:t>Digital</a:t>
            </a:r>
            <a:r>
              <a:rPr lang="sl-SI" sz="2700"/>
              <a:t> </a:t>
            </a:r>
            <a:r>
              <a:rPr lang="sl-SI" sz="2700" err="1"/>
              <a:t>Tools</a:t>
            </a:r>
            <a:r>
              <a:rPr lang="sl-SI" sz="2700"/>
              <a:t> </a:t>
            </a:r>
            <a:r>
              <a:rPr lang="sl-SI" sz="2700" err="1"/>
              <a:t>During</a:t>
            </a:r>
            <a:r>
              <a:rPr lang="sl-SI" sz="2700"/>
              <a:t> </a:t>
            </a:r>
            <a:r>
              <a:rPr lang="sl-SI" sz="2700" err="1"/>
              <a:t>Retirement</a:t>
            </a:r>
            <a:endParaRPr lang="en-GB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4" y="2427316"/>
            <a:ext cx="4140096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dirty="0" err="1"/>
              <a:t>Managing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during</a:t>
            </a:r>
            <a:r>
              <a:rPr lang="sl-SI" dirty="0"/>
              <a:t> </a:t>
            </a:r>
            <a:r>
              <a:rPr lang="sl-SI" dirty="0" err="1"/>
              <a:t>retirement</a:t>
            </a:r>
            <a:r>
              <a:rPr lang="sl-SI" dirty="0"/>
              <a:t> is </a:t>
            </a:r>
            <a:r>
              <a:rPr lang="sl-SI" dirty="0" err="1"/>
              <a:t>crucial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ensuring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security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maintaining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lifestyle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desire</a:t>
            </a:r>
            <a:r>
              <a:rPr lang="sl-SI" dirty="0"/>
              <a:t>.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advent of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, </a:t>
            </a:r>
            <a:r>
              <a:rPr lang="sl-SI" dirty="0" err="1"/>
              <a:t>managing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finances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become</a:t>
            </a:r>
            <a:r>
              <a:rPr lang="sl-SI" dirty="0"/>
              <a:t> </a:t>
            </a:r>
            <a:r>
              <a:rPr lang="sl-SI" dirty="0" err="1"/>
              <a:t>easier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more </a:t>
            </a:r>
            <a:r>
              <a:rPr lang="sl-SI" dirty="0" err="1"/>
              <a:t>convenient</a:t>
            </a:r>
            <a:r>
              <a:rPr lang="sl-SI" dirty="0"/>
              <a:t> </a:t>
            </a:r>
            <a:r>
              <a:rPr lang="sl-SI" dirty="0" err="1"/>
              <a:t>than</a:t>
            </a:r>
            <a:r>
              <a:rPr lang="sl-SI" dirty="0"/>
              <a:t> </a:t>
            </a:r>
            <a:r>
              <a:rPr lang="sl-SI" dirty="0" err="1"/>
              <a:t>ever</a:t>
            </a:r>
            <a:r>
              <a:rPr lang="sl-SI" dirty="0"/>
              <a:t>.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session</a:t>
            </a:r>
            <a:r>
              <a:rPr lang="sl-SI" dirty="0"/>
              <a:t> </a:t>
            </a:r>
            <a:r>
              <a:rPr lang="sl-SI" dirty="0" err="1"/>
              <a:t>will</a:t>
            </a:r>
            <a:r>
              <a:rPr lang="sl-SI" dirty="0"/>
              <a:t> </a:t>
            </a:r>
            <a:r>
              <a:rPr lang="sl-SI" dirty="0" err="1"/>
              <a:t>introduce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to </a:t>
            </a:r>
            <a:r>
              <a:rPr lang="sl-SI" dirty="0" err="1"/>
              <a:t>user-friendly</a:t>
            </a:r>
            <a:r>
              <a:rPr lang="sl-SI" dirty="0"/>
              <a:t> </a:t>
            </a:r>
            <a:r>
              <a:rPr lang="sl-SI" dirty="0" err="1"/>
              <a:t>applications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simplify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management in </a:t>
            </a:r>
            <a:r>
              <a:rPr lang="sl-SI" dirty="0" err="1"/>
              <a:t>retirement</a:t>
            </a:r>
            <a:r>
              <a:rPr lang="sl-SI" dirty="0"/>
              <a:t>.</a:t>
            </a:r>
            <a:endParaRPr lang="sl-SI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35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13" y="193662"/>
            <a:ext cx="7220477" cy="588466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Why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Management </a:t>
            </a:r>
            <a:r>
              <a:rPr lang="sl-SI" dirty="0" err="1"/>
              <a:t>Matters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6193" y="1005306"/>
            <a:ext cx="8243968" cy="5487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sl-SI" b="1" dirty="0" err="1"/>
              <a:t>Longevity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Financial</a:t>
            </a:r>
            <a:r>
              <a:rPr lang="sl-SI" b="1" dirty="0"/>
              <a:t> </a:t>
            </a:r>
            <a:r>
              <a:rPr lang="sl-SI" b="1" dirty="0" err="1"/>
              <a:t>Security</a:t>
            </a:r>
            <a:r>
              <a:rPr lang="sl-SI" b="1" dirty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people</a:t>
            </a:r>
            <a:r>
              <a:rPr lang="sl-SI" dirty="0"/>
              <a:t> </a:t>
            </a:r>
            <a:r>
              <a:rPr lang="sl-SI" dirty="0" err="1"/>
              <a:t>living</a:t>
            </a:r>
            <a:r>
              <a:rPr lang="sl-SI" dirty="0"/>
              <a:t> </a:t>
            </a:r>
            <a:r>
              <a:rPr lang="sl-SI" dirty="0" err="1"/>
              <a:t>longer</a:t>
            </a:r>
            <a:r>
              <a:rPr lang="sl-SI" dirty="0"/>
              <a:t>, </a:t>
            </a:r>
            <a:r>
              <a:rPr lang="sl-SI" dirty="0" err="1"/>
              <a:t>it's</a:t>
            </a:r>
            <a:r>
              <a:rPr lang="sl-SI" dirty="0"/>
              <a:t> </a:t>
            </a:r>
            <a:r>
              <a:rPr lang="sl-SI" dirty="0" err="1"/>
              <a:t>important</a:t>
            </a:r>
            <a:r>
              <a:rPr lang="sl-SI" dirty="0"/>
              <a:t> to </a:t>
            </a:r>
            <a:r>
              <a:rPr lang="sl-SI" dirty="0" err="1"/>
              <a:t>ensure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last </a:t>
            </a:r>
            <a:r>
              <a:rPr lang="sl-SI" dirty="0" err="1"/>
              <a:t>throughout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retirement</a:t>
            </a:r>
            <a:r>
              <a:rPr lang="sl-SI" dirty="0"/>
              <a:t>. </a:t>
            </a:r>
            <a:r>
              <a:rPr lang="sl-SI" dirty="0" err="1"/>
              <a:t>Proper</a:t>
            </a:r>
            <a:r>
              <a:rPr lang="sl-SI" dirty="0"/>
              <a:t> management of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maintain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desired</a:t>
            </a:r>
            <a:r>
              <a:rPr lang="sl-SI" dirty="0"/>
              <a:t> standard of </a:t>
            </a:r>
            <a:r>
              <a:rPr lang="sl-SI" dirty="0" err="1"/>
              <a:t>living</a:t>
            </a:r>
            <a:r>
              <a:rPr lang="sl-SI" dirty="0"/>
              <a:t>, </a:t>
            </a:r>
            <a:r>
              <a:rPr lang="sl-SI" dirty="0" err="1"/>
              <a:t>cover</a:t>
            </a:r>
            <a:r>
              <a:rPr lang="sl-SI" dirty="0"/>
              <a:t> </a:t>
            </a:r>
            <a:r>
              <a:rPr lang="sl-SI" dirty="0" err="1"/>
              <a:t>unexpected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leave</a:t>
            </a:r>
            <a:r>
              <a:rPr lang="sl-SI" dirty="0"/>
              <a:t> a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legacy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b="1" dirty="0" err="1"/>
              <a:t>Inflation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</a:t>
            </a:r>
            <a:r>
              <a:rPr lang="sl-SI" b="1" dirty="0" err="1"/>
              <a:t>Purchasing</a:t>
            </a:r>
            <a:r>
              <a:rPr lang="sl-SI" b="1" dirty="0"/>
              <a:t> </a:t>
            </a:r>
            <a:r>
              <a:rPr lang="sl-SI" b="1" dirty="0" err="1"/>
              <a:t>Power</a:t>
            </a:r>
            <a:r>
              <a:rPr lang="sl-SI" b="1" dirty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 err="1"/>
              <a:t>Over</a:t>
            </a:r>
            <a:r>
              <a:rPr lang="sl-SI" dirty="0"/>
              <a:t> time, </a:t>
            </a:r>
            <a:r>
              <a:rPr lang="sl-SI" dirty="0" err="1"/>
              <a:t>inflation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reduce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purchasing</a:t>
            </a:r>
            <a:r>
              <a:rPr lang="sl-SI" dirty="0"/>
              <a:t> </a:t>
            </a:r>
            <a:r>
              <a:rPr lang="sl-SI" dirty="0" err="1"/>
              <a:t>power</a:t>
            </a:r>
            <a:r>
              <a:rPr lang="sl-SI" dirty="0"/>
              <a:t> of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. </a:t>
            </a:r>
            <a:r>
              <a:rPr lang="sl-SI" dirty="0" err="1"/>
              <a:t>Effective</a:t>
            </a:r>
            <a:r>
              <a:rPr lang="sl-SI" dirty="0"/>
              <a:t> management </a:t>
            </a:r>
            <a:r>
              <a:rPr lang="sl-SI" dirty="0" err="1"/>
              <a:t>helps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make </a:t>
            </a:r>
            <a:r>
              <a:rPr lang="sl-SI" dirty="0" err="1"/>
              <a:t>informed</a:t>
            </a:r>
            <a:r>
              <a:rPr lang="sl-SI" dirty="0"/>
              <a:t> </a:t>
            </a:r>
            <a:r>
              <a:rPr lang="sl-SI" dirty="0" err="1"/>
              <a:t>decisions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spending</a:t>
            </a:r>
            <a:r>
              <a:rPr lang="sl-SI" dirty="0"/>
              <a:t>, </a:t>
            </a:r>
            <a:r>
              <a:rPr lang="sl-SI" dirty="0" err="1"/>
              <a:t>investing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protecting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assets</a:t>
            </a:r>
            <a:r>
              <a:rPr lang="sl-SI" dirty="0"/>
              <a:t> </a:t>
            </a:r>
            <a:r>
              <a:rPr lang="sl-SI" dirty="0" err="1"/>
              <a:t>against</a:t>
            </a:r>
            <a:r>
              <a:rPr lang="sl-SI" dirty="0"/>
              <a:t> </a:t>
            </a:r>
            <a:r>
              <a:rPr lang="sl-SI" dirty="0" err="1"/>
              <a:t>inflation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b="1" dirty="0" err="1"/>
              <a:t>Healthcare</a:t>
            </a:r>
            <a:r>
              <a:rPr lang="sl-SI" b="1" dirty="0"/>
              <a:t> </a:t>
            </a:r>
            <a:r>
              <a:rPr lang="sl-SI" b="1" dirty="0" err="1"/>
              <a:t>Costs</a:t>
            </a:r>
            <a:r>
              <a:rPr lang="sl-SI" b="1" dirty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As </a:t>
            </a:r>
            <a:r>
              <a:rPr lang="sl-SI" dirty="0" err="1"/>
              <a:t>healthcare</a:t>
            </a:r>
            <a:r>
              <a:rPr lang="sl-SI" dirty="0"/>
              <a:t> </a:t>
            </a:r>
            <a:r>
              <a:rPr lang="sl-SI" dirty="0" err="1"/>
              <a:t>needs</a:t>
            </a:r>
            <a:r>
              <a:rPr lang="sl-SI" dirty="0"/>
              <a:t>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increase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age, </a:t>
            </a:r>
            <a:r>
              <a:rPr lang="sl-SI" dirty="0" err="1"/>
              <a:t>setting</a:t>
            </a:r>
            <a:r>
              <a:rPr lang="sl-SI" dirty="0"/>
              <a:t> </a:t>
            </a:r>
            <a:r>
              <a:rPr lang="sl-SI" dirty="0" err="1"/>
              <a:t>aside</a:t>
            </a:r>
            <a:r>
              <a:rPr lang="sl-SI" dirty="0"/>
              <a:t> </a:t>
            </a:r>
            <a:r>
              <a:rPr lang="sl-SI" dirty="0" err="1"/>
              <a:t>funds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medical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 is </a:t>
            </a:r>
            <a:r>
              <a:rPr lang="sl-SI" dirty="0" err="1"/>
              <a:t>essential</a:t>
            </a:r>
            <a:r>
              <a:rPr lang="sl-SI" dirty="0"/>
              <a:t>. </a:t>
            </a:r>
            <a:r>
              <a:rPr lang="sl-SI" dirty="0" err="1"/>
              <a:t>Proper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management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ensure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are </a:t>
            </a:r>
            <a:r>
              <a:rPr lang="sl-SI" dirty="0" err="1"/>
              <a:t>prepared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healthcare</a:t>
            </a:r>
            <a:r>
              <a:rPr lang="sl-SI" dirty="0"/>
              <a:t> </a:t>
            </a:r>
            <a:r>
              <a:rPr lang="sl-SI" dirty="0" err="1"/>
              <a:t>costs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may</a:t>
            </a:r>
            <a:r>
              <a:rPr lang="sl-SI" dirty="0"/>
              <a:t> </a:t>
            </a:r>
            <a:r>
              <a:rPr lang="sl-SI" dirty="0" err="1"/>
              <a:t>arise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5C89A3DB-3851-49ED-B3C4-50CC4CD49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1760"/>
              </p:ext>
            </p:extLst>
          </p:nvPr>
        </p:nvGraphicFramePr>
        <p:xfrm>
          <a:off x="8736650" y="3434977"/>
          <a:ext cx="3484819" cy="2755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Image" r:id="rId5" imgW="5269680" imgH="4164840" progId="Photoshop.Image.11">
                  <p:embed/>
                </p:oleObj>
              </mc:Choice>
              <mc:Fallback>
                <p:oleObj name="Image" r:id="rId5" imgW="5269680" imgH="416484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6650" y="3434977"/>
                        <a:ext cx="3484819" cy="2755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803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19" y="193773"/>
            <a:ext cx="9950103" cy="753688"/>
          </a:xfrm>
        </p:spPr>
        <p:txBody>
          <a:bodyPr/>
          <a:lstStyle/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Strategies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764F507A-D021-2320-CD1D-3D7FDEA7EF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719" y="1881133"/>
          <a:ext cx="7907471" cy="390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6377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 err="1"/>
              <a:t>Why</a:t>
            </a:r>
            <a:r>
              <a:rPr lang="sl-SI" dirty="0"/>
              <a:t> Use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sz="1700" b="1" err="1"/>
              <a:t>Convenience</a:t>
            </a:r>
            <a:r>
              <a:rPr lang="sl-SI" sz="1700"/>
              <a:t>: </a:t>
            </a:r>
            <a:r>
              <a:rPr lang="sl-SI" sz="1700" err="1"/>
              <a:t>Digital</a:t>
            </a:r>
            <a:r>
              <a:rPr lang="sl-SI" sz="1700"/>
              <a:t> </a:t>
            </a:r>
            <a:r>
              <a:rPr lang="sl-SI" sz="1700" err="1"/>
              <a:t>tools</a:t>
            </a:r>
            <a:r>
              <a:rPr lang="sl-SI" sz="1700"/>
              <a:t> </a:t>
            </a:r>
            <a:r>
              <a:rPr lang="sl-SI" sz="1700" err="1"/>
              <a:t>allow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to </a:t>
            </a:r>
            <a:r>
              <a:rPr lang="sl-SI" sz="1700" err="1"/>
              <a:t>manage</a:t>
            </a:r>
            <a:r>
              <a:rPr lang="sl-SI" sz="1700"/>
              <a:t> </a:t>
            </a:r>
            <a:r>
              <a:rPr lang="sl-SI" sz="1700" err="1"/>
              <a:t>your</a:t>
            </a:r>
            <a:r>
              <a:rPr lang="sl-SI" sz="1700"/>
              <a:t> </a:t>
            </a:r>
            <a:r>
              <a:rPr lang="sl-SI" sz="1700" err="1"/>
              <a:t>finances</a:t>
            </a:r>
            <a:r>
              <a:rPr lang="sl-SI" sz="1700"/>
              <a:t> </a:t>
            </a:r>
            <a:r>
              <a:rPr lang="sl-SI" sz="1700" err="1"/>
              <a:t>from</a:t>
            </a:r>
            <a:r>
              <a:rPr lang="sl-SI" sz="1700"/>
              <a:t> </a:t>
            </a:r>
            <a:r>
              <a:rPr lang="sl-SI" sz="1700" err="1"/>
              <a:t>the</a:t>
            </a:r>
            <a:r>
              <a:rPr lang="sl-SI" sz="1700"/>
              <a:t> </a:t>
            </a:r>
            <a:r>
              <a:rPr lang="sl-SI" sz="1700" err="1"/>
              <a:t>comfort</a:t>
            </a:r>
            <a:r>
              <a:rPr lang="sl-SI" sz="1700"/>
              <a:t> of </a:t>
            </a:r>
            <a:r>
              <a:rPr lang="sl-SI" sz="1700" err="1"/>
              <a:t>your</a:t>
            </a:r>
            <a:r>
              <a:rPr lang="sl-SI" sz="1700"/>
              <a:t> home, at </a:t>
            </a:r>
            <a:r>
              <a:rPr lang="sl-SI" sz="1700" err="1"/>
              <a:t>any</a:t>
            </a:r>
            <a:r>
              <a:rPr lang="sl-SI" sz="1700"/>
              <a:t> time. </a:t>
            </a:r>
            <a:r>
              <a:rPr lang="sl-SI" sz="1700" err="1"/>
              <a:t>This</a:t>
            </a:r>
            <a:r>
              <a:rPr lang="sl-SI" sz="1700"/>
              <a:t> </a:t>
            </a:r>
            <a:r>
              <a:rPr lang="sl-SI" sz="1700" err="1"/>
              <a:t>can</a:t>
            </a:r>
            <a:r>
              <a:rPr lang="sl-SI" sz="1700"/>
              <a:t> be </a:t>
            </a:r>
            <a:r>
              <a:rPr lang="sl-SI" sz="1700" err="1"/>
              <a:t>particularly</a:t>
            </a:r>
            <a:r>
              <a:rPr lang="sl-SI" sz="1700"/>
              <a:t> </a:t>
            </a:r>
            <a:r>
              <a:rPr lang="sl-SI" sz="1700" err="1"/>
              <a:t>useful</a:t>
            </a:r>
            <a:r>
              <a:rPr lang="sl-SI" sz="1700"/>
              <a:t> in </a:t>
            </a:r>
            <a:r>
              <a:rPr lang="sl-SI" sz="1700" err="1"/>
              <a:t>retirement</a:t>
            </a:r>
            <a:r>
              <a:rPr lang="sl-SI" sz="1700"/>
              <a:t>, </a:t>
            </a:r>
            <a:r>
              <a:rPr lang="sl-SI" sz="1700" err="1"/>
              <a:t>when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</a:t>
            </a:r>
            <a:r>
              <a:rPr lang="sl-SI" sz="1700" err="1"/>
              <a:t>may</a:t>
            </a:r>
            <a:r>
              <a:rPr lang="sl-SI" sz="1700"/>
              <a:t> </a:t>
            </a:r>
            <a:r>
              <a:rPr lang="sl-SI" sz="1700" err="1"/>
              <a:t>prefer</a:t>
            </a:r>
            <a:r>
              <a:rPr lang="sl-SI" sz="1700"/>
              <a:t> to </a:t>
            </a:r>
            <a:r>
              <a:rPr lang="sl-SI" sz="1700" err="1"/>
              <a:t>handle</a:t>
            </a:r>
            <a:r>
              <a:rPr lang="sl-SI" sz="1700"/>
              <a:t> </a:t>
            </a:r>
            <a:r>
              <a:rPr lang="sl-SI" sz="1700" err="1"/>
              <a:t>financial</a:t>
            </a:r>
            <a:r>
              <a:rPr lang="sl-SI" sz="1700"/>
              <a:t> </a:t>
            </a:r>
            <a:r>
              <a:rPr lang="sl-SI" sz="1700" err="1"/>
              <a:t>tasks</a:t>
            </a:r>
            <a:r>
              <a:rPr lang="sl-SI" sz="1700"/>
              <a:t> </a:t>
            </a:r>
            <a:r>
              <a:rPr lang="sl-SI" sz="1700" err="1"/>
              <a:t>without</a:t>
            </a:r>
            <a:r>
              <a:rPr lang="sl-SI" sz="1700"/>
              <a:t> </a:t>
            </a:r>
            <a:r>
              <a:rPr lang="sl-SI" sz="1700" err="1"/>
              <a:t>needing</a:t>
            </a:r>
            <a:r>
              <a:rPr lang="sl-SI" sz="1700"/>
              <a:t> to </a:t>
            </a:r>
            <a:r>
              <a:rPr lang="sl-SI" sz="1700" err="1"/>
              <a:t>visit</a:t>
            </a:r>
            <a:r>
              <a:rPr lang="sl-SI" sz="1700"/>
              <a:t> a bank </a:t>
            </a:r>
            <a:r>
              <a:rPr lang="sl-SI" sz="1700" err="1"/>
              <a:t>or</a:t>
            </a:r>
            <a:r>
              <a:rPr lang="sl-SI" sz="1700"/>
              <a:t> </a:t>
            </a:r>
            <a:r>
              <a:rPr lang="sl-SI" sz="1700" err="1"/>
              <a:t>financial</a:t>
            </a:r>
            <a:r>
              <a:rPr lang="sl-SI" sz="1700"/>
              <a:t> </a:t>
            </a:r>
            <a:r>
              <a:rPr lang="sl-SI" sz="1700" err="1"/>
              <a:t>advisor</a:t>
            </a:r>
            <a:r>
              <a:rPr lang="sl-SI" sz="1700"/>
              <a:t> in person.</a:t>
            </a:r>
          </a:p>
          <a:p>
            <a:pPr>
              <a:lnSpc>
                <a:spcPct val="110000"/>
              </a:lnSpc>
            </a:pPr>
            <a:r>
              <a:rPr lang="sl-SI" sz="1700" b="1"/>
              <a:t>Real-Time </a:t>
            </a:r>
            <a:r>
              <a:rPr lang="sl-SI" sz="1700" b="1" err="1"/>
              <a:t>Tracking</a:t>
            </a:r>
            <a:r>
              <a:rPr lang="sl-SI" sz="1700"/>
              <a:t>: </a:t>
            </a:r>
            <a:r>
              <a:rPr lang="sl-SI" sz="1700" err="1"/>
              <a:t>Many</a:t>
            </a:r>
            <a:r>
              <a:rPr lang="sl-SI" sz="1700"/>
              <a:t> </a:t>
            </a:r>
            <a:r>
              <a:rPr lang="sl-SI" sz="1700" err="1"/>
              <a:t>digital</a:t>
            </a:r>
            <a:r>
              <a:rPr lang="sl-SI" sz="1700"/>
              <a:t> </a:t>
            </a:r>
            <a:r>
              <a:rPr lang="sl-SI" sz="1700" err="1"/>
              <a:t>tools</a:t>
            </a:r>
            <a:r>
              <a:rPr lang="sl-SI" sz="1700"/>
              <a:t> </a:t>
            </a:r>
            <a:r>
              <a:rPr lang="sl-SI" sz="1700" err="1"/>
              <a:t>offer</a:t>
            </a:r>
            <a:r>
              <a:rPr lang="sl-SI" sz="1700"/>
              <a:t> real-time </a:t>
            </a:r>
            <a:r>
              <a:rPr lang="sl-SI" sz="1700" err="1"/>
              <a:t>updates</a:t>
            </a:r>
            <a:r>
              <a:rPr lang="sl-SI" sz="1700"/>
              <a:t> on </a:t>
            </a:r>
            <a:r>
              <a:rPr lang="sl-SI" sz="1700" err="1"/>
              <a:t>your</a:t>
            </a:r>
            <a:r>
              <a:rPr lang="sl-SI" sz="1700"/>
              <a:t> </a:t>
            </a:r>
            <a:r>
              <a:rPr lang="sl-SI" sz="1700" err="1"/>
              <a:t>accounts</a:t>
            </a:r>
            <a:r>
              <a:rPr lang="sl-SI" sz="1700"/>
              <a:t>, </a:t>
            </a:r>
            <a:r>
              <a:rPr lang="sl-SI" sz="1700" err="1"/>
              <a:t>investments</a:t>
            </a:r>
            <a:r>
              <a:rPr lang="sl-SI" sz="1700"/>
              <a:t>, </a:t>
            </a:r>
            <a:r>
              <a:rPr lang="sl-SI" sz="1700" err="1"/>
              <a:t>and</a:t>
            </a:r>
            <a:r>
              <a:rPr lang="sl-SI" sz="1700"/>
              <a:t> </a:t>
            </a:r>
            <a:r>
              <a:rPr lang="sl-SI" sz="1700" err="1"/>
              <a:t>spending</a:t>
            </a:r>
            <a:r>
              <a:rPr lang="sl-SI" sz="1700"/>
              <a:t>, </a:t>
            </a:r>
            <a:r>
              <a:rPr lang="sl-SI" sz="1700" err="1"/>
              <a:t>helping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</a:t>
            </a:r>
            <a:r>
              <a:rPr lang="sl-SI" sz="1700" err="1"/>
              <a:t>stay</a:t>
            </a:r>
            <a:r>
              <a:rPr lang="sl-SI" sz="1700"/>
              <a:t> on top of </a:t>
            </a:r>
            <a:r>
              <a:rPr lang="sl-SI" sz="1700" err="1"/>
              <a:t>your</a:t>
            </a:r>
            <a:r>
              <a:rPr lang="sl-SI" sz="1700"/>
              <a:t> </a:t>
            </a:r>
            <a:r>
              <a:rPr lang="sl-SI" sz="1700" err="1"/>
              <a:t>financial</a:t>
            </a:r>
            <a:r>
              <a:rPr lang="sl-SI" sz="1700"/>
              <a:t> </a:t>
            </a:r>
            <a:r>
              <a:rPr lang="sl-SI" sz="1700" err="1"/>
              <a:t>situation</a:t>
            </a:r>
            <a:r>
              <a:rPr lang="sl-SI" sz="1700"/>
              <a:t>.</a:t>
            </a:r>
          </a:p>
          <a:p>
            <a:pPr>
              <a:lnSpc>
                <a:spcPct val="110000"/>
              </a:lnSpc>
            </a:pPr>
            <a:r>
              <a:rPr lang="sl-SI" sz="1700" b="1" err="1"/>
              <a:t>Automation</a:t>
            </a:r>
            <a:r>
              <a:rPr lang="sl-SI" sz="1700"/>
              <a:t>: </a:t>
            </a:r>
            <a:r>
              <a:rPr lang="sl-SI" sz="1700" err="1"/>
              <a:t>Automating</a:t>
            </a:r>
            <a:r>
              <a:rPr lang="sl-SI" sz="1700"/>
              <a:t> </a:t>
            </a:r>
            <a:r>
              <a:rPr lang="sl-SI" sz="1700" err="1"/>
              <a:t>tasks</a:t>
            </a:r>
            <a:r>
              <a:rPr lang="sl-SI" sz="1700"/>
              <a:t> like </a:t>
            </a:r>
            <a:r>
              <a:rPr lang="sl-SI" sz="1700" err="1"/>
              <a:t>bill</a:t>
            </a:r>
            <a:r>
              <a:rPr lang="sl-SI" sz="1700"/>
              <a:t> </a:t>
            </a:r>
            <a:r>
              <a:rPr lang="sl-SI" sz="1700" err="1"/>
              <a:t>payments</a:t>
            </a:r>
            <a:r>
              <a:rPr lang="sl-SI" sz="1700"/>
              <a:t>, </a:t>
            </a:r>
            <a:r>
              <a:rPr lang="sl-SI" sz="1700" err="1"/>
              <a:t>savings</a:t>
            </a:r>
            <a:r>
              <a:rPr lang="sl-SI" sz="1700"/>
              <a:t> </a:t>
            </a:r>
            <a:r>
              <a:rPr lang="sl-SI" sz="1700" err="1"/>
              <a:t>transfers</a:t>
            </a:r>
            <a:r>
              <a:rPr lang="sl-SI" sz="1700"/>
              <a:t>, </a:t>
            </a:r>
            <a:r>
              <a:rPr lang="sl-SI" sz="1700" err="1"/>
              <a:t>and</a:t>
            </a:r>
            <a:r>
              <a:rPr lang="sl-SI" sz="1700"/>
              <a:t> </a:t>
            </a:r>
            <a:r>
              <a:rPr lang="sl-SI" sz="1700" err="1"/>
              <a:t>investment</a:t>
            </a:r>
            <a:r>
              <a:rPr lang="sl-SI" sz="1700"/>
              <a:t> </a:t>
            </a:r>
            <a:r>
              <a:rPr lang="sl-SI" sz="1700" err="1"/>
              <a:t>contributions</a:t>
            </a:r>
            <a:r>
              <a:rPr lang="sl-SI" sz="1700"/>
              <a:t> </a:t>
            </a:r>
            <a:r>
              <a:rPr lang="sl-SI" sz="1700" err="1"/>
              <a:t>can</a:t>
            </a:r>
            <a:r>
              <a:rPr lang="sl-SI" sz="1700"/>
              <a:t> </a:t>
            </a:r>
            <a:r>
              <a:rPr lang="sl-SI" sz="1700" err="1"/>
              <a:t>help</a:t>
            </a:r>
            <a:r>
              <a:rPr lang="sl-SI" sz="1700"/>
              <a:t> </a:t>
            </a:r>
            <a:r>
              <a:rPr lang="sl-SI" sz="1700" err="1"/>
              <a:t>you</a:t>
            </a:r>
            <a:r>
              <a:rPr lang="sl-SI" sz="1700"/>
              <a:t> </a:t>
            </a:r>
            <a:r>
              <a:rPr lang="sl-SI" sz="1700" err="1"/>
              <a:t>stay</a:t>
            </a:r>
            <a:r>
              <a:rPr lang="sl-SI" sz="1700"/>
              <a:t> </a:t>
            </a:r>
            <a:r>
              <a:rPr lang="sl-SI" sz="1700" err="1"/>
              <a:t>organized</a:t>
            </a:r>
            <a:r>
              <a:rPr lang="sl-SI" sz="1700"/>
              <a:t> </a:t>
            </a:r>
            <a:r>
              <a:rPr lang="sl-SI" sz="1700" err="1"/>
              <a:t>and</a:t>
            </a:r>
            <a:r>
              <a:rPr lang="sl-SI" sz="1700"/>
              <a:t> </a:t>
            </a:r>
            <a:r>
              <a:rPr lang="sl-SI" sz="1700" err="1"/>
              <a:t>ensure</a:t>
            </a:r>
            <a:r>
              <a:rPr lang="sl-SI" sz="1700"/>
              <a:t> </a:t>
            </a:r>
            <a:r>
              <a:rPr lang="sl-SI" sz="1700" err="1"/>
              <a:t>that</a:t>
            </a:r>
            <a:r>
              <a:rPr lang="sl-SI" sz="1700"/>
              <a:t> </a:t>
            </a:r>
            <a:r>
              <a:rPr lang="sl-SI" sz="1700" err="1"/>
              <a:t>your</a:t>
            </a:r>
            <a:r>
              <a:rPr lang="sl-SI" sz="1700"/>
              <a:t> </a:t>
            </a:r>
            <a:r>
              <a:rPr lang="sl-SI" sz="1700" err="1"/>
              <a:t>financial</a:t>
            </a:r>
            <a:r>
              <a:rPr lang="sl-SI" sz="1700"/>
              <a:t> plan </a:t>
            </a:r>
            <a:r>
              <a:rPr lang="sl-SI" sz="1700" err="1"/>
              <a:t>stays</a:t>
            </a:r>
            <a:r>
              <a:rPr lang="sl-SI" sz="1700"/>
              <a:t> on </a:t>
            </a:r>
            <a:r>
              <a:rPr lang="sl-SI" sz="1700" err="1"/>
              <a:t>track</a:t>
            </a:r>
            <a:r>
              <a:rPr lang="sl-SI" sz="170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39" y="1916181"/>
            <a:ext cx="5798098" cy="986245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Identifying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Attitude</a:t>
            </a:r>
            <a:r>
              <a:rPr lang="sl-SI" dirty="0"/>
              <a:t> </a:t>
            </a:r>
            <a:r>
              <a:rPr lang="sl-SI" dirty="0" err="1"/>
              <a:t>Towards</a:t>
            </a:r>
            <a:r>
              <a:rPr lang="sl-SI" dirty="0"/>
              <a:t> Money</a:t>
            </a:r>
            <a:endParaRPr lang="en-GB" dirty="0"/>
          </a:p>
        </p:txBody>
      </p:sp>
      <p:graphicFrame>
        <p:nvGraphicFramePr>
          <p:cNvPr id="9" name="Označba mesta vsebine 2">
            <a:extLst>
              <a:ext uri="{FF2B5EF4-FFF2-40B4-BE49-F238E27FC236}">
                <a16:creationId xmlns:a16="http://schemas.microsoft.com/office/drawing/2014/main" id="{498A3C1F-385A-3980-9E7E-4EDDEA237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659414"/>
              </p:ext>
            </p:extLst>
          </p:nvPr>
        </p:nvGraphicFramePr>
        <p:xfrm>
          <a:off x="1120948" y="334448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6E3C5CBC-C0BC-4384-BE0B-5EFF206AB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457153"/>
              </p:ext>
            </p:extLst>
          </p:nvPr>
        </p:nvGraphicFramePr>
        <p:xfrm>
          <a:off x="1" y="-1"/>
          <a:ext cx="5063318" cy="333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" r:id="rId10" imgW="5701320" imgH="3758400" progId="Photoshop.Image.11">
                  <p:embed/>
                </p:oleObj>
              </mc:Choice>
              <mc:Fallback>
                <p:oleObj name="Image" r:id="rId10" imgW="5701320" imgH="375840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" y="-1"/>
                        <a:ext cx="5063318" cy="333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622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3" y="316905"/>
            <a:ext cx="5186958" cy="717664"/>
          </a:xfrm>
        </p:spPr>
        <p:txBody>
          <a:bodyPr>
            <a:normAutofit/>
          </a:bodyPr>
          <a:lstStyle/>
          <a:p>
            <a:r>
              <a:rPr lang="sl-SI" dirty="0" err="1"/>
              <a:t>Popular</a:t>
            </a:r>
            <a:r>
              <a:rPr lang="sl-SI" dirty="0"/>
              <a:t>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9753" y="1151969"/>
            <a:ext cx="7049231" cy="52157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b="1" dirty="0"/>
              <a:t>1. </a:t>
            </a:r>
            <a:r>
              <a:rPr lang="sl-SI" b="1" dirty="0" err="1"/>
              <a:t>Online</a:t>
            </a:r>
            <a:r>
              <a:rPr lang="sl-SI" b="1" dirty="0"/>
              <a:t> </a:t>
            </a:r>
            <a:r>
              <a:rPr lang="sl-SI" b="1" dirty="0" err="1"/>
              <a:t>Banking</a:t>
            </a:r>
            <a:r>
              <a:rPr lang="sl-SI" b="1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/>
              <a:t>Most </a:t>
            </a:r>
            <a:r>
              <a:rPr lang="sl-SI" dirty="0" err="1"/>
              <a:t>banks</a:t>
            </a:r>
            <a:r>
              <a:rPr lang="sl-SI" dirty="0"/>
              <a:t> </a:t>
            </a:r>
            <a:r>
              <a:rPr lang="sl-SI" dirty="0" err="1"/>
              <a:t>offer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platforms</a:t>
            </a:r>
            <a:r>
              <a:rPr lang="sl-SI" dirty="0"/>
              <a:t> </a:t>
            </a:r>
            <a:r>
              <a:rPr lang="sl-SI" dirty="0" err="1"/>
              <a:t>where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view</a:t>
            </a:r>
            <a:r>
              <a:rPr lang="sl-SI" dirty="0"/>
              <a:t> </a:t>
            </a:r>
            <a:r>
              <a:rPr lang="sl-SI" dirty="0" err="1"/>
              <a:t>account</a:t>
            </a:r>
            <a:r>
              <a:rPr lang="sl-SI" dirty="0"/>
              <a:t> </a:t>
            </a:r>
            <a:r>
              <a:rPr lang="sl-SI" dirty="0" err="1"/>
              <a:t>balances</a:t>
            </a:r>
            <a:r>
              <a:rPr lang="sl-SI" dirty="0"/>
              <a:t>, transfer </a:t>
            </a:r>
            <a:r>
              <a:rPr lang="sl-SI" dirty="0" err="1"/>
              <a:t>funds</a:t>
            </a:r>
            <a:r>
              <a:rPr lang="sl-SI" dirty="0"/>
              <a:t>, </a:t>
            </a:r>
            <a:r>
              <a:rPr lang="sl-SI" dirty="0" err="1"/>
              <a:t>pay</a:t>
            </a:r>
            <a:r>
              <a:rPr lang="sl-SI" dirty="0"/>
              <a:t> </a:t>
            </a:r>
            <a:r>
              <a:rPr lang="sl-SI" dirty="0" err="1"/>
              <a:t>bills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manage</a:t>
            </a:r>
            <a:r>
              <a:rPr lang="sl-SI" dirty="0"/>
              <a:t> </a:t>
            </a:r>
            <a:r>
              <a:rPr lang="sl-SI" dirty="0" err="1"/>
              <a:t>investments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 </a:t>
            </a:r>
            <a:r>
              <a:rPr lang="sl-SI" dirty="0" err="1"/>
              <a:t>simplifies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management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consolidating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accounts</a:t>
            </a:r>
            <a:r>
              <a:rPr lang="sl-SI" dirty="0"/>
              <a:t> in one place, </a:t>
            </a:r>
            <a:r>
              <a:rPr lang="sl-SI" dirty="0" err="1"/>
              <a:t>allowing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to monitor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manage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finances</a:t>
            </a:r>
            <a:r>
              <a:rPr lang="sl-SI" dirty="0"/>
              <a:t> </a:t>
            </a:r>
            <a:r>
              <a:rPr lang="sl-SI" dirty="0" err="1"/>
              <a:t>easily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b="1" dirty="0"/>
              <a:t>2. </a:t>
            </a:r>
            <a:r>
              <a:rPr lang="sl-SI" b="1" dirty="0" err="1"/>
              <a:t>Budgeting</a:t>
            </a:r>
            <a:r>
              <a:rPr lang="sl-SI" b="1" dirty="0"/>
              <a:t> </a:t>
            </a:r>
            <a:r>
              <a:rPr lang="sl-SI" b="1" dirty="0" err="1"/>
              <a:t>Apps</a:t>
            </a:r>
            <a:r>
              <a:rPr lang="sl-SI" b="1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Examples</a:t>
            </a:r>
            <a:r>
              <a:rPr lang="sl-SI" dirty="0"/>
              <a:t>: </a:t>
            </a:r>
            <a:r>
              <a:rPr lang="sl-SI" dirty="0" err="1"/>
              <a:t>Mint</a:t>
            </a:r>
            <a:r>
              <a:rPr lang="sl-SI" dirty="0"/>
              <a:t>, YNAB (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A </a:t>
            </a:r>
            <a:r>
              <a:rPr lang="sl-SI" dirty="0" err="1"/>
              <a:t>Budget</a:t>
            </a:r>
            <a:r>
              <a:rPr lang="sl-SI" dirty="0"/>
              <a:t>), </a:t>
            </a:r>
            <a:r>
              <a:rPr lang="sl-SI" dirty="0" err="1"/>
              <a:t>PocketGuard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Features</a:t>
            </a:r>
            <a:r>
              <a:rPr lang="sl-SI" dirty="0"/>
              <a:t>: </a:t>
            </a:r>
            <a:r>
              <a:rPr lang="sl-SI" dirty="0" err="1"/>
              <a:t>These</a:t>
            </a:r>
            <a:r>
              <a:rPr lang="sl-SI" dirty="0"/>
              <a:t> </a:t>
            </a:r>
            <a:r>
              <a:rPr lang="sl-SI" dirty="0" err="1"/>
              <a:t>apps</a:t>
            </a:r>
            <a:r>
              <a:rPr lang="sl-SI" dirty="0"/>
              <a:t> </a:t>
            </a:r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track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spending</a:t>
            </a:r>
            <a:r>
              <a:rPr lang="sl-SI" dirty="0"/>
              <a:t>, </a:t>
            </a:r>
            <a:r>
              <a:rPr lang="sl-SI" dirty="0" err="1"/>
              <a:t>create</a:t>
            </a:r>
            <a:r>
              <a:rPr lang="sl-SI" dirty="0"/>
              <a:t> </a:t>
            </a:r>
            <a:r>
              <a:rPr lang="sl-SI" dirty="0" err="1"/>
              <a:t>budgets</a:t>
            </a:r>
            <a:r>
              <a:rPr lang="sl-SI" dirty="0"/>
              <a:t>, set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monitor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progress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Benefits</a:t>
            </a:r>
            <a:r>
              <a:rPr lang="sl-SI" dirty="0"/>
              <a:t>: </a:t>
            </a:r>
            <a:r>
              <a:rPr lang="sl-SI" dirty="0" err="1"/>
              <a:t>Budgeting</a:t>
            </a:r>
            <a:r>
              <a:rPr lang="sl-SI" dirty="0"/>
              <a:t> </a:t>
            </a:r>
            <a:r>
              <a:rPr lang="sl-SI" dirty="0" err="1"/>
              <a:t>apps</a:t>
            </a:r>
            <a:r>
              <a:rPr lang="sl-SI" dirty="0"/>
              <a:t> </a:t>
            </a:r>
            <a:r>
              <a:rPr lang="sl-SI" dirty="0" err="1"/>
              <a:t>provide</a:t>
            </a:r>
            <a:r>
              <a:rPr lang="sl-SI" dirty="0"/>
              <a:t> </a:t>
            </a:r>
            <a:r>
              <a:rPr lang="sl-SI" dirty="0" err="1"/>
              <a:t>insights</a:t>
            </a:r>
            <a:r>
              <a:rPr lang="sl-SI" dirty="0"/>
              <a:t> </a:t>
            </a:r>
            <a:r>
              <a:rPr lang="sl-SI" dirty="0" err="1"/>
              <a:t>into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spending</a:t>
            </a:r>
            <a:r>
              <a:rPr lang="sl-SI" dirty="0"/>
              <a:t> </a:t>
            </a:r>
            <a:r>
              <a:rPr lang="sl-SI" dirty="0" err="1"/>
              <a:t>habits</a:t>
            </a:r>
            <a:r>
              <a:rPr lang="sl-SI" dirty="0"/>
              <a:t>, </a:t>
            </a:r>
            <a:r>
              <a:rPr lang="sl-SI" dirty="0" err="1"/>
              <a:t>helping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make </a:t>
            </a:r>
            <a:r>
              <a:rPr lang="sl-SI" dirty="0" err="1"/>
              <a:t>informed</a:t>
            </a:r>
            <a:r>
              <a:rPr lang="sl-SI" dirty="0"/>
              <a:t> </a:t>
            </a:r>
            <a:r>
              <a:rPr lang="sl-SI" dirty="0" err="1"/>
              <a:t>decisions</a:t>
            </a:r>
            <a:r>
              <a:rPr lang="sl-SI" dirty="0"/>
              <a:t> to </a:t>
            </a:r>
            <a:r>
              <a:rPr lang="sl-SI" dirty="0" err="1"/>
              <a:t>ensure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last </a:t>
            </a:r>
            <a:r>
              <a:rPr lang="sl-SI" dirty="0" err="1"/>
              <a:t>throughout</a:t>
            </a:r>
            <a:r>
              <a:rPr lang="sl-SI" dirty="0"/>
              <a:t> </a:t>
            </a:r>
            <a:r>
              <a:rPr lang="sl-SI" dirty="0" err="1"/>
              <a:t>retirement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60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19" y="439814"/>
            <a:ext cx="5378027" cy="594755"/>
          </a:xfrm>
        </p:spPr>
        <p:txBody>
          <a:bodyPr>
            <a:normAutofit/>
          </a:bodyPr>
          <a:lstStyle/>
          <a:p>
            <a:r>
              <a:rPr lang="sl-SI" dirty="0" err="1"/>
              <a:t>Popular</a:t>
            </a:r>
            <a:r>
              <a:rPr lang="sl-SI" dirty="0"/>
              <a:t>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1319" y="1228299"/>
            <a:ext cx="7037665" cy="53893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b="1" dirty="0"/>
              <a:t>3. </a:t>
            </a:r>
            <a:r>
              <a:rPr lang="sl-SI" b="1" dirty="0" err="1"/>
              <a:t>Investment</a:t>
            </a:r>
            <a:r>
              <a:rPr lang="sl-SI" b="1" dirty="0"/>
              <a:t> Management </a:t>
            </a:r>
            <a:r>
              <a:rPr lang="sl-SI" b="1" dirty="0" err="1"/>
              <a:t>Tools</a:t>
            </a:r>
            <a:r>
              <a:rPr lang="sl-SI" b="1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Examples</a:t>
            </a:r>
            <a:r>
              <a:rPr lang="sl-SI" dirty="0"/>
              <a:t>: Personal </a:t>
            </a:r>
            <a:r>
              <a:rPr lang="sl-SI" dirty="0" err="1"/>
              <a:t>Capital</a:t>
            </a:r>
            <a:r>
              <a:rPr lang="sl-SI" dirty="0"/>
              <a:t>, </a:t>
            </a:r>
            <a:r>
              <a:rPr lang="sl-SI" dirty="0" err="1"/>
              <a:t>Vanguard</a:t>
            </a:r>
            <a:r>
              <a:rPr lang="sl-SI" dirty="0"/>
              <a:t>, </a:t>
            </a:r>
            <a:r>
              <a:rPr lang="sl-SI" dirty="0" err="1"/>
              <a:t>Fidelity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Features</a:t>
            </a:r>
            <a:r>
              <a:rPr lang="sl-SI" dirty="0"/>
              <a:t>: </a:t>
            </a:r>
            <a:r>
              <a:rPr lang="sl-SI" dirty="0" err="1"/>
              <a:t>These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 </a:t>
            </a:r>
            <a:r>
              <a:rPr lang="sl-SI" dirty="0" err="1"/>
              <a:t>offer</a:t>
            </a:r>
            <a:r>
              <a:rPr lang="sl-SI" dirty="0"/>
              <a:t> </a:t>
            </a:r>
            <a:r>
              <a:rPr lang="sl-SI" dirty="0" err="1"/>
              <a:t>portfolio</a:t>
            </a:r>
            <a:r>
              <a:rPr lang="sl-SI" dirty="0"/>
              <a:t> </a:t>
            </a:r>
            <a:r>
              <a:rPr lang="sl-SI" dirty="0" err="1"/>
              <a:t>tracking</a:t>
            </a:r>
            <a:r>
              <a:rPr lang="sl-SI" dirty="0"/>
              <a:t>,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advice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retirement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</a:t>
            </a:r>
            <a:r>
              <a:rPr lang="sl-SI" dirty="0" err="1"/>
              <a:t>resources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Benefits</a:t>
            </a:r>
            <a:r>
              <a:rPr lang="sl-SI" dirty="0"/>
              <a:t>: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 </a:t>
            </a:r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monitor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investments</a:t>
            </a:r>
            <a:r>
              <a:rPr lang="sl-SI" dirty="0"/>
              <a:t>, </a:t>
            </a:r>
            <a:r>
              <a:rPr lang="sl-SI" dirty="0" err="1"/>
              <a:t>rebalance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portfolio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plan </a:t>
            </a:r>
            <a:r>
              <a:rPr lang="sl-SI" dirty="0" err="1"/>
              <a:t>for</a:t>
            </a:r>
            <a:r>
              <a:rPr lang="sl-SI" dirty="0"/>
              <a:t> future </a:t>
            </a:r>
            <a:r>
              <a:rPr lang="sl-SI" dirty="0" err="1"/>
              <a:t>withdrawals</a:t>
            </a:r>
            <a:r>
              <a:rPr lang="sl-SI" dirty="0"/>
              <a:t> in a </a:t>
            </a:r>
            <a:r>
              <a:rPr lang="sl-SI" dirty="0" err="1"/>
              <a:t>way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aligns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b="1" dirty="0"/>
              <a:t>4. Bill </a:t>
            </a:r>
            <a:r>
              <a:rPr lang="sl-SI" b="1" dirty="0" err="1"/>
              <a:t>Payment</a:t>
            </a:r>
            <a:r>
              <a:rPr lang="sl-SI" b="1" dirty="0"/>
              <a:t> </a:t>
            </a:r>
            <a:r>
              <a:rPr lang="sl-SI" b="1" dirty="0" err="1"/>
              <a:t>and</a:t>
            </a:r>
            <a:r>
              <a:rPr lang="sl-SI" b="1" dirty="0"/>
              <a:t> Management: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Examples</a:t>
            </a:r>
            <a:r>
              <a:rPr lang="sl-SI" dirty="0"/>
              <a:t>: </a:t>
            </a:r>
            <a:r>
              <a:rPr lang="sl-SI" dirty="0" err="1"/>
              <a:t>Prism</a:t>
            </a:r>
            <a:r>
              <a:rPr lang="sl-SI" dirty="0"/>
              <a:t>, </a:t>
            </a:r>
            <a:r>
              <a:rPr lang="sl-SI" dirty="0" err="1"/>
              <a:t>Doxo</a:t>
            </a:r>
            <a:r>
              <a:rPr lang="sl-SI" dirty="0"/>
              <a:t>, </a:t>
            </a:r>
            <a:r>
              <a:rPr lang="sl-SI" dirty="0" err="1"/>
              <a:t>MyCheckFree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Features</a:t>
            </a:r>
            <a:r>
              <a:rPr lang="sl-SI" dirty="0"/>
              <a:t>: </a:t>
            </a:r>
            <a:r>
              <a:rPr lang="sl-SI" dirty="0" err="1"/>
              <a:t>These</a:t>
            </a:r>
            <a:r>
              <a:rPr lang="sl-SI" dirty="0"/>
              <a:t> </a:t>
            </a:r>
            <a:r>
              <a:rPr lang="sl-SI" dirty="0" err="1"/>
              <a:t>apps</a:t>
            </a:r>
            <a:r>
              <a:rPr lang="sl-SI" dirty="0"/>
              <a:t> </a:t>
            </a:r>
            <a:r>
              <a:rPr lang="sl-SI" dirty="0" err="1"/>
              <a:t>allow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to </a:t>
            </a:r>
            <a:r>
              <a:rPr lang="sl-SI" dirty="0" err="1"/>
              <a:t>view</a:t>
            </a:r>
            <a:r>
              <a:rPr lang="sl-SI" dirty="0"/>
              <a:t>, </a:t>
            </a:r>
            <a:r>
              <a:rPr lang="sl-SI" dirty="0" err="1"/>
              <a:t>manage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pay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bills</a:t>
            </a:r>
            <a:r>
              <a:rPr lang="sl-SI" dirty="0"/>
              <a:t> in one place,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reminders</a:t>
            </a:r>
            <a:r>
              <a:rPr lang="sl-SI" dirty="0"/>
              <a:t> to </a:t>
            </a:r>
            <a:r>
              <a:rPr lang="sl-SI" dirty="0" err="1"/>
              <a:t>avoid</a:t>
            </a:r>
            <a:r>
              <a:rPr lang="sl-SI" dirty="0"/>
              <a:t> late </a:t>
            </a:r>
            <a:r>
              <a:rPr lang="sl-SI" dirty="0" err="1"/>
              <a:t>payments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Benefits</a:t>
            </a:r>
            <a:r>
              <a:rPr lang="sl-SI" dirty="0"/>
              <a:t>: Bill management </a:t>
            </a:r>
            <a:r>
              <a:rPr lang="sl-SI" dirty="0" err="1"/>
              <a:t>apps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help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stay</a:t>
            </a:r>
            <a:r>
              <a:rPr lang="sl-SI" dirty="0"/>
              <a:t> </a:t>
            </a:r>
            <a:r>
              <a:rPr lang="sl-SI" dirty="0" err="1"/>
              <a:t>organized</a:t>
            </a:r>
            <a:r>
              <a:rPr lang="sl-SI" dirty="0"/>
              <a:t>, </a:t>
            </a:r>
            <a:r>
              <a:rPr lang="sl-SI" dirty="0" err="1"/>
              <a:t>reduce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risk</a:t>
            </a:r>
            <a:r>
              <a:rPr lang="sl-SI" dirty="0"/>
              <a:t> of </a:t>
            </a:r>
            <a:r>
              <a:rPr lang="sl-SI" dirty="0" err="1"/>
              <a:t>missed</a:t>
            </a:r>
            <a:r>
              <a:rPr lang="sl-SI" dirty="0"/>
              <a:t> </a:t>
            </a:r>
            <a:r>
              <a:rPr lang="sl-SI" dirty="0" err="1"/>
              <a:t>payments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maintain</a:t>
            </a:r>
            <a:r>
              <a:rPr lang="sl-SI" dirty="0"/>
              <a:t> a </a:t>
            </a:r>
            <a:r>
              <a:rPr lang="sl-SI" dirty="0" err="1"/>
              <a:t>good</a:t>
            </a:r>
            <a:r>
              <a:rPr lang="sl-SI" dirty="0"/>
              <a:t> </a:t>
            </a:r>
            <a:r>
              <a:rPr lang="sl-SI" dirty="0" err="1"/>
              <a:t>credit</a:t>
            </a:r>
            <a:r>
              <a:rPr lang="sl-SI" dirty="0"/>
              <a:t> </a:t>
            </a:r>
            <a:r>
              <a:rPr lang="sl-SI" dirty="0" err="1"/>
              <a:t>score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70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37" y="1097278"/>
            <a:ext cx="9950103" cy="753688"/>
          </a:xfrm>
        </p:spPr>
        <p:txBody>
          <a:bodyPr>
            <a:normAutofit/>
          </a:bodyPr>
          <a:lstStyle/>
          <a:p>
            <a:r>
              <a:rPr lang="sl-SI" dirty="0" err="1"/>
              <a:t>Familiarization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User-Friendly</a:t>
            </a:r>
            <a:r>
              <a:rPr lang="sl-SI" dirty="0"/>
              <a:t> </a:t>
            </a:r>
            <a:r>
              <a:rPr lang="sl-SI" dirty="0" err="1"/>
              <a:t>Applications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6D7359C8-4256-8032-AADB-E278415CA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979101"/>
              </p:ext>
            </p:extLst>
          </p:nvPr>
        </p:nvGraphicFramePr>
        <p:xfrm>
          <a:off x="1100529" y="2365788"/>
          <a:ext cx="9258122" cy="383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7349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58B3AA-006D-483F-89E8-750C26414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50452" cy="1507375"/>
          </a:xfrm>
        </p:spPr>
        <p:txBody>
          <a:bodyPr>
            <a:normAutofit/>
          </a:bodyPr>
          <a:lstStyle/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3713002" cy="41827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dirty="0" err="1"/>
              <a:t>Understand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features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benefits</a:t>
            </a:r>
            <a:r>
              <a:rPr lang="sl-SI" dirty="0"/>
              <a:t> of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, </a:t>
            </a:r>
            <a:r>
              <a:rPr lang="sl-SI" dirty="0" err="1"/>
              <a:t>including</a:t>
            </a:r>
            <a:r>
              <a:rPr lang="sl-SI" dirty="0"/>
              <a:t> how to </a:t>
            </a:r>
            <a:r>
              <a:rPr lang="sl-SI" dirty="0" err="1"/>
              <a:t>securely</a:t>
            </a:r>
            <a:r>
              <a:rPr lang="sl-SI" dirty="0"/>
              <a:t> </a:t>
            </a:r>
            <a:r>
              <a:rPr lang="sl-SI" dirty="0" err="1"/>
              <a:t>access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manage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accounts</a:t>
            </a:r>
            <a:r>
              <a:rPr lang="sl-SI" dirty="0"/>
              <a:t>, </a:t>
            </a:r>
            <a:r>
              <a:rPr lang="sl-SI" dirty="0" err="1"/>
              <a:t>pay</a:t>
            </a:r>
            <a:r>
              <a:rPr lang="sl-SI" dirty="0"/>
              <a:t> </a:t>
            </a:r>
            <a:r>
              <a:rPr lang="sl-SI" dirty="0" err="1"/>
              <a:t>bills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transfer </a:t>
            </a:r>
            <a:r>
              <a:rPr lang="sl-SI" dirty="0" err="1"/>
              <a:t>funds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Learn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security</a:t>
            </a:r>
            <a:r>
              <a:rPr lang="sl-SI" dirty="0"/>
              <a:t> </a:t>
            </a:r>
            <a:r>
              <a:rPr lang="sl-SI" dirty="0" err="1"/>
              <a:t>measures</a:t>
            </a:r>
            <a:r>
              <a:rPr lang="sl-SI" dirty="0"/>
              <a:t> 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strong</a:t>
            </a:r>
            <a:r>
              <a:rPr lang="sl-SI" dirty="0"/>
              <a:t> </a:t>
            </a:r>
            <a:r>
              <a:rPr lang="sl-SI" dirty="0" err="1"/>
              <a:t>passwords</a:t>
            </a:r>
            <a:r>
              <a:rPr lang="sl-SI" dirty="0"/>
              <a:t>, </a:t>
            </a:r>
            <a:r>
              <a:rPr lang="sl-SI" dirty="0" err="1"/>
              <a:t>two-factor</a:t>
            </a:r>
            <a:r>
              <a:rPr lang="sl-SI" dirty="0"/>
              <a:t> </a:t>
            </a:r>
            <a:r>
              <a:rPr lang="sl-SI" dirty="0" err="1"/>
              <a:t>authentication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recognizing</a:t>
            </a:r>
            <a:r>
              <a:rPr lang="sl-SI" dirty="0"/>
              <a:t> </a:t>
            </a:r>
            <a:r>
              <a:rPr lang="sl-SI" dirty="0" err="1"/>
              <a:t>phishing</a:t>
            </a:r>
            <a:r>
              <a:rPr lang="sl-SI" dirty="0"/>
              <a:t> </a:t>
            </a:r>
            <a:r>
              <a:rPr lang="sl-SI" dirty="0" err="1"/>
              <a:t>attempts</a:t>
            </a:r>
            <a:r>
              <a:rPr lang="sl-SI" dirty="0"/>
              <a:t> to </a:t>
            </a:r>
            <a:r>
              <a:rPr lang="sl-SI" dirty="0" err="1"/>
              <a:t>keep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 </a:t>
            </a:r>
            <a:r>
              <a:rPr lang="sl-SI" dirty="0" err="1"/>
              <a:t>activities</a:t>
            </a:r>
            <a:r>
              <a:rPr lang="sl-SI" dirty="0"/>
              <a:t> </a:t>
            </a:r>
            <a:r>
              <a:rPr lang="sl-SI" dirty="0" err="1"/>
              <a:t>safe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7D3F89-C58A-45F7-8E26-2B6B48112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241005" y="3400143"/>
            <a:ext cx="3429000" cy="3484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236894" y="-23796"/>
            <a:ext cx="3437222" cy="3484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13095" y="3431717"/>
            <a:ext cx="3484819" cy="3426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C2749-75A4-414D-8BB9-6B7A15EA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15958" y="1681958"/>
            <a:ext cx="6857998" cy="3494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61" y="2309467"/>
            <a:ext cx="2172392" cy="21723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31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58B3AA-006D-483F-89E8-750C26414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50452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3000" err="1"/>
              <a:t>Using</a:t>
            </a:r>
            <a:r>
              <a:rPr lang="sl-SI" sz="3000"/>
              <a:t> </a:t>
            </a:r>
            <a:r>
              <a:rPr lang="sl-SI" sz="3000" err="1"/>
              <a:t>ATMs</a:t>
            </a:r>
            <a:r>
              <a:rPr lang="sl-SI" sz="3000"/>
              <a:t> </a:t>
            </a:r>
            <a:r>
              <a:rPr lang="sl-SI" sz="3000" err="1"/>
              <a:t>Safely</a:t>
            </a:r>
            <a:r>
              <a:rPr lang="sl-SI" sz="3000"/>
              <a:t>: A </a:t>
            </a:r>
            <a:r>
              <a:rPr lang="sl-SI" sz="3000" err="1"/>
              <a:t>Practical</a:t>
            </a:r>
            <a:r>
              <a:rPr lang="sl-SI" sz="3000"/>
              <a:t> </a:t>
            </a:r>
            <a:r>
              <a:rPr lang="sl-SI" sz="3000" err="1"/>
              <a:t>Guide</a:t>
            </a:r>
            <a:endParaRPr lang="en-GB" sz="3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3250452" cy="35058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dirty="0" err="1"/>
              <a:t>Overview</a:t>
            </a:r>
            <a:r>
              <a:rPr lang="sl-SI" dirty="0"/>
              <a:t> of </a:t>
            </a:r>
            <a:r>
              <a:rPr lang="sl-SI" dirty="0" err="1"/>
              <a:t>common</a:t>
            </a:r>
            <a:r>
              <a:rPr lang="sl-SI" dirty="0"/>
              <a:t> ATM </a:t>
            </a:r>
            <a:r>
              <a:rPr lang="sl-SI" dirty="0" err="1"/>
              <a:t>functions</a:t>
            </a:r>
            <a:r>
              <a:rPr lang="sl-SI" dirty="0"/>
              <a:t>: </a:t>
            </a:r>
            <a:r>
              <a:rPr lang="sl-SI" dirty="0" err="1"/>
              <a:t>withdrawing</a:t>
            </a:r>
            <a:r>
              <a:rPr lang="sl-SI" dirty="0"/>
              <a:t> </a:t>
            </a:r>
            <a:r>
              <a:rPr lang="sl-SI" dirty="0" err="1"/>
              <a:t>cash</a:t>
            </a:r>
            <a:r>
              <a:rPr lang="sl-SI" dirty="0"/>
              <a:t>, </a:t>
            </a:r>
            <a:r>
              <a:rPr lang="sl-SI" dirty="0" err="1"/>
              <a:t>checking</a:t>
            </a:r>
            <a:r>
              <a:rPr lang="sl-SI" dirty="0"/>
              <a:t> </a:t>
            </a:r>
            <a:r>
              <a:rPr lang="sl-SI" dirty="0" err="1"/>
              <a:t>balances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deposits</a:t>
            </a:r>
            <a:r>
              <a:rPr lang="sl-SI" dirty="0"/>
              <a:t>.</a:t>
            </a:r>
            <a:endParaRPr lang="sl-SI"/>
          </a:p>
          <a:p>
            <a:pPr>
              <a:lnSpc>
                <a:spcPct val="110000"/>
              </a:lnSpc>
            </a:pPr>
            <a:r>
              <a:rPr lang="sl-SI" dirty="0"/>
              <a:t>Step-</a:t>
            </a:r>
            <a:r>
              <a:rPr lang="sl-SI" dirty="0" err="1"/>
              <a:t>by</a:t>
            </a:r>
            <a:r>
              <a:rPr lang="sl-SI" dirty="0"/>
              <a:t>-step </a:t>
            </a:r>
            <a:r>
              <a:rPr lang="sl-SI" dirty="0" err="1"/>
              <a:t>instructions</a:t>
            </a:r>
            <a:r>
              <a:rPr lang="sl-SI" dirty="0"/>
              <a:t> on </a:t>
            </a:r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ATM </a:t>
            </a:r>
            <a:r>
              <a:rPr lang="sl-SI" dirty="0" err="1"/>
              <a:t>securely</a:t>
            </a:r>
            <a:r>
              <a:rPr lang="sl-SI" dirty="0"/>
              <a:t>.</a:t>
            </a:r>
            <a:endParaRPr lang="sl-SI"/>
          </a:p>
          <a:p>
            <a:pPr>
              <a:lnSpc>
                <a:spcPct val="110000"/>
              </a:lnSpc>
            </a:pPr>
            <a:r>
              <a:rPr lang="sl-SI" dirty="0" err="1"/>
              <a:t>Presentation</a:t>
            </a:r>
            <a:r>
              <a:rPr lang="sl-SI" dirty="0"/>
              <a:t> of a </a:t>
            </a:r>
            <a:r>
              <a:rPr lang="sl-SI" dirty="0" err="1"/>
              <a:t>short</a:t>
            </a:r>
            <a:r>
              <a:rPr lang="sl-SI" dirty="0"/>
              <a:t> video </a:t>
            </a:r>
            <a:r>
              <a:rPr lang="sl-SI" dirty="0" err="1"/>
              <a:t>clip</a:t>
            </a:r>
            <a:r>
              <a:rPr lang="sl-SI" dirty="0"/>
              <a:t> </a:t>
            </a:r>
            <a:r>
              <a:rPr lang="sl-SI" dirty="0" err="1"/>
              <a:t>demonstrating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correct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safe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 of </a:t>
            </a:r>
            <a:r>
              <a:rPr lang="sl-SI" dirty="0" err="1"/>
              <a:t>an</a:t>
            </a:r>
            <a:r>
              <a:rPr lang="sl-SI" dirty="0"/>
              <a:t> ATM.</a:t>
            </a:r>
            <a:endParaRPr lang="sl-S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7D3F89-C58A-45F7-8E26-2B6B48112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241005" y="3400143"/>
            <a:ext cx="3429000" cy="3484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236894" y="-23796"/>
            <a:ext cx="3437222" cy="3484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13095" y="3431717"/>
            <a:ext cx="3484819" cy="342628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BC2749-75A4-414D-8BB9-6B7A15EA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15958" y="1681958"/>
            <a:ext cx="6857998" cy="3494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61" y="2309467"/>
            <a:ext cx="2172392" cy="21723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664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09C681-8290-4C12-BFC0-F0B59D360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60843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700" err="1"/>
              <a:t>Encouraging</a:t>
            </a:r>
            <a:r>
              <a:rPr lang="sl-SI" sz="2700"/>
              <a:t> </a:t>
            </a:r>
            <a:r>
              <a:rPr lang="sl-SI" sz="2700" err="1"/>
              <a:t>the</a:t>
            </a:r>
            <a:r>
              <a:rPr lang="sl-SI" sz="2700"/>
              <a:t> Use of </a:t>
            </a:r>
            <a:r>
              <a:rPr lang="sl-SI" sz="2700" err="1"/>
              <a:t>Digital</a:t>
            </a:r>
            <a:r>
              <a:rPr lang="sl-SI" sz="2700"/>
              <a:t> </a:t>
            </a:r>
            <a:r>
              <a:rPr lang="sl-SI" sz="2700" err="1"/>
              <a:t>Financial</a:t>
            </a:r>
            <a:r>
              <a:rPr lang="sl-SI" sz="2700"/>
              <a:t> </a:t>
            </a:r>
            <a:r>
              <a:rPr lang="sl-SI" sz="2700" err="1"/>
              <a:t>Services</a:t>
            </a:r>
            <a:endParaRPr lang="en-GB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34974"/>
            <a:ext cx="3475013" cy="393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sl-SI" dirty="0" err="1"/>
              <a:t>Addressing</a:t>
            </a:r>
            <a:r>
              <a:rPr lang="sl-SI" dirty="0"/>
              <a:t>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fears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misconceptions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.</a:t>
            </a:r>
          </a:p>
          <a:p>
            <a:r>
              <a:rPr lang="sl-SI" dirty="0" err="1"/>
              <a:t>Highlighting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ease</a:t>
            </a:r>
            <a:r>
              <a:rPr lang="sl-SI" dirty="0"/>
              <a:t> of </a:t>
            </a:r>
            <a:r>
              <a:rPr lang="sl-SI" dirty="0" err="1"/>
              <a:t>use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potential</a:t>
            </a:r>
            <a:r>
              <a:rPr lang="sl-SI" dirty="0"/>
              <a:t> time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cost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.</a:t>
            </a:r>
          </a:p>
          <a:p>
            <a:r>
              <a:rPr lang="sl-SI" dirty="0" err="1"/>
              <a:t>Testimonials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examples</a:t>
            </a:r>
            <a:r>
              <a:rPr lang="sl-SI" dirty="0"/>
              <a:t> of how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benefited</a:t>
            </a:r>
            <a:r>
              <a:rPr lang="sl-SI" dirty="0"/>
              <a:t>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B152A-3012-4C06-84C6-9355BD03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223251" y="224"/>
            <a:ext cx="3482922" cy="3482474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05548" y="-2580"/>
            <a:ext cx="3484819" cy="3488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916" y="-1896"/>
            <a:ext cx="3475013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0A0CA-EE35-4C4E-91DA-C8DB95E27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20672" y="1686675"/>
            <a:ext cx="3374131" cy="6968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394" y="4130711"/>
            <a:ext cx="2069110" cy="20691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7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90" y="395462"/>
            <a:ext cx="6513197" cy="1122341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Interactive</a:t>
            </a:r>
            <a:r>
              <a:rPr lang="sl-SI" dirty="0"/>
              <a:t> </a:t>
            </a:r>
            <a:r>
              <a:rPr lang="sl-SI" dirty="0" err="1"/>
              <a:t>Session</a:t>
            </a:r>
            <a:r>
              <a:rPr lang="sl-SI" dirty="0"/>
              <a:t>: </a:t>
            </a:r>
            <a:r>
              <a:rPr lang="sl-SI" dirty="0" err="1"/>
              <a:t>Hands</a:t>
            </a:r>
            <a:r>
              <a:rPr lang="sl-SI" dirty="0"/>
              <a:t>-On </a:t>
            </a:r>
            <a:r>
              <a:rPr lang="sl-SI" dirty="0" err="1"/>
              <a:t>Practice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Q&amp;A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9690" y="1754037"/>
            <a:ext cx="7070352" cy="4510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1. </a:t>
            </a:r>
            <a:r>
              <a:rPr lang="sl-SI" dirty="0" err="1"/>
              <a:t>What</a:t>
            </a:r>
            <a:r>
              <a:rPr lang="sl-SI" dirty="0"/>
              <a:t> are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main</a:t>
            </a:r>
            <a:r>
              <a:rPr lang="sl-SI" dirty="0"/>
              <a:t> </a:t>
            </a:r>
            <a:r>
              <a:rPr lang="sl-SI" dirty="0" err="1"/>
              <a:t>concerns</a:t>
            </a:r>
            <a:r>
              <a:rPr lang="sl-SI" dirty="0"/>
              <a:t> </a:t>
            </a:r>
            <a:r>
              <a:rPr lang="sl-SI" dirty="0" err="1"/>
              <a:t>when</a:t>
            </a:r>
            <a:r>
              <a:rPr lang="sl-SI" dirty="0"/>
              <a:t> it </a:t>
            </a:r>
            <a:r>
              <a:rPr lang="sl-SI" dirty="0" err="1"/>
              <a:t>comes</a:t>
            </a:r>
            <a:r>
              <a:rPr lang="sl-SI" dirty="0"/>
              <a:t> to </a:t>
            </a:r>
            <a:r>
              <a:rPr lang="sl-SI" dirty="0" err="1"/>
              <a:t>managing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during</a:t>
            </a:r>
            <a:r>
              <a:rPr lang="sl-SI" dirty="0"/>
              <a:t> </a:t>
            </a:r>
            <a:r>
              <a:rPr lang="sl-SI" dirty="0" err="1"/>
              <a:t>retirement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2.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used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digital</a:t>
            </a:r>
            <a:r>
              <a:rPr lang="sl-SI" dirty="0"/>
              <a:t> </a:t>
            </a:r>
            <a:r>
              <a:rPr lang="sl-SI" dirty="0" err="1"/>
              <a:t>tools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management </a:t>
            </a:r>
            <a:r>
              <a:rPr lang="sl-SI" dirty="0" err="1"/>
              <a:t>before</a:t>
            </a:r>
            <a:r>
              <a:rPr lang="sl-SI" dirty="0"/>
              <a:t>?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experience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3.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features</a:t>
            </a:r>
            <a:r>
              <a:rPr lang="sl-SI" dirty="0"/>
              <a:t> in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apps</a:t>
            </a:r>
            <a:r>
              <a:rPr lang="sl-SI" dirty="0"/>
              <a:t> </a:t>
            </a:r>
            <a:r>
              <a:rPr lang="sl-SI" dirty="0" err="1"/>
              <a:t>would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find</a:t>
            </a:r>
            <a:r>
              <a:rPr lang="sl-SI" dirty="0"/>
              <a:t> most </a:t>
            </a:r>
            <a:r>
              <a:rPr lang="sl-SI" dirty="0" err="1"/>
              <a:t>helpful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dirty="0" err="1"/>
              <a:t>Spend</a:t>
            </a:r>
            <a:r>
              <a:rPr lang="sl-SI" dirty="0"/>
              <a:t> time </a:t>
            </a:r>
            <a:r>
              <a:rPr lang="sl-SI" dirty="0" err="1"/>
              <a:t>exploring</a:t>
            </a:r>
            <a:r>
              <a:rPr lang="sl-SI" dirty="0"/>
              <a:t> a </a:t>
            </a:r>
            <a:r>
              <a:rPr lang="sl-SI" dirty="0" err="1"/>
              <a:t>budgeting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app</a:t>
            </a:r>
            <a:r>
              <a:rPr lang="sl-SI" dirty="0"/>
              <a:t> of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choice</a:t>
            </a:r>
            <a:r>
              <a:rPr lang="sl-SI" dirty="0"/>
              <a:t>, </a:t>
            </a:r>
            <a:r>
              <a:rPr lang="sl-SI" dirty="0" err="1"/>
              <a:t>either</a:t>
            </a:r>
            <a:r>
              <a:rPr lang="sl-SI" dirty="0"/>
              <a:t> </a:t>
            </a:r>
            <a:r>
              <a:rPr lang="sl-SI" dirty="0" err="1"/>
              <a:t>individually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in </a:t>
            </a:r>
            <a:r>
              <a:rPr lang="sl-SI" dirty="0" err="1"/>
              <a:t>small</a:t>
            </a:r>
            <a:r>
              <a:rPr lang="sl-SI" dirty="0"/>
              <a:t> </a:t>
            </a:r>
            <a:r>
              <a:rPr lang="sl-SI" dirty="0" err="1"/>
              <a:t>groups</a:t>
            </a:r>
            <a:r>
              <a:rPr lang="sl-SI" dirty="0"/>
              <a:t>,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guidance</a:t>
            </a:r>
            <a:r>
              <a:rPr lang="sl-SI" dirty="0"/>
              <a:t> </a:t>
            </a:r>
            <a:r>
              <a:rPr lang="sl-SI" dirty="0" err="1"/>
              <a:t>available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questions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Walk</a:t>
            </a:r>
            <a:r>
              <a:rPr lang="sl-SI" dirty="0"/>
              <a:t> </a:t>
            </a:r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banking</a:t>
            </a:r>
            <a:r>
              <a:rPr lang="sl-SI" dirty="0"/>
              <a:t> platform, </a:t>
            </a:r>
            <a:r>
              <a:rPr lang="sl-SI" dirty="0" err="1"/>
              <a:t>highlighting</a:t>
            </a:r>
            <a:r>
              <a:rPr lang="sl-SI" dirty="0"/>
              <a:t> how to </a:t>
            </a:r>
            <a:r>
              <a:rPr lang="sl-SI" dirty="0" err="1"/>
              <a:t>navigate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site, </a:t>
            </a:r>
            <a:r>
              <a:rPr lang="sl-SI" dirty="0" err="1"/>
              <a:t>check</a:t>
            </a:r>
            <a:r>
              <a:rPr lang="sl-SI" dirty="0"/>
              <a:t> </a:t>
            </a:r>
            <a:r>
              <a:rPr lang="sl-SI" dirty="0" err="1"/>
              <a:t>balances</a:t>
            </a:r>
            <a:r>
              <a:rPr lang="sl-SI" dirty="0"/>
              <a:t>, transfer </a:t>
            </a:r>
            <a:r>
              <a:rPr lang="sl-SI" dirty="0" err="1"/>
              <a:t>funds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set up </a:t>
            </a:r>
            <a:r>
              <a:rPr lang="sl-SI" dirty="0" err="1"/>
              <a:t>bill</a:t>
            </a:r>
            <a:r>
              <a:rPr lang="sl-SI" dirty="0"/>
              <a:t> </a:t>
            </a:r>
            <a:r>
              <a:rPr lang="sl-SI" dirty="0" err="1"/>
              <a:t>payments</a:t>
            </a:r>
            <a:r>
              <a:rPr lang="sl-SI" dirty="0"/>
              <a:t>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1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12" y="459971"/>
            <a:ext cx="4788860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3000" dirty="0"/>
              <a:t>UNIT 4: </a:t>
            </a:r>
            <a:r>
              <a:rPr lang="sl-SI" sz="3000" dirty="0" err="1"/>
              <a:t>Financial</a:t>
            </a:r>
            <a:r>
              <a:rPr lang="sl-SI" sz="3000" dirty="0"/>
              <a:t> </a:t>
            </a:r>
            <a:r>
              <a:rPr lang="sl-SI" sz="3000" dirty="0" err="1"/>
              <a:t>Frauds</a:t>
            </a:r>
            <a:r>
              <a:rPr lang="sl-SI" sz="3000" dirty="0"/>
              <a:t> </a:t>
            </a:r>
            <a:r>
              <a:rPr lang="sl-SI" sz="3000" dirty="0" err="1"/>
              <a:t>and</a:t>
            </a:r>
            <a:r>
              <a:rPr lang="sl-SI" sz="3000" dirty="0"/>
              <a:t> Internet </a:t>
            </a:r>
            <a:r>
              <a:rPr lang="sl-SI" sz="3000" dirty="0" err="1"/>
              <a:t>Dangers</a:t>
            </a:r>
            <a:endParaRPr lang="en-GB" sz="3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3" y="2427316"/>
            <a:ext cx="4572809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Overview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increasing</a:t>
            </a:r>
            <a:r>
              <a:rPr lang="sl-SI" dirty="0"/>
              <a:t> </a:t>
            </a:r>
            <a:r>
              <a:rPr lang="sl-SI" dirty="0" err="1"/>
              <a:t>risks</a:t>
            </a:r>
            <a:r>
              <a:rPr lang="sl-SI" dirty="0"/>
              <a:t> of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fraud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.</a:t>
            </a:r>
          </a:p>
          <a:p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importance</a:t>
            </a:r>
            <a:r>
              <a:rPr lang="sl-SI" dirty="0"/>
              <a:t> of </a:t>
            </a:r>
            <a:r>
              <a:rPr lang="sl-SI" dirty="0" err="1"/>
              <a:t>awareness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vigilance</a:t>
            </a:r>
            <a:r>
              <a:rPr lang="sl-SI" dirty="0"/>
              <a:t> in </a:t>
            </a:r>
            <a:r>
              <a:rPr lang="sl-SI" dirty="0" err="1"/>
              <a:t>protecting</a:t>
            </a:r>
            <a:r>
              <a:rPr lang="sl-SI" dirty="0"/>
              <a:t> personal </a:t>
            </a:r>
            <a:r>
              <a:rPr lang="sl-SI" dirty="0" err="1"/>
              <a:t>finances</a:t>
            </a:r>
            <a:r>
              <a:rPr lang="sl-SI" dirty="0"/>
              <a:t>.</a:t>
            </a:r>
          </a:p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of </a:t>
            </a:r>
            <a:r>
              <a:rPr lang="sl-SI" dirty="0" err="1"/>
              <a:t>scams</a:t>
            </a:r>
            <a:r>
              <a:rPr lang="sl-SI" dirty="0"/>
              <a:t> </a:t>
            </a:r>
            <a:r>
              <a:rPr lang="sl-SI" dirty="0" err="1"/>
              <a:t>targeting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1034569"/>
            <a:ext cx="4788861" cy="47888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95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C7C290-C562-4CD1-8F3E-C9E0D18EE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76" y="361666"/>
            <a:ext cx="4498350" cy="1654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400" dirty="0" err="1"/>
              <a:t>Protecting</a:t>
            </a:r>
            <a:r>
              <a:rPr lang="sl-SI" sz="2400" dirty="0"/>
              <a:t> </a:t>
            </a:r>
            <a:r>
              <a:rPr lang="sl-SI" sz="2400" dirty="0" err="1"/>
              <a:t>Your</a:t>
            </a:r>
            <a:r>
              <a:rPr lang="sl-SI" sz="2400" dirty="0"/>
              <a:t> </a:t>
            </a:r>
            <a:r>
              <a:rPr lang="sl-SI" sz="2400" dirty="0" err="1"/>
              <a:t>Finances</a:t>
            </a:r>
            <a:r>
              <a:rPr lang="sl-SI" sz="2400" dirty="0"/>
              <a:t>: </a:t>
            </a:r>
            <a:r>
              <a:rPr lang="sl-SI" sz="2400" dirty="0" err="1"/>
              <a:t>Understanding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Preventing</a:t>
            </a:r>
            <a:r>
              <a:rPr lang="sl-SI" sz="2400" dirty="0"/>
              <a:t> </a:t>
            </a:r>
            <a:r>
              <a:rPr lang="sl-SI" sz="2400" dirty="0" err="1"/>
              <a:t>Financial</a:t>
            </a:r>
            <a:r>
              <a:rPr lang="sl-SI" sz="2400" dirty="0"/>
              <a:t> </a:t>
            </a:r>
            <a:r>
              <a:rPr lang="sl-SI" sz="2400" dirty="0" err="1"/>
              <a:t>Fraud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Scams</a:t>
            </a:r>
            <a:endParaRPr lang="en-GB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1775" y="2175666"/>
            <a:ext cx="4397069" cy="4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</a:pPr>
            <a:r>
              <a:rPr lang="sl-SI" dirty="0"/>
              <a:t>As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fraud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 </a:t>
            </a:r>
            <a:r>
              <a:rPr lang="sl-SI" dirty="0" err="1"/>
              <a:t>become</a:t>
            </a:r>
            <a:r>
              <a:rPr lang="sl-SI" dirty="0"/>
              <a:t> more </a:t>
            </a:r>
            <a:r>
              <a:rPr lang="sl-SI" dirty="0" err="1"/>
              <a:t>sophisticated</a:t>
            </a:r>
            <a:r>
              <a:rPr lang="sl-SI" dirty="0"/>
              <a:t>, it is </a:t>
            </a:r>
            <a:r>
              <a:rPr lang="sl-SI" dirty="0" err="1"/>
              <a:t>increasingly</a:t>
            </a:r>
            <a:r>
              <a:rPr lang="sl-SI" dirty="0"/>
              <a:t> </a:t>
            </a:r>
            <a:r>
              <a:rPr lang="sl-SI" dirty="0" err="1"/>
              <a:t>important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 to be </a:t>
            </a:r>
            <a:r>
              <a:rPr lang="sl-SI" dirty="0" err="1"/>
              <a:t>aware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risks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take </a:t>
            </a:r>
            <a:r>
              <a:rPr lang="sl-SI" dirty="0" err="1"/>
              <a:t>proactive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 to </a:t>
            </a:r>
            <a:r>
              <a:rPr lang="sl-SI" dirty="0" err="1"/>
              <a:t>protect</a:t>
            </a:r>
            <a:r>
              <a:rPr lang="sl-SI" dirty="0"/>
              <a:t> </a:t>
            </a:r>
            <a:r>
              <a:rPr lang="sl-SI" dirty="0" err="1"/>
              <a:t>their</a:t>
            </a:r>
            <a:r>
              <a:rPr lang="sl-SI" dirty="0"/>
              <a:t> personal </a:t>
            </a:r>
            <a:r>
              <a:rPr lang="sl-SI" dirty="0" err="1"/>
              <a:t>finances</a:t>
            </a:r>
            <a:r>
              <a:rPr lang="sl-SI" dirty="0"/>
              <a:t>. 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content</a:t>
            </a:r>
            <a:r>
              <a:rPr lang="sl-SI" dirty="0"/>
              <a:t> </a:t>
            </a:r>
            <a:r>
              <a:rPr lang="sl-SI" dirty="0" err="1"/>
              <a:t>provides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overview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growing</a:t>
            </a:r>
            <a:r>
              <a:rPr lang="sl-SI" dirty="0"/>
              <a:t> </a:t>
            </a:r>
            <a:r>
              <a:rPr lang="sl-SI" dirty="0" err="1"/>
              <a:t>risks</a:t>
            </a:r>
            <a:r>
              <a:rPr lang="sl-SI" dirty="0"/>
              <a:t> of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fraud</a:t>
            </a:r>
            <a:r>
              <a:rPr lang="sl-SI" dirty="0"/>
              <a:t>, </a:t>
            </a:r>
            <a:r>
              <a:rPr lang="sl-SI" dirty="0" err="1"/>
              <a:t>highlights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importance</a:t>
            </a:r>
            <a:r>
              <a:rPr lang="sl-SI" dirty="0"/>
              <a:t> of </a:t>
            </a:r>
            <a:r>
              <a:rPr lang="sl-SI" dirty="0" err="1"/>
              <a:t>awareness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vigilance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introduces</a:t>
            </a:r>
            <a:r>
              <a:rPr lang="sl-SI" dirty="0"/>
              <a:t> some of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of </a:t>
            </a:r>
            <a:r>
              <a:rPr lang="sl-SI" dirty="0" err="1"/>
              <a:t>scams</a:t>
            </a:r>
            <a:r>
              <a:rPr lang="sl-SI" dirty="0"/>
              <a:t> </a:t>
            </a:r>
            <a:r>
              <a:rPr lang="sl-SI" dirty="0" err="1"/>
              <a:t>targeting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C2191-9360-416F-9ED8-E13A2DD78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3378" y="-1263"/>
            <a:ext cx="3484819" cy="343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2648" y="-1263"/>
            <a:ext cx="3484819" cy="3430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08B38E-F726-4728-965C-66F102EB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7241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286" y="720435"/>
            <a:ext cx="2017014" cy="20170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984D49-3B63-46FE-8AF2-7C44B0C53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3378" y="3424738"/>
            <a:ext cx="3482163" cy="3439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7C56E06-BA72-402F-B4EA-D23ECB710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238741" y="3424738"/>
            <a:ext cx="3478726" cy="3435114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3378" y="3424738"/>
            <a:ext cx="3485594" cy="343326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5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50" y="346873"/>
            <a:ext cx="9950103" cy="876682"/>
          </a:xfrm>
        </p:spPr>
        <p:txBody>
          <a:bodyPr/>
          <a:lstStyle/>
          <a:p>
            <a:r>
              <a:rPr lang="sl-SI" dirty="0" err="1"/>
              <a:t>Overview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Increasing</a:t>
            </a:r>
            <a:r>
              <a:rPr lang="sl-SI" dirty="0"/>
              <a:t> </a:t>
            </a:r>
            <a:r>
              <a:rPr lang="sl-SI" dirty="0" err="1"/>
              <a:t>Risks</a:t>
            </a:r>
            <a:r>
              <a:rPr lang="sl-SI" dirty="0"/>
              <a:t>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9" name="Rectangle 2">
            <a:extLst>
              <a:ext uri="{FF2B5EF4-FFF2-40B4-BE49-F238E27FC236}">
                <a16:creationId xmlns:a16="http://schemas.microsoft.com/office/drawing/2014/main" id="{BD2081B7-C068-0816-ACCA-58D32B722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10015"/>
              </p:ext>
            </p:extLst>
          </p:nvPr>
        </p:nvGraphicFramePr>
        <p:xfrm>
          <a:off x="313899" y="1474121"/>
          <a:ext cx="11136573" cy="466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769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004" y="805218"/>
            <a:ext cx="5745708" cy="1009531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Identifying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Attitude</a:t>
            </a:r>
            <a:r>
              <a:rPr lang="sl-SI" dirty="0"/>
              <a:t> </a:t>
            </a:r>
            <a:r>
              <a:rPr lang="sl-SI" dirty="0" err="1"/>
              <a:t>Towards</a:t>
            </a:r>
            <a:r>
              <a:rPr lang="sl-SI" dirty="0"/>
              <a:t> Money</a:t>
            </a:r>
            <a:endParaRPr lang="en-GB" dirty="0"/>
          </a:p>
        </p:txBody>
      </p:sp>
      <p:graphicFrame>
        <p:nvGraphicFramePr>
          <p:cNvPr id="7" name="Označba mesta vsebine 2">
            <a:extLst>
              <a:ext uri="{FF2B5EF4-FFF2-40B4-BE49-F238E27FC236}">
                <a16:creationId xmlns:a16="http://schemas.microsoft.com/office/drawing/2014/main" id="{4DD6F1FC-F2C6-0C78-3D04-0EC536ACC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330779"/>
              </p:ext>
            </p:extLst>
          </p:nvPr>
        </p:nvGraphicFramePr>
        <p:xfrm>
          <a:off x="1530750" y="2400020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B94AB383-57C7-43ED-B290-8A5A4D4EF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934894"/>
              </p:ext>
            </p:extLst>
          </p:nvPr>
        </p:nvGraphicFramePr>
        <p:xfrm>
          <a:off x="-20326" y="-2750"/>
          <a:ext cx="4605974" cy="685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Image" r:id="rId10" imgW="5663160" imgH="8418960" progId="Photoshop.Image.11">
                  <p:embed/>
                </p:oleObj>
              </mc:Choice>
              <mc:Fallback>
                <p:oleObj name="Image" r:id="rId10" imgW="5663160" imgH="841896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20326" y="-2750"/>
                        <a:ext cx="4605974" cy="6858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781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 err="1"/>
              <a:t>Why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 Are </a:t>
            </a:r>
            <a:r>
              <a:rPr lang="sl-SI" dirty="0" err="1"/>
              <a:t>Targeted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/>
              <a:t>- **</a:t>
            </a:r>
            <a:r>
              <a:rPr lang="sl-SI" dirty="0" err="1"/>
              <a:t>Perceived</a:t>
            </a:r>
            <a:r>
              <a:rPr lang="sl-SI" dirty="0"/>
              <a:t> </a:t>
            </a:r>
            <a:r>
              <a:rPr lang="sl-SI" dirty="0" err="1"/>
              <a:t>Vulnerability</a:t>
            </a:r>
            <a:r>
              <a:rPr lang="sl-SI" dirty="0"/>
              <a:t>:** </a:t>
            </a:r>
            <a:r>
              <a:rPr lang="sl-SI" dirty="0" err="1"/>
              <a:t>Scammers</a:t>
            </a:r>
            <a:r>
              <a:rPr lang="sl-SI" dirty="0"/>
              <a:t>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view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 as more </a:t>
            </a:r>
            <a:r>
              <a:rPr lang="sl-SI" dirty="0" err="1"/>
              <a:t>trusting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less</a:t>
            </a:r>
            <a:r>
              <a:rPr lang="sl-SI" dirty="0"/>
              <a:t> </a:t>
            </a:r>
            <a:r>
              <a:rPr lang="sl-SI" dirty="0" err="1"/>
              <a:t>familiar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modern </a:t>
            </a:r>
            <a:r>
              <a:rPr lang="sl-SI" dirty="0" err="1"/>
              <a:t>technology</a:t>
            </a:r>
            <a:r>
              <a:rPr lang="sl-SI" dirty="0"/>
              <a:t>, </a:t>
            </a:r>
            <a:r>
              <a:rPr lang="sl-SI" dirty="0" err="1"/>
              <a:t>making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prime </a:t>
            </a:r>
            <a:r>
              <a:rPr lang="sl-SI" dirty="0" err="1"/>
              <a:t>targets</a:t>
            </a:r>
            <a:r>
              <a:rPr lang="sl-SI" dirty="0"/>
              <a:t>.</a:t>
            </a:r>
          </a:p>
          <a:p>
            <a:r>
              <a:rPr lang="sl-SI" dirty="0"/>
              <a:t>- **</a:t>
            </a:r>
            <a:r>
              <a:rPr lang="sl-SI" dirty="0" err="1"/>
              <a:t>Wealth</a:t>
            </a:r>
            <a:r>
              <a:rPr lang="sl-SI" dirty="0"/>
              <a:t> </a:t>
            </a:r>
            <a:r>
              <a:rPr lang="sl-SI" dirty="0" err="1"/>
              <a:t>Accumulation</a:t>
            </a:r>
            <a:r>
              <a:rPr lang="sl-SI" dirty="0"/>
              <a:t>:** </a:t>
            </a:r>
            <a:r>
              <a:rPr lang="sl-SI" dirty="0" err="1"/>
              <a:t>Many</a:t>
            </a:r>
            <a:r>
              <a:rPr lang="sl-SI" dirty="0"/>
              <a:t> </a:t>
            </a:r>
            <a:r>
              <a:rPr lang="sl-SI" dirty="0" err="1"/>
              <a:t>older</a:t>
            </a:r>
            <a:r>
              <a:rPr lang="sl-SI" dirty="0"/>
              <a:t> </a:t>
            </a:r>
            <a:r>
              <a:rPr lang="sl-SI" dirty="0" err="1"/>
              <a:t>adults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accumulated</a:t>
            </a:r>
            <a:r>
              <a:rPr lang="sl-SI" dirty="0"/>
              <a:t> </a:t>
            </a:r>
            <a:r>
              <a:rPr lang="sl-SI" dirty="0" err="1"/>
              <a:t>wealth</a:t>
            </a:r>
            <a:r>
              <a:rPr lang="sl-SI" dirty="0"/>
              <a:t> </a:t>
            </a:r>
            <a:r>
              <a:rPr lang="sl-SI" dirty="0" err="1"/>
              <a:t>over</a:t>
            </a:r>
            <a:r>
              <a:rPr lang="sl-SI" dirty="0"/>
              <a:t> </a:t>
            </a:r>
            <a:r>
              <a:rPr lang="sl-SI" dirty="0" err="1"/>
              <a:t>their</a:t>
            </a:r>
            <a:r>
              <a:rPr lang="sl-SI" dirty="0"/>
              <a:t> </a:t>
            </a:r>
            <a:r>
              <a:rPr lang="sl-SI" dirty="0" err="1"/>
              <a:t>lifetime</a:t>
            </a:r>
            <a:r>
              <a:rPr lang="sl-SI" dirty="0"/>
              <a:t>, </a:t>
            </a:r>
            <a:r>
              <a:rPr lang="sl-SI" dirty="0" err="1"/>
              <a:t>making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</a:t>
            </a:r>
            <a:r>
              <a:rPr lang="sl-SI" dirty="0" err="1"/>
              <a:t>attractive</a:t>
            </a:r>
            <a:r>
              <a:rPr lang="sl-SI" dirty="0"/>
              <a:t> </a:t>
            </a:r>
            <a:r>
              <a:rPr lang="sl-SI" dirty="0" err="1"/>
              <a:t>targets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exploitation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41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06" y="350086"/>
            <a:ext cx="6397165" cy="717664"/>
          </a:xfrm>
        </p:spPr>
        <p:txBody>
          <a:bodyPr>
            <a:normAutofit/>
          </a:bodyPr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Importance</a:t>
            </a:r>
            <a:r>
              <a:rPr lang="sl-SI" dirty="0"/>
              <a:t> of </a:t>
            </a:r>
            <a:r>
              <a:rPr lang="sl-SI" dirty="0" err="1"/>
              <a:t>Awareness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406" y="1672243"/>
            <a:ext cx="7425194" cy="41280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Being</a:t>
            </a:r>
            <a:r>
              <a:rPr lang="sl-SI" dirty="0"/>
              <a:t> </a:t>
            </a:r>
            <a:r>
              <a:rPr lang="sl-SI" dirty="0" err="1"/>
              <a:t>aware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potential</a:t>
            </a:r>
            <a:r>
              <a:rPr lang="sl-SI" dirty="0"/>
              <a:t> </a:t>
            </a:r>
            <a:r>
              <a:rPr lang="sl-SI" dirty="0" err="1"/>
              <a:t>risks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first</a:t>
            </a:r>
            <a:r>
              <a:rPr lang="sl-SI" dirty="0"/>
              <a:t> step in </a:t>
            </a:r>
            <a:r>
              <a:rPr lang="sl-SI" dirty="0" err="1"/>
              <a:t>protecting</a:t>
            </a:r>
            <a:r>
              <a:rPr lang="sl-SI" dirty="0"/>
              <a:t> </a:t>
            </a:r>
            <a:r>
              <a:rPr lang="sl-SI" dirty="0" err="1"/>
              <a:t>yourself</a:t>
            </a:r>
            <a:r>
              <a:rPr lang="sl-SI" dirty="0"/>
              <a:t> </a:t>
            </a:r>
            <a:r>
              <a:rPr lang="sl-SI" dirty="0" err="1"/>
              <a:t>against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fraud</a:t>
            </a:r>
            <a:r>
              <a:rPr lang="sl-SI" dirty="0"/>
              <a:t>. </a:t>
            </a:r>
            <a:r>
              <a:rPr lang="sl-SI" dirty="0" err="1"/>
              <a:t>Knowledge</a:t>
            </a:r>
            <a:r>
              <a:rPr lang="sl-SI" dirty="0"/>
              <a:t> </a:t>
            </a:r>
            <a:r>
              <a:rPr lang="sl-SI" dirty="0" err="1"/>
              <a:t>empowers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to </a:t>
            </a:r>
            <a:r>
              <a:rPr lang="sl-SI" dirty="0" err="1"/>
              <a:t>recognize</a:t>
            </a:r>
            <a:r>
              <a:rPr lang="sl-SI" dirty="0"/>
              <a:t> </a:t>
            </a: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avoid</a:t>
            </a:r>
            <a:r>
              <a:rPr lang="sl-SI" dirty="0"/>
              <a:t> </a:t>
            </a:r>
            <a:r>
              <a:rPr lang="sl-SI" dirty="0" err="1"/>
              <a:t>falling</a:t>
            </a:r>
            <a:r>
              <a:rPr lang="sl-SI" dirty="0"/>
              <a:t> </a:t>
            </a:r>
            <a:r>
              <a:rPr lang="sl-SI" dirty="0" err="1"/>
              <a:t>victim</a:t>
            </a:r>
            <a:r>
              <a:rPr lang="sl-SI" dirty="0"/>
              <a:t> to </a:t>
            </a:r>
            <a:r>
              <a:rPr lang="sl-SI" dirty="0" err="1"/>
              <a:t>scams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Awareness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vigilance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prevent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losses</a:t>
            </a:r>
            <a:r>
              <a:rPr lang="sl-SI" dirty="0"/>
              <a:t>, as </a:t>
            </a:r>
            <a:r>
              <a:rPr lang="sl-SI" dirty="0" err="1"/>
              <a:t>well</a:t>
            </a:r>
            <a:r>
              <a:rPr lang="sl-SI" dirty="0"/>
              <a:t> as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emotional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psychological</a:t>
            </a:r>
            <a:r>
              <a:rPr lang="sl-SI" dirty="0"/>
              <a:t> </a:t>
            </a:r>
            <a:r>
              <a:rPr lang="sl-SI" dirty="0" err="1"/>
              <a:t>harm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accompanies</a:t>
            </a:r>
            <a:r>
              <a:rPr lang="sl-SI" dirty="0"/>
              <a:t> </a:t>
            </a:r>
            <a:r>
              <a:rPr lang="sl-SI" dirty="0" err="1"/>
              <a:t>being</a:t>
            </a:r>
            <a:r>
              <a:rPr lang="sl-SI" dirty="0"/>
              <a:t> </a:t>
            </a:r>
            <a:r>
              <a:rPr lang="sl-SI" dirty="0" err="1"/>
              <a:t>scammed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21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07" y="199506"/>
            <a:ext cx="6397165" cy="717664"/>
          </a:xfrm>
        </p:spPr>
        <p:txBody>
          <a:bodyPr>
            <a:normAutofit/>
          </a:bodyPr>
          <a:lstStyle/>
          <a:p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Importance</a:t>
            </a:r>
            <a:r>
              <a:rPr lang="sl-SI" dirty="0"/>
              <a:t> of </a:t>
            </a:r>
            <a:r>
              <a:rPr lang="sl-SI" dirty="0" err="1"/>
              <a:t>Awareness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0507" y="1853654"/>
            <a:ext cx="7397900" cy="43014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sl-SI" dirty="0" err="1"/>
              <a:t>Regularly</a:t>
            </a:r>
            <a:r>
              <a:rPr lang="sl-SI" dirty="0"/>
              <a:t> </a:t>
            </a:r>
            <a:r>
              <a:rPr lang="sl-SI" dirty="0" err="1"/>
              <a:t>educate</a:t>
            </a:r>
            <a:r>
              <a:rPr lang="sl-SI" dirty="0"/>
              <a:t> </a:t>
            </a:r>
            <a:r>
              <a:rPr lang="sl-SI" dirty="0" err="1"/>
              <a:t>yourself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new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emerging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. </a:t>
            </a:r>
            <a:r>
              <a:rPr lang="sl-SI" dirty="0" err="1"/>
              <a:t>Resources</a:t>
            </a:r>
            <a:r>
              <a:rPr lang="sl-SI" dirty="0"/>
              <a:t> 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consumer</a:t>
            </a:r>
            <a:r>
              <a:rPr lang="sl-SI" dirty="0"/>
              <a:t> </a:t>
            </a:r>
            <a:r>
              <a:rPr lang="sl-SI" dirty="0" err="1"/>
              <a:t>protection</a:t>
            </a:r>
            <a:r>
              <a:rPr lang="sl-SI" dirty="0"/>
              <a:t> </a:t>
            </a:r>
            <a:r>
              <a:rPr lang="sl-SI" dirty="0" err="1"/>
              <a:t>websites</a:t>
            </a:r>
            <a:r>
              <a:rPr lang="sl-SI" dirty="0"/>
              <a:t>,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institutions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community</a:t>
            </a:r>
            <a:r>
              <a:rPr lang="sl-SI" dirty="0"/>
              <a:t> </a:t>
            </a:r>
            <a:r>
              <a:rPr lang="sl-SI" dirty="0" err="1"/>
              <a:t>programs</a:t>
            </a:r>
            <a:r>
              <a:rPr lang="sl-SI" dirty="0"/>
              <a:t>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provide</a:t>
            </a:r>
            <a:r>
              <a:rPr lang="sl-SI" dirty="0"/>
              <a:t> </a:t>
            </a:r>
            <a:r>
              <a:rPr lang="sl-SI" dirty="0" err="1"/>
              <a:t>valuable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dirty="0"/>
              <a:t>Be </a:t>
            </a:r>
            <a:r>
              <a:rPr lang="sl-SI" dirty="0" err="1"/>
              <a:t>cautious</a:t>
            </a:r>
            <a:r>
              <a:rPr lang="sl-SI" dirty="0"/>
              <a:t> of </a:t>
            </a:r>
            <a:r>
              <a:rPr lang="sl-SI" dirty="0" err="1"/>
              <a:t>unsolicited</a:t>
            </a:r>
            <a:r>
              <a:rPr lang="sl-SI" dirty="0"/>
              <a:t> </a:t>
            </a:r>
            <a:r>
              <a:rPr lang="sl-SI" dirty="0" err="1"/>
              <a:t>phone</a:t>
            </a:r>
            <a:r>
              <a:rPr lang="sl-SI" dirty="0"/>
              <a:t> </a:t>
            </a:r>
            <a:r>
              <a:rPr lang="sl-SI" dirty="0" err="1"/>
              <a:t>calls</a:t>
            </a:r>
            <a:r>
              <a:rPr lang="sl-SI" dirty="0"/>
              <a:t>, </a:t>
            </a:r>
            <a:r>
              <a:rPr lang="sl-SI" dirty="0" err="1"/>
              <a:t>emails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messages</a:t>
            </a:r>
            <a:r>
              <a:rPr lang="sl-SI" dirty="0"/>
              <a:t> </a:t>
            </a:r>
            <a:r>
              <a:rPr lang="sl-SI" dirty="0" err="1"/>
              <a:t>requesting</a:t>
            </a:r>
            <a:r>
              <a:rPr lang="sl-SI" dirty="0"/>
              <a:t> personal </a:t>
            </a:r>
            <a:r>
              <a:rPr lang="sl-SI" dirty="0" err="1"/>
              <a:t>information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offering</a:t>
            </a:r>
            <a:r>
              <a:rPr lang="sl-SI" dirty="0"/>
              <a:t> </a:t>
            </a:r>
            <a:r>
              <a:rPr lang="sl-SI" dirty="0" err="1"/>
              <a:t>deals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seem</a:t>
            </a:r>
            <a:r>
              <a:rPr lang="sl-SI" dirty="0"/>
              <a:t> </a:t>
            </a:r>
            <a:r>
              <a:rPr lang="sl-SI" dirty="0" err="1"/>
              <a:t>too</a:t>
            </a:r>
            <a:r>
              <a:rPr lang="sl-SI" dirty="0"/>
              <a:t> </a:t>
            </a:r>
            <a:r>
              <a:rPr lang="sl-SI" dirty="0" err="1"/>
              <a:t>good</a:t>
            </a:r>
            <a:r>
              <a:rPr lang="sl-SI" dirty="0"/>
              <a:t> to be </a:t>
            </a:r>
            <a:r>
              <a:rPr lang="sl-SI" dirty="0" err="1"/>
              <a:t>true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>
              <a:lnSpc>
                <a:spcPct val="110000"/>
              </a:lnSpc>
            </a:pPr>
            <a:r>
              <a:rPr lang="sl-SI" dirty="0" err="1"/>
              <a:t>Always</a:t>
            </a:r>
            <a:r>
              <a:rPr lang="sl-SI" dirty="0"/>
              <a:t> </a:t>
            </a:r>
            <a:r>
              <a:rPr lang="sl-SI" dirty="0" err="1"/>
              <a:t>verify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legitimacy</a:t>
            </a:r>
            <a:r>
              <a:rPr lang="sl-SI" dirty="0"/>
              <a:t> of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request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personal </a:t>
            </a:r>
            <a:r>
              <a:rPr lang="sl-SI" dirty="0" err="1"/>
              <a:t>information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contacting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organization</a:t>
            </a:r>
            <a:r>
              <a:rPr lang="sl-SI" dirty="0"/>
              <a:t> </a:t>
            </a:r>
            <a:r>
              <a:rPr lang="sl-SI" dirty="0" err="1"/>
              <a:t>directly</a:t>
            </a:r>
            <a:r>
              <a:rPr lang="sl-SI" dirty="0"/>
              <a:t> </a:t>
            </a:r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official</a:t>
            </a:r>
            <a:r>
              <a:rPr lang="sl-SI" dirty="0"/>
              <a:t> </a:t>
            </a:r>
            <a:r>
              <a:rPr lang="sl-SI" dirty="0" err="1"/>
              <a:t>contact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776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46" y="214133"/>
            <a:ext cx="7313813" cy="1135989"/>
          </a:xfrm>
        </p:spPr>
        <p:txBody>
          <a:bodyPr>
            <a:normAutofit/>
          </a:bodyPr>
          <a:lstStyle/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of </a:t>
            </a:r>
            <a:r>
              <a:rPr lang="sl-SI" dirty="0" err="1"/>
              <a:t>Scams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6746" y="1495937"/>
            <a:ext cx="8114429" cy="52460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1. </a:t>
            </a:r>
            <a:r>
              <a:rPr lang="sl-SI" dirty="0" err="1"/>
              <a:t>Phishing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Scammers</a:t>
            </a:r>
            <a:r>
              <a:rPr lang="sl-SI" dirty="0"/>
              <a:t> </a:t>
            </a:r>
            <a:r>
              <a:rPr lang="sl-SI" dirty="0" err="1"/>
              <a:t>send</a:t>
            </a:r>
            <a:r>
              <a:rPr lang="sl-SI" dirty="0"/>
              <a:t> </a:t>
            </a:r>
            <a:r>
              <a:rPr lang="sl-SI" dirty="0" err="1"/>
              <a:t>emails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texts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appear</a:t>
            </a:r>
            <a:r>
              <a:rPr lang="sl-SI" dirty="0"/>
              <a:t> to be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legitimate</a:t>
            </a:r>
            <a:r>
              <a:rPr lang="sl-SI" dirty="0"/>
              <a:t> </a:t>
            </a:r>
            <a:r>
              <a:rPr lang="sl-SI" dirty="0" err="1"/>
              <a:t>organizations</a:t>
            </a:r>
            <a:r>
              <a:rPr lang="sl-SI" dirty="0"/>
              <a:t>, </a:t>
            </a:r>
            <a:r>
              <a:rPr lang="sl-SI" dirty="0" err="1"/>
              <a:t>such</a:t>
            </a:r>
            <a:r>
              <a:rPr lang="sl-SI" dirty="0"/>
              <a:t> as </a:t>
            </a:r>
            <a:r>
              <a:rPr lang="sl-SI" dirty="0" err="1"/>
              <a:t>banks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government</a:t>
            </a:r>
            <a:r>
              <a:rPr lang="sl-SI" dirty="0"/>
              <a:t> </a:t>
            </a:r>
            <a:r>
              <a:rPr lang="sl-SI" dirty="0" err="1"/>
              <a:t>agencies</a:t>
            </a:r>
            <a:r>
              <a:rPr lang="sl-SI" dirty="0"/>
              <a:t>, </a:t>
            </a:r>
            <a:r>
              <a:rPr lang="sl-SI" dirty="0" err="1"/>
              <a:t>asking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to </a:t>
            </a:r>
            <a:r>
              <a:rPr lang="sl-SI" dirty="0" err="1"/>
              <a:t>click</a:t>
            </a:r>
            <a:r>
              <a:rPr lang="sl-SI" dirty="0"/>
              <a:t> on a link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provide</a:t>
            </a:r>
            <a:r>
              <a:rPr lang="sl-SI" dirty="0"/>
              <a:t> personal </a:t>
            </a:r>
            <a:r>
              <a:rPr lang="sl-SI" dirty="0" err="1"/>
              <a:t>information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</a:t>
            </a:r>
            <a:r>
              <a:rPr lang="sl-SI" dirty="0" err="1"/>
              <a:t>Look</a:t>
            </a:r>
            <a:r>
              <a:rPr lang="sl-SI" dirty="0"/>
              <a:t> out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generic</a:t>
            </a:r>
            <a:r>
              <a:rPr lang="sl-SI" dirty="0"/>
              <a:t> </a:t>
            </a:r>
            <a:r>
              <a:rPr lang="sl-SI" dirty="0" err="1"/>
              <a:t>greetings</a:t>
            </a:r>
            <a:r>
              <a:rPr lang="sl-SI" dirty="0"/>
              <a:t>, </a:t>
            </a:r>
            <a:r>
              <a:rPr lang="sl-SI" dirty="0" err="1"/>
              <a:t>urgent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unfamiliar</a:t>
            </a:r>
            <a:r>
              <a:rPr lang="sl-SI" dirty="0"/>
              <a:t> </a:t>
            </a:r>
            <a:r>
              <a:rPr lang="sl-SI" dirty="0" err="1"/>
              <a:t>sender</a:t>
            </a:r>
            <a:r>
              <a:rPr lang="sl-SI" dirty="0"/>
              <a:t> </a:t>
            </a:r>
            <a:r>
              <a:rPr lang="sl-SI" dirty="0" err="1"/>
              <a:t>addresses</a:t>
            </a:r>
            <a:r>
              <a:rPr lang="sl-SI" dirty="0"/>
              <a:t>. </a:t>
            </a:r>
            <a:r>
              <a:rPr lang="sl-SI" dirty="0" err="1"/>
              <a:t>Always</a:t>
            </a:r>
            <a:r>
              <a:rPr lang="sl-SI" dirty="0"/>
              <a:t> </a:t>
            </a:r>
            <a:r>
              <a:rPr lang="sl-SI" dirty="0" err="1"/>
              <a:t>verify</a:t>
            </a:r>
            <a:r>
              <a:rPr lang="sl-SI" dirty="0"/>
              <a:t> </a:t>
            </a:r>
            <a:r>
              <a:rPr lang="sl-SI" dirty="0" err="1"/>
              <a:t>requests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contacting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organization</a:t>
            </a:r>
            <a:r>
              <a:rPr lang="sl-SI" dirty="0"/>
              <a:t> </a:t>
            </a:r>
            <a:r>
              <a:rPr lang="sl-SI" dirty="0" err="1"/>
              <a:t>directly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2. </a:t>
            </a:r>
            <a:r>
              <a:rPr lang="sl-SI" dirty="0" err="1"/>
              <a:t>Telemarketing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Scammers</a:t>
            </a:r>
            <a:r>
              <a:rPr lang="sl-SI" dirty="0"/>
              <a:t> </a:t>
            </a:r>
            <a:r>
              <a:rPr lang="sl-SI" dirty="0" err="1"/>
              <a:t>call</a:t>
            </a:r>
            <a:r>
              <a:rPr lang="sl-SI" dirty="0"/>
              <a:t> </a:t>
            </a:r>
            <a:r>
              <a:rPr lang="sl-SI" dirty="0" err="1"/>
              <a:t>victims</a:t>
            </a:r>
            <a:r>
              <a:rPr lang="sl-SI" dirty="0"/>
              <a:t>,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posing</a:t>
            </a:r>
            <a:r>
              <a:rPr lang="sl-SI" dirty="0"/>
              <a:t> as </a:t>
            </a:r>
            <a:r>
              <a:rPr lang="sl-SI" dirty="0" err="1"/>
              <a:t>representatives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charities</a:t>
            </a:r>
            <a:r>
              <a:rPr lang="sl-SI" dirty="0"/>
              <a:t>, </a:t>
            </a:r>
            <a:r>
              <a:rPr lang="sl-SI" dirty="0" err="1"/>
              <a:t>insurance</a:t>
            </a:r>
            <a:r>
              <a:rPr lang="sl-SI" dirty="0"/>
              <a:t> </a:t>
            </a:r>
            <a:r>
              <a:rPr lang="sl-SI" dirty="0" err="1"/>
              <a:t>companies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technical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, to </a:t>
            </a:r>
            <a:r>
              <a:rPr lang="sl-SI" dirty="0" err="1"/>
              <a:t>solicit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personal </a:t>
            </a:r>
            <a:r>
              <a:rPr lang="sl-SI" dirty="0" err="1"/>
              <a:t>information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Be </a:t>
            </a:r>
            <a:r>
              <a:rPr lang="sl-SI" dirty="0" err="1"/>
              <a:t>wary</a:t>
            </a:r>
            <a:r>
              <a:rPr lang="sl-SI" dirty="0"/>
              <a:t> of </a:t>
            </a:r>
            <a:r>
              <a:rPr lang="sl-SI" dirty="0" err="1"/>
              <a:t>callers</a:t>
            </a:r>
            <a:r>
              <a:rPr lang="sl-SI" dirty="0"/>
              <a:t> </a:t>
            </a:r>
            <a:r>
              <a:rPr lang="sl-SI" dirty="0" err="1"/>
              <a:t>who</a:t>
            </a:r>
            <a:r>
              <a:rPr lang="sl-SI" dirty="0"/>
              <a:t> </a:t>
            </a:r>
            <a:r>
              <a:rPr lang="sl-SI" dirty="0" err="1"/>
              <a:t>ask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immediate</a:t>
            </a:r>
            <a:r>
              <a:rPr lang="sl-SI" dirty="0"/>
              <a:t> </a:t>
            </a:r>
            <a:r>
              <a:rPr lang="sl-SI" dirty="0" err="1"/>
              <a:t>payment</a:t>
            </a:r>
            <a:r>
              <a:rPr lang="sl-SI" dirty="0"/>
              <a:t>, </a:t>
            </a:r>
            <a:r>
              <a:rPr lang="sl-SI" dirty="0" err="1"/>
              <a:t>request</a:t>
            </a:r>
            <a:r>
              <a:rPr lang="sl-SI" dirty="0"/>
              <a:t> </a:t>
            </a:r>
            <a:r>
              <a:rPr lang="sl-SI" dirty="0" err="1"/>
              <a:t>credit</a:t>
            </a:r>
            <a:r>
              <a:rPr lang="sl-SI" dirty="0"/>
              <a:t> </a:t>
            </a:r>
            <a:r>
              <a:rPr lang="sl-SI" dirty="0" err="1"/>
              <a:t>card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pressure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to make </a:t>
            </a:r>
            <a:r>
              <a:rPr lang="sl-SI" dirty="0" err="1"/>
              <a:t>quick</a:t>
            </a:r>
            <a:r>
              <a:rPr lang="sl-SI" dirty="0"/>
              <a:t> </a:t>
            </a:r>
            <a:r>
              <a:rPr lang="sl-SI" dirty="0" err="1"/>
              <a:t>decisions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11" y="782128"/>
            <a:ext cx="1943819" cy="1943819"/>
          </a:xfrm>
          <a:prstGeom prst="rect">
            <a:avLst/>
          </a:prstGeom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39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78" y="159555"/>
            <a:ext cx="7617777" cy="1054103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of </a:t>
            </a:r>
            <a:r>
              <a:rPr lang="sl-SI" dirty="0" err="1"/>
              <a:t>Scams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7678" y="1373213"/>
            <a:ext cx="7943809" cy="4994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3.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Scammers</a:t>
            </a:r>
            <a:r>
              <a:rPr lang="sl-SI" dirty="0"/>
              <a:t> </a:t>
            </a:r>
            <a:r>
              <a:rPr lang="sl-SI" dirty="0" err="1"/>
              <a:t>offer</a:t>
            </a:r>
            <a:r>
              <a:rPr lang="sl-SI" dirty="0"/>
              <a:t> </a:t>
            </a:r>
            <a:r>
              <a:rPr lang="sl-SI" dirty="0" err="1"/>
              <a:t>high-return</a:t>
            </a:r>
            <a:r>
              <a:rPr lang="sl-SI" dirty="0"/>
              <a:t>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opportunities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are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too</a:t>
            </a:r>
            <a:r>
              <a:rPr lang="sl-SI" dirty="0"/>
              <a:t> </a:t>
            </a:r>
            <a:r>
              <a:rPr lang="sl-SI" dirty="0" err="1"/>
              <a:t>good</a:t>
            </a:r>
            <a:r>
              <a:rPr lang="sl-SI" dirty="0"/>
              <a:t> to be </a:t>
            </a:r>
            <a:r>
              <a:rPr lang="sl-SI" dirty="0" err="1"/>
              <a:t>true</a:t>
            </a:r>
            <a:r>
              <a:rPr lang="sl-SI" dirty="0"/>
              <a:t>. </a:t>
            </a:r>
            <a:r>
              <a:rPr lang="sl-SI" dirty="0" err="1"/>
              <a:t>These</a:t>
            </a:r>
            <a:r>
              <a:rPr lang="sl-SI" dirty="0"/>
              <a:t> </a:t>
            </a:r>
            <a:r>
              <a:rPr lang="sl-SI" dirty="0" err="1"/>
              <a:t>may</a:t>
            </a:r>
            <a:r>
              <a:rPr lang="sl-SI" dirty="0"/>
              <a:t> </a:t>
            </a:r>
            <a:r>
              <a:rPr lang="sl-SI" dirty="0" err="1"/>
              <a:t>include</a:t>
            </a:r>
            <a:r>
              <a:rPr lang="sl-SI" dirty="0"/>
              <a:t> </a:t>
            </a:r>
            <a:r>
              <a:rPr lang="sl-SI" dirty="0" err="1"/>
              <a:t>Ponzi</a:t>
            </a:r>
            <a:r>
              <a:rPr lang="sl-SI" dirty="0"/>
              <a:t> </a:t>
            </a:r>
            <a:r>
              <a:rPr lang="sl-SI" dirty="0" err="1"/>
              <a:t>schemes</a:t>
            </a:r>
            <a:r>
              <a:rPr lang="sl-SI" dirty="0"/>
              <a:t>, </a:t>
            </a:r>
            <a:r>
              <a:rPr lang="sl-SI" dirty="0" err="1"/>
              <a:t>fraudulent</a:t>
            </a:r>
            <a:r>
              <a:rPr lang="sl-SI" dirty="0"/>
              <a:t> </a:t>
            </a:r>
            <a:r>
              <a:rPr lang="sl-SI" dirty="0" err="1"/>
              <a:t>stocks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real </a:t>
            </a:r>
            <a:r>
              <a:rPr lang="sl-SI" dirty="0" err="1"/>
              <a:t>estate</a:t>
            </a:r>
            <a:r>
              <a:rPr lang="sl-SI" dirty="0"/>
              <a:t> </a:t>
            </a:r>
            <a:r>
              <a:rPr lang="sl-SI" dirty="0" err="1"/>
              <a:t>deals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</a:t>
            </a:r>
            <a:r>
              <a:rPr lang="sl-SI" dirty="0" err="1"/>
              <a:t>Beware</a:t>
            </a:r>
            <a:r>
              <a:rPr lang="sl-SI" dirty="0"/>
              <a:t> of </a:t>
            </a:r>
            <a:r>
              <a:rPr lang="sl-SI" dirty="0" err="1"/>
              <a:t>promises</a:t>
            </a:r>
            <a:r>
              <a:rPr lang="sl-SI" dirty="0"/>
              <a:t> of </a:t>
            </a:r>
            <a:r>
              <a:rPr lang="sl-SI" dirty="0" err="1"/>
              <a:t>guaranteed</a:t>
            </a:r>
            <a:r>
              <a:rPr lang="sl-SI" dirty="0"/>
              <a:t> </a:t>
            </a:r>
            <a:r>
              <a:rPr lang="sl-SI" dirty="0" err="1"/>
              <a:t>returns</a:t>
            </a:r>
            <a:r>
              <a:rPr lang="sl-SI" dirty="0"/>
              <a:t>, </a:t>
            </a:r>
            <a:r>
              <a:rPr lang="sl-SI" dirty="0" err="1"/>
              <a:t>pressure</a:t>
            </a:r>
            <a:r>
              <a:rPr lang="sl-SI" dirty="0"/>
              <a:t> to </a:t>
            </a:r>
            <a:r>
              <a:rPr lang="sl-SI" dirty="0" err="1"/>
              <a:t>invest</a:t>
            </a:r>
            <a:r>
              <a:rPr lang="sl-SI" dirty="0"/>
              <a:t> </a:t>
            </a:r>
            <a:r>
              <a:rPr lang="sl-SI" dirty="0" err="1"/>
              <a:t>quickly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lack</a:t>
            </a:r>
            <a:r>
              <a:rPr lang="sl-SI" dirty="0"/>
              <a:t> of </a:t>
            </a:r>
            <a:r>
              <a:rPr lang="sl-SI" dirty="0" err="1"/>
              <a:t>clear</a:t>
            </a:r>
            <a:r>
              <a:rPr lang="sl-SI" dirty="0"/>
              <a:t> </a:t>
            </a:r>
            <a:r>
              <a:rPr lang="sl-SI" dirty="0" err="1"/>
              <a:t>documentation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4. </a:t>
            </a:r>
            <a:r>
              <a:rPr lang="sl-SI" dirty="0" err="1"/>
              <a:t>Grandparent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Scammers</a:t>
            </a:r>
            <a:r>
              <a:rPr lang="sl-SI" dirty="0"/>
              <a:t> pose as a </a:t>
            </a:r>
            <a:r>
              <a:rPr lang="sl-SI" dirty="0" err="1"/>
              <a:t>grandchild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another</a:t>
            </a:r>
            <a:r>
              <a:rPr lang="sl-SI" dirty="0"/>
              <a:t> </a:t>
            </a:r>
            <a:r>
              <a:rPr lang="sl-SI" dirty="0" err="1"/>
              <a:t>relative</a:t>
            </a:r>
            <a:r>
              <a:rPr lang="sl-SI" dirty="0"/>
              <a:t> in </a:t>
            </a:r>
            <a:r>
              <a:rPr lang="sl-SI" dirty="0" err="1"/>
              <a:t>distress</a:t>
            </a:r>
            <a:r>
              <a:rPr lang="sl-SI" dirty="0"/>
              <a:t>, </a:t>
            </a:r>
            <a:r>
              <a:rPr lang="sl-SI" dirty="0" err="1"/>
              <a:t>claiming</a:t>
            </a:r>
            <a:r>
              <a:rPr lang="sl-SI" dirty="0"/>
              <a:t> </a:t>
            </a:r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urgently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bail</a:t>
            </a:r>
            <a:r>
              <a:rPr lang="sl-SI" dirty="0"/>
              <a:t>, </a:t>
            </a:r>
            <a:r>
              <a:rPr lang="sl-SI" dirty="0" err="1"/>
              <a:t>medical</a:t>
            </a:r>
            <a:r>
              <a:rPr lang="sl-SI" dirty="0"/>
              <a:t> </a:t>
            </a:r>
            <a:r>
              <a:rPr lang="sl-SI" dirty="0" err="1"/>
              <a:t>bills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another</a:t>
            </a:r>
            <a:r>
              <a:rPr lang="sl-SI" dirty="0"/>
              <a:t> </a:t>
            </a:r>
            <a:r>
              <a:rPr lang="sl-SI" dirty="0" err="1"/>
              <a:t>emergency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</a:t>
            </a:r>
            <a:r>
              <a:rPr lang="sl-SI" dirty="0" err="1"/>
              <a:t>Always</a:t>
            </a:r>
            <a:r>
              <a:rPr lang="sl-SI" dirty="0"/>
              <a:t> </a:t>
            </a:r>
            <a:r>
              <a:rPr lang="sl-SI" dirty="0" err="1"/>
              <a:t>verify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identity</a:t>
            </a:r>
            <a:r>
              <a:rPr lang="sl-SI" dirty="0"/>
              <a:t>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caller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asking</a:t>
            </a:r>
            <a:r>
              <a:rPr lang="sl-SI" dirty="0"/>
              <a:t> personal </a:t>
            </a:r>
            <a:r>
              <a:rPr lang="sl-SI" dirty="0" err="1"/>
              <a:t>questions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a </a:t>
            </a:r>
            <a:r>
              <a:rPr lang="sl-SI" dirty="0" err="1"/>
              <a:t>scammer</a:t>
            </a:r>
            <a:r>
              <a:rPr lang="sl-SI" dirty="0"/>
              <a:t> </a:t>
            </a:r>
            <a:r>
              <a:rPr lang="sl-SI" dirty="0" err="1"/>
              <a:t>would</a:t>
            </a:r>
            <a:r>
              <a:rPr lang="sl-SI" dirty="0"/>
              <a:t> not know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contacting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family</a:t>
            </a:r>
            <a:r>
              <a:rPr lang="sl-SI" dirty="0"/>
              <a:t> </a:t>
            </a:r>
            <a:r>
              <a:rPr lang="sl-SI" dirty="0" err="1"/>
              <a:t>member</a:t>
            </a:r>
            <a:r>
              <a:rPr lang="sl-SI" dirty="0"/>
              <a:t> </a:t>
            </a:r>
            <a:r>
              <a:rPr lang="sl-SI" dirty="0" err="1"/>
              <a:t>directly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18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34" y="199506"/>
            <a:ext cx="6865636" cy="1310640"/>
          </a:xfrm>
        </p:spPr>
        <p:txBody>
          <a:bodyPr>
            <a:normAutofit/>
          </a:bodyPr>
          <a:lstStyle/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of </a:t>
            </a:r>
            <a:r>
              <a:rPr lang="sl-SI" dirty="0" err="1"/>
              <a:t>Scams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9564" y="1639305"/>
            <a:ext cx="8089962" cy="4728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5. </a:t>
            </a:r>
            <a:r>
              <a:rPr lang="sl-SI" dirty="0" err="1"/>
              <a:t>Lottery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Sweepstakes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Victims</a:t>
            </a:r>
            <a:r>
              <a:rPr lang="sl-SI" dirty="0"/>
              <a:t> are </a:t>
            </a:r>
            <a:r>
              <a:rPr lang="sl-SI" dirty="0" err="1"/>
              <a:t>informed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won</a:t>
            </a:r>
            <a:r>
              <a:rPr lang="sl-SI" dirty="0"/>
              <a:t> a large </a:t>
            </a:r>
            <a:r>
              <a:rPr lang="sl-SI" dirty="0" err="1"/>
              <a:t>prize</a:t>
            </a:r>
            <a:r>
              <a:rPr lang="sl-SI" dirty="0"/>
              <a:t>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must</a:t>
            </a:r>
            <a:r>
              <a:rPr lang="sl-SI" dirty="0"/>
              <a:t> </a:t>
            </a:r>
            <a:r>
              <a:rPr lang="sl-SI" dirty="0" err="1"/>
              <a:t>first</a:t>
            </a:r>
            <a:r>
              <a:rPr lang="sl-SI" dirty="0"/>
              <a:t> </a:t>
            </a:r>
            <a:r>
              <a:rPr lang="sl-SI" dirty="0" err="1"/>
              <a:t>pay</a:t>
            </a:r>
            <a:r>
              <a:rPr lang="sl-SI" dirty="0"/>
              <a:t> </a:t>
            </a:r>
            <a:r>
              <a:rPr lang="sl-SI" dirty="0" err="1"/>
              <a:t>fees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taxes</a:t>
            </a:r>
            <a:r>
              <a:rPr lang="sl-SI" dirty="0"/>
              <a:t> to </a:t>
            </a:r>
            <a:r>
              <a:rPr lang="sl-SI" dirty="0" err="1"/>
              <a:t>claim</a:t>
            </a:r>
            <a:r>
              <a:rPr lang="sl-SI" dirty="0"/>
              <a:t> it.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</a:t>
            </a:r>
            <a:r>
              <a:rPr lang="sl-SI" dirty="0" err="1"/>
              <a:t>Legitimate</a:t>
            </a:r>
            <a:r>
              <a:rPr lang="sl-SI" dirty="0"/>
              <a:t> </a:t>
            </a:r>
            <a:r>
              <a:rPr lang="sl-SI" dirty="0" err="1"/>
              <a:t>lotteries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sweepstakes</a:t>
            </a:r>
            <a:r>
              <a:rPr lang="sl-SI" dirty="0"/>
              <a:t> never </a:t>
            </a:r>
            <a:r>
              <a:rPr lang="sl-SI" dirty="0" err="1"/>
              <a:t>require</a:t>
            </a:r>
            <a:r>
              <a:rPr lang="sl-SI" dirty="0"/>
              <a:t> </a:t>
            </a:r>
            <a:r>
              <a:rPr lang="sl-SI" dirty="0" err="1"/>
              <a:t>payment</a:t>
            </a:r>
            <a:r>
              <a:rPr lang="sl-SI" dirty="0"/>
              <a:t> to </a:t>
            </a:r>
            <a:r>
              <a:rPr lang="sl-SI" dirty="0" err="1"/>
              <a:t>claim</a:t>
            </a:r>
            <a:r>
              <a:rPr lang="sl-SI" dirty="0"/>
              <a:t> a </a:t>
            </a:r>
            <a:r>
              <a:rPr lang="sl-SI" dirty="0" err="1"/>
              <a:t>prize</a:t>
            </a:r>
            <a:r>
              <a:rPr lang="sl-SI" dirty="0"/>
              <a:t>.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didn’t</a:t>
            </a:r>
            <a:r>
              <a:rPr lang="sl-SI" dirty="0"/>
              <a:t> enter,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can’t</a:t>
            </a:r>
            <a:r>
              <a:rPr lang="sl-SI" dirty="0"/>
              <a:t> </a:t>
            </a:r>
            <a:r>
              <a:rPr lang="sl-SI" dirty="0" err="1"/>
              <a:t>win</a:t>
            </a:r>
            <a:r>
              <a:rPr lang="sl-SI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sl-SI" dirty="0"/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6. </a:t>
            </a:r>
            <a:r>
              <a:rPr lang="sl-SI" dirty="0" err="1"/>
              <a:t>Charity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Scammers</a:t>
            </a:r>
            <a:r>
              <a:rPr lang="sl-SI" dirty="0"/>
              <a:t> pose as </a:t>
            </a:r>
            <a:r>
              <a:rPr lang="sl-SI" dirty="0" err="1"/>
              <a:t>representatives</a:t>
            </a:r>
            <a:r>
              <a:rPr lang="sl-SI" dirty="0"/>
              <a:t> of </a:t>
            </a:r>
            <a:r>
              <a:rPr lang="sl-SI" dirty="0" err="1"/>
              <a:t>fake</a:t>
            </a:r>
            <a:r>
              <a:rPr lang="sl-SI" dirty="0"/>
              <a:t> </a:t>
            </a:r>
            <a:r>
              <a:rPr lang="sl-SI" dirty="0" err="1"/>
              <a:t>charities</a:t>
            </a:r>
            <a:r>
              <a:rPr lang="sl-SI" dirty="0"/>
              <a:t>, </a:t>
            </a:r>
            <a:r>
              <a:rPr lang="sl-SI" dirty="0" err="1"/>
              <a:t>especially</a:t>
            </a:r>
            <a:r>
              <a:rPr lang="sl-SI" dirty="0"/>
              <a:t> </a:t>
            </a:r>
            <a:r>
              <a:rPr lang="sl-SI" dirty="0" err="1"/>
              <a:t>during</a:t>
            </a:r>
            <a:r>
              <a:rPr lang="sl-SI" dirty="0"/>
              <a:t> </a:t>
            </a:r>
            <a:r>
              <a:rPr lang="sl-SI" dirty="0" err="1"/>
              <a:t>natural</a:t>
            </a:r>
            <a:r>
              <a:rPr lang="sl-SI" dirty="0"/>
              <a:t> </a:t>
            </a:r>
            <a:r>
              <a:rPr lang="sl-SI" dirty="0" err="1"/>
              <a:t>disasters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holidays</a:t>
            </a:r>
            <a:r>
              <a:rPr lang="sl-SI" dirty="0"/>
              <a:t>, to </a:t>
            </a:r>
            <a:r>
              <a:rPr lang="sl-SI" dirty="0" err="1"/>
              <a:t>solicit</a:t>
            </a:r>
            <a:r>
              <a:rPr lang="sl-SI" dirty="0"/>
              <a:t> </a:t>
            </a:r>
            <a:r>
              <a:rPr lang="sl-SI" dirty="0" err="1"/>
              <a:t>donations</a:t>
            </a:r>
            <a:r>
              <a:rPr lang="sl-SI" dirty="0"/>
              <a:t>.</a:t>
            </a:r>
          </a:p>
          <a:p>
            <a:pPr>
              <a:lnSpc>
                <a:spcPct val="110000"/>
              </a:lnSpc>
            </a:pPr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</a:t>
            </a:r>
            <a:r>
              <a:rPr lang="sl-SI" dirty="0" err="1"/>
              <a:t>Always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 </a:t>
            </a:r>
            <a:r>
              <a:rPr lang="sl-SI" dirty="0" err="1"/>
              <a:t>charities</a:t>
            </a:r>
            <a:r>
              <a:rPr lang="sl-SI" dirty="0"/>
              <a:t> </a:t>
            </a:r>
            <a:r>
              <a:rPr lang="sl-SI" dirty="0" err="1"/>
              <a:t>before</a:t>
            </a:r>
            <a:r>
              <a:rPr lang="sl-SI" dirty="0"/>
              <a:t> </a:t>
            </a:r>
            <a:r>
              <a:rPr lang="sl-SI" dirty="0" err="1"/>
              <a:t>donating</a:t>
            </a:r>
            <a:r>
              <a:rPr lang="sl-SI" dirty="0"/>
              <a:t>. Use </a:t>
            </a:r>
            <a:r>
              <a:rPr lang="sl-SI" dirty="0" err="1"/>
              <a:t>trusted</a:t>
            </a:r>
            <a:r>
              <a:rPr lang="sl-SI" dirty="0"/>
              <a:t> </a:t>
            </a:r>
            <a:r>
              <a:rPr lang="sl-SI" dirty="0" err="1"/>
              <a:t>platforms</a:t>
            </a:r>
            <a:r>
              <a:rPr lang="sl-SI" dirty="0"/>
              <a:t> to </a:t>
            </a:r>
            <a:r>
              <a:rPr lang="sl-SI" dirty="0" err="1"/>
              <a:t>donate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be </a:t>
            </a:r>
            <a:r>
              <a:rPr lang="sl-SI" dirty="0" err="1"/>
              <a:t>cautious</a:t>
            </a:r>
            <a:r>
              <a:rPr lang="sl-SI" dirty="0"/>
              <a:t> of </a:t>
            </a:r>
            <a:r>
              <a:rPr lang="sl-SI" dirty="0" err="1"/>
              <a:t>high-pressure</a:t>
            </a:r>
            <a:r>
              <a:rPr lang="sl-SI" dirty="0"/>
              <a:t> </a:t>
            </a:r>
            <a:r>
              <a:rPr lang="sl-SI" dirty="0" err="1"/>
              <a:t>donation</a:t>
            </a:r>
            <a:r>
              <a:rPr lang="sl-SI" dirty="0"/>
              <a:t> </a:t>
            </a:r>
            <a:r>
              <a:rPr lang="sl-SI" dirty="0" err="1"/>
              <a:t>requests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56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7" y="261850"/>
            <a:ext cx="6974818" cy="1310640"/>
          </a:xfrm>
        </p:spPr>
        <p:txBody>
          <a:bodyPr>
            <a:normAutofit/>
          </a:bodyPr>
          <a:lstStyle/>
          <a:p>
            <a:r>
              <a:rPr lang="sl-SI" dirty="0" err="1"/>
              <a:t>Introduction</a:t>
            </a:r>
            <a:r>
              <a:rPr lang="sl-SI" dirty="0"/>
              <a:t> to </a:t>
            </a:r>
            <a:r>
              <a:rPr lang="sl-SI" dirty="0" err="1"/>
              <a:t>the</a:t>
            </a:r>
            <a:r>
              <a:rPr lang="sl-SI" dirty="0"/>
              <a:t> Most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of </a:t>
            </a:r>
            <a:r>
              <a:rPr lang="sl-SI" dirty="0" err="1"/>
              <a:t>Scams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5917" y="1779117"/>
            <a:ext cx="8121229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sl-SI" dirty="0"/>
              <a:t>7. </a:t>
            </a:r>
            <a:r>
              <a:rPr lang="sl-SI" dirty="0" err="1"/>
              <a:t>Tech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:</a:t>
            </a:r>
          </a:p>
          <a:p>
            <a:r>
              <a:rPr lang="sl-SI" dirty="0" err="1"/>
              <a:t>Description</a:t>
            </a:r>
            <a:r>
              <a:rPr lang="sl-SI" dirty="0"/>
              <a:t>: </a:t>
            </a:r>
            <a:r>
              <a:rPr lang="sl-SI" dirty="0" err="1"/>
              <a:t>Scammers</a:t>
            </a:r>
            <a:r>
              <a:rPr lang="sl-SI" dirty="0"/>
              <a:t> pose as </a:t>
            </a:r>
            <a:r>
              <a:rPr lang="sl-SI" dirty="0" err="1"/>
              <a:t>technical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</a:t>
            </a:r>
            <a:r>
              <a:rPr lang="sl-SI" dirty="0" err="1"/>
              <a:t>agents</a:t>
            </a:r>
            <a:r>
              <a:rPr lang="sl-SI" dirty="0"/>
              <a:t>, </a:t>
            </a:r>
            <a:r>
              <a:rPr lang="sl-SI" dirty="0" err="1"/>
              <a:t>claiming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computer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a virus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</a:t>
            </a:r>
            <a:r>
              <a:rPr lang="sl-SI" dirty="0" err="1"/>
              <a:t>remote</a:t>
            </a:r>
            <a:r>
              <a:rPr lang="sl-SI" dirty="0"/>
              <a:t> </a:t>
            </a:r>
            <a:r>
              <a:rPr lang="sl-SI" dirty="0" err="1"/>
              <a:t>access</a:t>
            </a:r>
            <a:r>
              <a:rPr lang="sl-SI" dirty="0"/>
              <a:t> to </a:t>
            </a:r>
            <a:r>
              <a:rPr lang="sl-SI" dirty="0" err="1"/>
              <a:t>fix</a:t>
            </a:r>
            <a:r>
              <a:rPr lang="sl-SI" dirty="0"/>
              <a:t> it.</a:t>
            </a:r>
          </a:p>
          <a:p>
            <a:r>
              <a:rPr lang="sl-SI" dirty="0" err="1"/>
              <a:t>Warning</a:t>
            </a:r>
            <a:r>
              <a:rPr lang="sl-SI" dirty="0"/>
              <a:t> </a:t>
            </a:r>
            <a:r>
              <a:rPr lang="sl-SI" dirty="0" err="1"/>
              <a:t>Signs</a:t>
            </a:r>
            <a:r>
              <a:rPr lang="sl-SI" dirty="0"/>
              <a:t>: </a:t>
            </a:r>
            <a:r>
              <a:rPr lang="sl-SI" dirty="0" err="1"/>
              <a:t>Legitimate</a:t>
            </a:r>
            <a:r>
              <a:rPr lang="sl-SI" dirty="0"/>
              <a:t> </a:t>
            </a:r>
            <a:r>
              <a:rPr lang="sl-SI" dirty="0" err="1"/>
              <a:t>companies</a:t>
            </a:r>
            <a:r>
              <a:rPr lang="sl-SI" dirty="0"/>
              <a:t> </a:t>
            </a:r>
            <a:r>
              <a:rPr lang="sl-SI" dirty="0" err="1"/>
              <a:t>will</a:t>
            </a:r>
            <a:r>
              <a:rPr lang="sl-SI" dirty="0"/>
              <a:t> not </a:t>
            </a:r>
            <a:r>
              <a:rPr lang="sl-SI" dirty="0" err="1"/>
              <a:t>call</a:t>
            </a:r>
            <a:r>
              <a:rPr lang="sl-SI" dirty="0"/>
              <a:t> </a:t>
            </a:r>
            <a:r>
              <a:rPr lang="sl-SI" dirty="0" err="1"/>
              <a:t>unsolicited</a:t>
            </a:r>
            <a:r>
              <a:rPr lang="sl-SI" dirty="0"/>
              <a:t> to </a:t>
            </a:r>
            <a:r>
              <a:rPr lang="sl-SI" dirty="0" err="1"/>
              <a:t>offer</a:t>
            </a:r>
            <a:r>
              <a:rPr lang="sl-SI" dirty="0"/>
              <a:t> </a:t>
            </a:r>
            <a:r>
              <a:rPr lang="sl-SI" dirty="0" err="1"/>
              <a:t>tech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. Never </a:t>
            </a:r>
            <a:r>
              <a:rPr lang="sl-SI" dirty="0" err="1"/>
              <a:t>give</a:t>
            </a:r>
            <a:r>
              <a:rPr lang="sl-SI" dirty="0"/>
              <a:t> </a:t>
            </a:r>
            <a:r>
              <a:rPr lang="sl-SI" dirty="0" err="1"/>
              <a:t>remote</a:t>
            </a:r>
            <a:r>
              <a:rPr lang="sl-SI" dirty="0"/>
              <a:t> </a:t>
            </a:r>
            <a:r>
              <a:rPr lang="sl-SI" dirty="0" err="1"/>
              <a:t>access</a:t>
            </a:r>
            <a:r>
              <a:rPr lang="sl-SI" dirty="0"/>
              <a:t> to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computer</a:t>
            </a:r>
            <a:r>
              <a:rPr lang="sl-SI" dirty="0"/>
              <a:t> </a:t>
            </a:r>
            <a:r>
              <a:rPr lang="sl-SI" dirty="0" err="1"/>
              <a:t>unless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initiated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contact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a </a:t>
            </a:r>
            <a:r>
              <a:rPr lang="sl-SI" dirty="0" err="1"/>
              <a:t>trusted</a:t>
            </a:r>
            <a:r>
              <a:rPr lang="sl-SI" dirty="0"/>
              <a:t> </a:t>
            </a:r>
            <a:r>
              <a:rPr lang="sl-SI" dirty="0" err="1"/>
              <a:t>company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01241FF7-EAB9-4337-86B9-26E5072A4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76778"/>
              </p:ext>
            </p:extLst>
          </p:nvPr>
        </p:nvGraphicFramePr>
        <p:xfrm>
          <a:off x="-750" y="4353636"/>
          <a:ext cx="8325884" cy="250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Image" r:id="rId5" imgW="5637960" imgH="3707640" progId="Photoshop.Image.11">
                  <p:embed/>
                </p:oleObj>
              </mc:Choice>
              <mc:Fallback>
                <p:oleObj name="Image" r:id="rId5" imgW="5637960" imgH="370764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750" y="4353636"/>
                        <a:ext cx="8325884" cy="250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7809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06" y="308069"/>
            <a:ext cx="4140096" cy="603726"/>
          </a:xfrm>
        </p:spPr>
        <p:txBody>
          <a:bodyPr>
            <a:normAutofit/>
          </a:bodyPr>
          <a:lstStyle/>
          <a:p>
            <a:r>
              <a:rPr lang="sl-SI" dirty="0" err="1"/>
              <a:t>Discussion</a:t>
            </a:r>
            <a:r>
              <a:rPr lang="sl-SI" dirty="0"/>
              <a:t> 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4149" y="1034569"/>
            <a:ext cx="6619164" cy="21024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dirty="0"/>
              <a:t>1.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someone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know </a:t>
            </a:r>
            <a:r>
              <a:rPr lang="sl-SI" dirty="0" err="1"/>
              <a:t>ever</a:t>
            </a:r>
            <a:r>
              <a:rPr lang="sl-SI" dirty="0"/>
              <a:t> </a:t>
            </a:r>
            <a:r>
              <a:rPr lang="sl-SI" dirty="0" err="1"/>
              <a:t>encountered</a:t>
            </a:r>
            <a:r>
              <a:rPr lang="sl-SI" dirty="0"/>
              <a:t> a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scam</a:t>
            </a:r>
            <a:r>
              <a:rPr lang="sl-SI" dirty="0"/>
              <a:t>? How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respond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2. </a:t>
            </a:r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steps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take to </a:t>
            </a:r>
            <a:r>
              <a:rPr lang="sl-SI" dirty="0" err="1"/>
              <a:t>stay</a:t>
            </a:r>
            <a:r>
              <a:rPr lang="sl-SI" dirty="0"/>
              <a:t> </a:t>
            </a:r>
            <a:r>
              <a:rPr lang="sl-SI" dirty="0" err="1"/>
              <a:t>informed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new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emerging</a:t>
            </a:r>
            <a:r>
              <a:rPr lang="sl-SI" dirty="0"/>
              <a:t> </a:t>
            </a:r>
            <a:r>
              <a:rPr lang="sl-SI" dirty="0" err="1"/>
              <a:t>scams</a:t>
            </a:r>
            <a:r>
              <a:rPr lang="sl-SI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dirty="0"/>
              <a:t>3. How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verify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legitimacy</a:t>
            </a:r>
            <a:r>
              <a:rPr lang="sl-SI" dirty="0"/>
              <a:t> of a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request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investment</a:t>
            </a:r>
            <a:r>
              <a:rPr lang="sl-SI" dirty="0"/>
              <a:t> </a:t>
            </a:r>
            <a:r>
              <a:rPr lang="sl-SI" dirty="0" err="1"/>
              <a:t>opportunity</a:t>
            </a:r>
            <a:r>
              <a:rPr lang="sl-SI" dirty="0"/>
              <a:t>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929" y="887185"/>
            <a:ext cx="3626140" cy="3626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E73228C5-3021-43C5-8653-FC8B6988A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51894"/>
              </p:ext>
            </p:extLst>
          </p:nvPr>
        </p:nvGraphicFramePr>
        <p:xfrm>
          <a:off x="0" y="3137054"/>
          <a:ext cx="5554885" cy="372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Image" r:id="rId5" imgW="5650560" imgH="3783960" progId="Photoshop.Image.11">
                  <p:embed/>
                </p:oleObj>
              </mc:Choice>
              <mc:Fallback>
                <p:oleObj name="Image" r:id="rId5" imgW="5650560" imgH="378396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137054"/>
                        <a:ext cx="5554885" cy="372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id="{7F264030-E3A2-413B-B395-BB931DBAAED5}"/>
              </a:ext>
            </a:extLst>
          </p:cNvPr>
          <p:cNvSpPr/>
          <p:nvPr/>
        </p:nvSpPr>
        <p:spPr>
          <a:xfrm>
            <a:off x="5554885" y="3816219"/>
            <a:ext cx="5371184" cy="281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sl-SI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dirty="0" err="1"/>
              <a:t>Scam</a:t>
            </a:r>
            <a:r>
              <a:rPr lang="sl-SI" dirty="0"/>
              <a:t> </a:t>
            </a:r>
            <a:r>
              <a:rPr lang="sl-SI" dirty="0" err="1"/>
              <a:t>Awareness</a:t>
            </a:r>
            <a:r>
              <a:rPr lang="sl-SI" dirty="0"/>
              <a:t> </a:t>
            </a:r>
            <a:r>
              <a:rPr lang="sl-SI" dirty="0" err="1"/>
              <a:t>Quiz</a:t>
            </a:r>
            <a:r>
              <a:rPr lang="sl-SI" dirty="0"/>
              <a:t>: Take a </a:t>
            </a:r>
            <a:r>
              <a:rPr lang="sl-SI" dirty="0" err="1"/>
              <a:t>quiz</a:t>
            </a:r>
            <a:r>
              <a:rPr lang="sl-SI" dirty="0"/>
              <a:t> on </a:t>
            </a:r>
            <a:r>
              <a:rPr lang="sl-SI" dirty="0" err="1"/>
              <a:t>common</a:t>
            </a:r>
            <a:r>
              <a:rPr lang="sl-SI" dirty="0"/>
              <a:t> </a:t>
            </a:r>
            <a:r>
              <a:rPr lang="sl-SI" dirty="0" err="1"/>
              <a:t>scam</a:t>
            </a:r>
            <a:r>
              <a:rPr lang="sl-SI" dirty="0"/>
              <a:t> </a:t>
            </a:r>
            <a:r>
              <a:rPr lang="sl-SI" dirty="0" err="1"/>
              <a:t>scenarios</a:t>
            </a:r>
            <a:r>
              <a:rPr lang="sl-SI" dirty="0"/>
              <a:t> to test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knowledge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improve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ability</a:t>
            </a:r>
            <a:r>
              <a:rPr lang="sl-SI" dirty="0"/>
              <a:t> to spot </a:t>
            </a:r>
            <a:r>
              <a:rPr lang="sl-SI" dirty="0" err="1"/>
              <a:t>fraudulent</a:t>
            </a:r>
            <a:r>
              <a:rPr lang="sl-SI" dirty="0"/>
              <a:t> </a:t>
            </a:r>
            <a:r>
              <a:rPr lang="sl-SI" dirty="0" err="1"/>
              <a:t>activities</a:t>
            </a:r>
            <a:r>
              <a:rPr lang="sl-SI" dirty="0"/>
              <a:t>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dirty="0"/>
              <a:t>Role-</a:t>
            </a:r>
            <a:r>
              <a:rPr lang="sl-SI" dirty="0" err="1"/>
              <a:t>Playing</a:t>
            </a:r>
            <a:r>
              <a:rPr lang="sl-SI" dirty="0"/>
              <a:t> </a:t>
            </a:r>
            <a:r>
              <a:rPr lang="sl-SI" dirty="0" err="1"/>
              <a:t>Exercise</a:t>
            </a:r>
            <a:r>
              <a:rPr lang="sl-SI" dirty="0"/>
              <a:t>: </a:t>
            </a:r>
            <a:r>
              <a:rPr lang="sl-SI" dirty="0" err="1"/>
              <a:t>Practice</a:t>
            </a:r>
            <a:r>
              <a:rPr lang="sl-SI" dirty="0"/>
              <a:t> </a:t>
            </a:r>
            <a:r>
              <a:rPr lang="sl-SI" dirty="0" err="1"/>
              <a:t>responding</a:t>
            </a:r>
            <a:r>
              <a:rPr lang="sl-SI" dirty="0"/>
              <a:t> to </a:t>
            </a:r>
            <a:r>
              <a:rPr lang="sl-SI" dirty="0" err="1"/>
              <a:t>potential</a:t>
            </a:r>
            <a:r>
              <a:rPr lang="sl-SI" dirty="0"/>
              <a:t> </a:t>
            </a:r>
            <a:r>
              <a:rPr lang="sl-SI" dirty="0" err="1"/>
              <a:t>scam</a:t>
            </a:r>
            <a:r>
              <a:rPr lang="sl-SI" dirty="0"/>
              <a:t> </a:t>
            </a:r>
            <a:r>
              <a:rPr lang="sl-SI" dirty="0" err="1"/>
              <a:t>situations</a:t>
            </a:r>
            <a:r>
              <a:rPr lang="sl-SI" dirty="0"/>
              <a:t> in a </a:t>
            </a:r>
            <a:r>
              <a:rPr lang="sl-SI" dirty="0" err="1"/>
              <a:t>group</a:t>
            </a:r>
            <a:r>
              <a:rPr lang="sl-SI" dirty="0"/>
              <a:t> </a:t>
            </a:r>
            <a:r>
              <a:rPr lang="sl-SI" dirty="0" err="1"/>
              <a:t>setting</a:t>
            </a:r>
            <a:r>
              <a:rPr lang="sl-SI" dirty="0"/>
              <a:t> to </a:t>
            </a:r>
            <a:r>
              <a:rPr lang="sl-SI" dirty="0" err="1"/>
              <a:t>build</a:t>
            </a:r>
            <a:r>
              <a:rPr lang="sl-SI" dirty="0"/>
              <a:t> </a:t>
            </a:r>
            <a:r>
              <a:rPr lang="sl-SI" dirty="0" err="1"/>
              <a:t>confidence</a:t>
            </a:r>
            <a:r>
              <a:rPr lang="sl-SI" dirty="0"/>
              <a:t> in </a:t>
            </a:r>
            <a:r>
              <a:rPr lang="sl-SI" dirty="0" err="1"/>
              <a:t>handling</a:t>
            </a:r>
            <a:r>
              <a:rPr lang="sl-SI" dirty="0"/>
              <a:t> </a:t>
            </a:r>
            <a:r>
              <a:rPr lang="sl-SI" dirty="0" err="1"/>
              <a:t>suspicious</a:t>
            </a:r>
            <a:r>
              <a:rPr lang="sl-SI" dirty="0"/>
              <a:t> </a:t>
            </a:r>
            <a:r>
              <a:rPr lang="sl-SI" dirty="0" err="1"/>
              <a:t>contacts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3990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9" y="127097"/>
            <a:ext cx="8639845" cy="1204228"/>
          </a:xfrm>
        </p:spPr>
        <p:txBody>
          <a:bodyPr>
            <a:normAutofit/>
          </a:bodyPr>
          <a:lstStyle/>
          <a:p>
            <a:r>
              <a:rPr lang="sl-SI" dirty="0" err="1"/>
              <a:t>Prevention</a:t>
            </a:r>
            <a:r>
              <a:rPr lang="sl-SI" dirty="0"/>
              <a:t> </a:t>
            </a:r>
            <a:r>
              <a:rPr lang="sl-SI" dirty="0" err="1"/>
              <a:t>Strategies</a:t>
            </a:r>
            <a:r>
              <a:rPr lang="sl-SI" dirty="0"/>
              <a:t>: </a:t>
            </a:r>
            <a:r>
              <a:rPr lang="sl-SI" dirty="0" err="1"/>
              <a:t>Protecting</a:t>
            </a:r>
            <a:r>
              <a:rPr lang="sl-SI" dirty="0"/>
              <a:t> </a:t>
            </a:r>
            <a:r>
              <a:rPr lang="sl-SI" dirty="0" err="1"/>
              <a:t>Yourself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Scams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419" y="1458423"/>
            <a:ext cx="6781109" cy="1204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/>
              <a:t>Never </a:t>
            </a:r>
            <a:r>
              <a:rPr lang="sl-SI" dirty="0" err="1"/>
              <a:t>share</a:t>
            </a:r>
            <a:r>
              <a:rPr lang="sl-SI" dirty="0"/>
              <a:t> personal </a:t>
            </a:r>
            <a:r>
              <a:rPr lang="sl-SI" dirty="0" err="1"/>
              <a:t>information</a:t>
            </a:r>
            <a:r>
              <a:rPr lang="sl-SI" dirty="0"/>
              <a:t>, </a:t>
            </a:r>
            <a:r>
              <a:rPr lang="sl-SI" dirty="0" err="1"/>
              <a:t>such</a:t>
            </a:r>
            <a:r>
              <a:rPr lang="sl-SI" dirty="0"/>
              <a:t> as Social </a:t>
            </a:r>
            <a:r>
              <a:rPr lang="sl-SI" dirty="0" err="1"/>
              <a:t>Security</a:t>
            </a:r>
            <a:r>
              <a:rPr lang="sl-SI" dirty="0"/>
              <a:t> </a:t>
            </a:r>
            <a:r>
              <a:rPr lang="sl-SI" dirty="0" err="1"/>
              <a:t>numbers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bank </a:t>
            </a:r>
            <a:r>
              <a:rPr lang="sl-SI" dirty="0" err="1"/>
              <a:t>details</a:t>
            </a:r>
            <a:r>
              <a:rPr lang="sl-SI" dirty="0"/>
              <a:t>, </a:t>
            </a:r>
            <a:r>
              <a:rPr lang="sl-SI" dirty="0" err="1"/>
              <a:t>unless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are sure of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recipient's</a:t>
            </a:r>
            <a:r>
              <a:rPr lang="sl-SI" dirty="0"/>
              <a:t> </a:t>
            </a:r>
            <a:r>
              <a:rPr lang="sl-SI" dirty="0" err="1"/>
              <a:t>identity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61318F2A-71B9-473D-90C6-EA6EAAA6B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55310"/>
              </p:ext>
            </p:extLst>
          </p:nvPr>
        </p:nvGraphicFramePr>
        <p:xfrm>
          <a:off x="-15441" y="2789749"/>
          <a:ext cx="5732694" cy="406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Image" r:id="rId5" imgW="5244120" imgH="3720600" progId="Photoshop.Image.11">
                  <p:embed/>
                </p:oleObj>
              </mc:Choice>
              <mc:Fallback>
                <p:oleObj name="Image" r:id="rId5" imgW="5244120" imgH="372060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5441" y="2789749"/>
                        <a:ext cx="5732694" cy="406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id="{638FB64A-F9E6-4A5E-848D-CEE54A589A45}"/>
              </a:ext>
            </a:extLst>
          </p:cNvPr>
          <p:cNvSpPr/>
          <p:nvPr/>
        </p:nvSpPr>
        <p:spPr>
          <a:xfrm>
            <a:off x="5717253" y="2789748"/>
            <a:ext cx="32590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Use </a:t>
            </a:r>
            <a:r>
              <a:rPr lang="sl-SI" dirty="0" err="1"/>
              <a:t>strong</a:t>
            </a:r>
            <a:r>
              <a:rPr lang="sl-SI" dirty="0"/>
              <a:t>, </a:t>
            </a:r>
            <a:r>
              <a:rPr lang="sl-SI" dirty="0" err="1"/>
              <a:t>unique</a:t>
            </a:r>
            <a:r>
              <a:rPr lang="sl-SI" dirty="0"/>
              <a:t> </a:t>
            </a:r>
            <a:r>
              <a:rPr lang="sl-SI" dirty="0" err="1"/>
              <a:t>passwords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accounts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change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 </a:t>
            </a:r>
            <a:r>
              <a:rPr lang="sl-SI" dirty="0" err="1"/>
              <a:t>regularly</a:t>
            </a:r>
            <a:r>
              <a:rPr lang="sl-SI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Be </a:t>
            </a:r>
            <a:r>
              <a:rPr lang="sl-SI" dirty="0" err="1"/>
              <a:t>cautious</a:t>
            </a:r>
            <a:r>
              <a:rPr lang="sl-SI" dirty="0"/>
              <a:t> of </a:t>
            </a:r>
            <a:r>
              <a:rPr lang="sl-SI" dirty="0" err="1"/>
              <a:t>unsolicited</a:t>
            </a:r>
            <a:r>
              <a:rPr lang="sl-SI" dirty="0"/>
              <a:t> </a:t>
            </a:r>
            <a:r>
              <a:rPr lang="sl-SI" dirty="0" err="1"/>
              <a:t>phone</a:t>
            </a:r>
            <a:r>
              <a:rPr lang="sl-SI" dirty="0"/>
              <a:t> </a:t>
            </a:r>
            <a:r>
              <a:rPr lang="sl-SI" dirty="0" err="1"/>
              <a:t>calls</a:t>
            </a:r>
            <a:r>
              <a:rPr lang="sl-SI" dirty="0"/>
              <a:t>, </a:t>
            </a:r>
            <a:r>
              <a:rPr lang="sl-SI" dirty="0" err="1"/>
              <a:t>emails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messages</a:t>
            </a:r>
            <a:r>
              <a:rPr lang="sl-SI" dirty="0"/>
              <a:t> </a:t>
            </a:r>
            <a:r>
              <a:rPr lang="sl-SI" dirty="0" err="1"/>
              <a:t>asking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687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sl-SI" dirty="0" err="1"/>
              <a:t>Responding</a:t>
            </a:r>
            <a:r>
              <a:rPr lang="sl-SI" dirty="0"/>
              <a:t> to </a:t>
            </a:r>
            <a:r>
              <a:rPr lang="sl-SI" dirty="0" err="1"/>
              <a:t>Fraud</a:t>
            </a:r>
            <a:r>
              <a:rPr lang="sl-SI" dirty="0"/>
              <a:t>: </a:t>
            </a:r>
            <a:r>
              <a:rPr lang="sl-SI" dirty="0" err="1"/>
              <a:t>What</a:t>
            </a:r>
            <a:r>
              <a:rPr lang="sl-SI" dirty="0"/>
              <a:t> to Do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Suspect</a:t>
            </a:r>
            <a:r>
              <a:rPr lang="sl-SI" dirty="0"/>
              <a:t> a </a:t>
            </a:r>
            <a:r>
              <a:rPr lang="sl-SI" dirty="0" err="1"/>
              <a:t>Scam</a:t>
            </a:r>
            <a:endParaRPr lang="en-GB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1" y="2427316"/>
            <a:ext cx="6397165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b="1" dirty="0" err="1"/>
              <a:t>Immediate</a:t>
            </a:r>
            <a:r>
              <a:rPr lang="sl-SI" b="1" dirty="0"/>
              <a:t> </a:t>
            </a:r>
            <a:r>
              <a:rPr lang="sl-SI" b="1" dirty="0" err="1"/>
              <a:t>steps</a:t>
            </a:r>
            <a:r>
              <a:rPr lang="sl-SI" b="1" dirty="0"/>
              <a:t>: </a:t>
            </a:r>
            <a:r>
              <a:rPr lang="sl-SI" dirty="0"/>
              <a:t>Stop </a:t>
            </a:r>
            <a:r>
              <a:rPr lang="sl-SI" dirty="0" err="1"/>
              <a:t>communication</a:t>
            </a:r>
            <a:r>
              <a:rPr lang="sl-SI" dirty="0"/>
              <a:t>, do not </a:t>
            </a:r>
            <a:r>
              <a:rPr lang="sl-SI" dirty="0" err="1"/>
              <a:t>send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.</a:t>
            </a:r>
          </a:p>
          <a:p>
            <a:r>
              <a:rPr lang="sl-SI" b="1" dirty="0" err="1"/>
              <a:t>Reporting</a:t>
            </a:r>
            <a:r>
              <a:rPr lang="sl-SI" b="1" dirty="0"/>
              <a:t> </a:t>
            </a: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scam</a:t>
            </a:r>
            <a:r>
              <a:rPr lang="sl-SI" b="1" dirty="0"/>
              <a:t>: </a:t>
            </a:r>
            <a:r>
              <a:rPr lang="sl-SI" dirty="0" err="1"/>
              <a:t>Contact</a:t>
            </a:r>
            <a:r>
              <a:rPr lang="sl-SI" dirty="0"/>
              <a:t> </a:t>
            </a:r>
            <a:r>
              <a:rPr lang="sl-SI" dirty="0" err="1"/>
              <a:t>local</a:t>
            </a:r>
            <a:r>
              <a:rPr lang="sl-SI" dirty="0"/>
              <a:t> </a:t>
            </a:r>
            <a:r>
              <a:rPr lang="sl-SI" dirty="0" err="1"/>
              <a:t>authorities</a:t>
            </a:r>
            <a:r>
              <a:rPr lang="sl-SI" dirty="0"/>
              <a:t>, </a:t>
            </a:r>
            <a:r>
              <a:rPr lang="sl-SI" dirty="0" err="1"/>
              <a:t>your</a:t>
            </a:r>
            <a:r>
              <a:rPr lang="sl-SI" dirty="0"/>
              <a:t> bank,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relevant</a:t>
            </a:r>
            <a:r>
              <a:rPr lang="sl-SI" dirty="0"/>
              <a:t> </a:t>
            </a:r>
            <a:r>
              <a:rPr lang="sl-SI" dirty="0" err="1"/>
              <a:t>consumer</a:t>
            </a:r>
            <a:r>
              <a:rPr lang="sl-SI" dirty="0"/>
              <a:t> </a:t>
            </a:r>
            <a:r>
              <a:rPr lang="sl-SI" dirty="0" err="1"/>
              <a:t>protection</a:t>
            </a:r>
            <a:r>
              <a:rPr lang="sl-SI" dirty="0"/>
              <a:t> </a:t>
            </a:r>
            <a:r>
              <a:rPr lang="sl-SI" dirty="0" err="1"/>
              <a:t>agencies</a:t>
            </a:r>
            <a:r>
              <a:rPr lang="sl-SI" dirty="0"/>
              <a:t>.</a:t>
            </a:r>
          </a:p>
          <a:p>
            <a:r>
              <a:rPr lang="sl-SI" b="1" dirty="0" err="1"/>
              <a:t>Protecting</a:t>
            </a:r>
            <a:r>
              <a:rPr lang="sl-SI" b="1" dirty="0"/>
              <a:t> </a:t>
            </a:r>
            <a:r>
              <a:rPr lang="sl-SI" b="1" dirty="0" err="1"/>
              <a:t>your</a:t>
            </a:r>
            <a:r>
              <a:rPr lang="sl-SI" b="1" dirty="0"/>
              <a:t> </a:t>
            </a:r>
            <a:r>
              <a:rPr lang="sl-SI" b="1" dirty="0" err="1"/>
              <a:t>accounts</a:t>
            </a:r>
            <a:r>
              <a:rPr lang="sl-SI" b="1" dirty="0"/>
              <a:t>: </a:t>
            </a:r>
            <a:r>
              <a:rPr lang="sl-SI" dirty="0"/>
              <a:t>Monitor bank </a:t>
            </a:r>
            <a:r>
              <a:rPr lang="sl-SI" dirty="0" err="1"/>
              <a:t>statements</a:t>
            </a:r>
            <a:r>
              <a:rPr lang="sl-SI" dirty="0"/>
              <a:t>, set up </a:t>
            </a:r>
            <a:r>
              <a:rPr lang="sl-SI" dirty="0" err="1"/>
              <a:t>fraud</a:t>
            </a:r>
            <a:r>
              <a:rPr lang="sl-SI" dirty="0"/>
              <a:t> </a:t>
            </a:r>
            <a:r>
              <a:rPr lang="sl-SI" dirty="0" err="1"/>
              <a:t>alerts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consider</a:t>
            </a:r>
            <a:r>
              <a:rPr lang="sl-SI" dirty="0"/>
              <a:t> a </a:t>
            </a:r>
            <a:r>
              <a:rPr lang="sl-SI" dirty="0" err="1"/>
              <a:t>credit</a:t>
            </a:r>
            <a:r>
              <a:rPr lang="sl-SI" dirty="0"/>
              <a:t> </a:t>
            </a:r>
            <a:r>
              <a:rPr lang="sl-SI" dirty="0" err="1"/>
              <a:t>freeze</a:t>
            </a:r>
            <a:r>
              <a:rPr lang="sl-SI" dirty="0"/>
              <a:t>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necessary</a:t>
            </a:r>
            <a:r>
              <a:rPr lang="sl-SI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81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2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Identifying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Attitude</a:t>
            </a:r>
            <a:r>
              <a:rPr lang="sl-SI" dirty="0"/>
              <a:t> </a:t>
            </a:r>
            <a:r>
              <a:rPr lang="sl-SI" dirty="0" err="1"/>
              <a:t>Towards</a:t>
            </a:r>
            <a:r>
              <a:rPr lang="sl-SI" dirty="0"/>
              <a:t> Money</a:t>
            </a:r>
            <a:endParaRPr lang="en-GB" dirty="0"/>
          </a:p>
        </p:txBody>
      </p:sp>
      <p:graphicFrame>
        <p:nvGraphicFramePr>
          <p:cNvPr id="9" name="Označba mesta vsebine 2">
            <a:extLst>
              <a:ext uri="{FF2B5EF4-FFF2-40B4-BE49-F238E27FC236}">
                <a16:creationId xmlns:a16="http://schemas.microsoft.com/office/drawing/2014/main" id="{BFFB79B0-E8A1-F412-8A51-32676AC7C5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362" y="2427316"/>
          <a:ext cx="9950103" cy="351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452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3000" err="1"/>
              <a:t>Practical</a:t>
            </a:r>
            <a:r>
              <a:rPr lang="sl-SI" sz="3000"/>
              <a:t> </a:t>
            </a:r>
            <a:r>
              <a:rPr lang="sl-SI" sz="3000" err="1"/>
              <a:t>Exercise</a:t>
            </a:r>
            <a:r>
              <a:rPr lang="sl-SI" sz="3000"/>
              <a:t>: </a:t>
            </a:r>
            <a:r>
              <a:rPr lang="sl-SI" sz="3000" err="1"/>
              <a:t>Managing</a:t>
            </a:r>
            <a:r>
              <a:rPr lang="sl-SI" sz="3000"/>
              <a:t> a Personal </a:t>
            </a:r>
            <a:r>
              <a:rPr lang="sl-SI" sz="3000" err="1"/>
              <a:t>Budget</a:t>
            </a:r>
            <a:endParaRPr lang="en-GB" sz="3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7362" y="2427316"/>
            <a:ext cx="4855352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Participants</a:t>
            </a:r>
            <a:r>
              <a:rPr lang="sl-SI" dirty="0"/>
              <a:t> </a:t>
            </a:r>
            <a:r>
              <a:rPr lang="sl-SI" dirty="0" err="1"/>
              <a:t>create</a:t>
            </a:r>
            <a:r>
              <a:rPr lang="sl-SI" dirty="0"/>
              <a:t> a </a:t>
            </a:r>
            <a:r>
              <a:rPr lang="sl-SI" dirty="0" err="1"/>
              <a:t>sample</a:t>
            </a:r>
            <a:r>
              <a:rPr lang="sl-SI" dirty="0"/>
              <a:t> </a:t>
            </a:r>
            <a:r>
              <a:rPr lang="sl-SI" dirty="0" err="1"/>
              <a:t>budget</a:t>
            </a:r>
            <a:r>
              <a:rPr lang="sl-SI" dirty="0"/>
              <a:t> </a:t>
            </a:r>
            <a:r>
              <a:rPr lang="sl-SI" dirty="0" err="1"/>
              <a:t>using</a:t>
            </a:r>
            <a:r>
              <a:rPr lang="sl-SI" dirty="0"/>
              <a:t> a </a:t>
            </a:r>
            <a:r>
              <a:rPr lang="sl-SI" dirty="0" err="1"/>
              <a:t>budgeting</a:t>
            </a:r>
            <a:r>
              <a:rPr lang="sl-SI" dirty="0"/>
              <a:t> </a:t>
            </a:r>
            <a:r>
              <a:rPr lang="sl-SI" dirty="0" err="1"/>
              <a:t>application</a:t>
            </a:r>
            <a:r>
              <a:rPr lang="sl-SI" dirty="0"/>
              <a:t>.</a:t>
            </a:r>
          </a:p>
          <a:p>
            <a:r>
              <a:rPr lang="sl-SI" dirty="0" err="1"/>
              <a:t>Inputting</a:t>
            </a:r>
            <a:r>
              <a:rPr lang="sl-SI" dirty="0"/>
              <a:t> </a:t>
            </a:r>
            <a:r>
              <a:rPr lang="sl-SI" dirty="0" err="1"/>
              <a:t>income</a:t>
            </a:r>
            <a:r>
              <a:rPr lang="sl-SI" dirty="0"/>
              <a:t>, </a:t>
            </a:r>
            <a:r>
              <a:rPr lang="sl-SI" dirty="0" err="1"/>
              <a:t>categorizing</a:t>
            </a:r>
            <a:r>
              <a:rPr lang="sl-SI" dirty="0"/>
              <a:t> </a:t>
            </a:r>
            <a:r>
              <a:rPr lang="sl-SI" dirty="0" err="1"/>
              <a:t>expenses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setting</a:t>
            </a:r>
            <a:r>
              <a:rPr lang="sl-SI" dirty="0"/>
              <a:t> </a:t>
            </a:r>
            <a:r>
              <a:rPr lang="sl-SI" dirty="0" err="1"/>
              <a:t>savings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.</a:t>
            </a:r>
          </a:p>
          <a:p>
            <a:r>
              <a:rPr lang="sl-SI" dirty="0" err="1"/>
              <a:t>Reviewing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adjusting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budget</a:t>
            </a:r>
            <a:r>
              <a:rPr lang="sl-SI" dirty="0"/>
              <a:t> </a:t>
            </a:r>
            <a:r>
              <a:rPr lang="sl-SI" dirty="0" err="1"/>
              <a:t>based</a:t>
            </a:r>
            <a:r>
              <a:rPr lang="sl-SI" dirty="0"/>
              <a:t> on </a:t>
            </a:r>
            <a:r>
              <a:rPr lang="sl-SI" dirty="0" err="1"/>
              <a:t>hypothetical</a:t>
            </a:r>
            <a:r>
              <a:rPr lang="sl-SI" dirty="0"/>
              <a:t> </a:t>
            </a:r>
            <a:r>
              <a:rPr lang="sl-SI" dirty="0" err="1"/>
              <a:t>scenarios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5" r="13405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51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00" y="349175"/>
            <a:ext cx="4855352" cy="1135989"/>
          </a:xfrm>
        </p:spPr>
        <p:txBody>
          <a:bodyPr>
            <a:normAutofit/>
          </a:bodyPr>
          <a:lstStyle/>
          <a:p>
            <a:r>
              <a:rPr lang="sl-SI" dirty="0"/>
              <a:t>Module </a:t>
            </a:r>
            <a:r>
              <a:rPr lang="sl-SI" dirty="0" err="1"/>
              <a:t>Completion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Evaluation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5" r="13405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5A16C9-A41E-46DD-BC1D-E14299575F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2115" y="1674530"/>
            <a:ext cx="7868554" cy="3513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sl-SI" dirty="0" err="1"/>
              <a:t>Distribution</a:t>
            </a:r>
            <a:r>
              <a:rPr lang="sl-SI" dirty="0"/>
              <a:t> of </a:t>
            </a:r>
            <a:r>
              <a:rPr lang="sl-SI" dirty="0" err="1"/>
              <a:t>evaluation</a:t>
            </a:r>
            <a:r>
              <a:rPr lang="sl-SI" dirty="0"/>
              <a:t> </a:t>
            </a:r>
            <a:r>
              <a:rPr lang="sl-SI" dirty="0" err="1"/>
              <a:t>questionnaires</a:t>
            </a:r>
            <a:r>
              <a:rPr lang="sl-SI" dirty="0"/>
              <a:t> to </a:t>
            </a:r>
            <a:r>
              <a:rPr lang="sl-SI" dirty="0" err="1"/>
              <a:t>gather</a:t>
            </a:r>
            <a:r>
              <a:rPr lang="sl-SI" dirty="0"/>
              <a:t> </a:t>
            </a:r>
            <a:r>
              <a:rPr lang="sl-SI" dirty="0" err="1"/>
              <a:t>feedback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module's</a:t>
            </a:r>
            <a:r>
              <a:rPr lang="sl-SI" dirty="0"/>
              <a:t> </a:t>
            </a:r>
            <a:r>
              <a:rPr lang="sl-SI" dirty="0" err="1"/>
              <a:t>content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delivery</a:t>
            </a:r>
            <a:r>
              <a:rPr lang="sl-SI" dirty="0"/>
              <a:t>.</a:t>
            </a:r>
          </a:p>
          <a:p>
            <a:r>
              <a:rPr lang="sl-SI" dirty="0" err="1"/>
              <a:t>Encouragement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participants</a:t>
            </a:r>
            <a:r>
              <a:rPr lang="sl-SI" dirty="0"/>
              <a:t> to </a:t>
            </a:r>
            <a:r>
              <a:rPr lang="sl-SI" dirty="0" err="1"/>
              <a:t>continue</a:t>
            </a:r>
            <a:r>
              <a:rPr lang="sl-SI" dirty="0"/>
              <a:t> </a:t>
            </a:r>
            <a:r>
              <a:rPr lang="sl-SI" dirty="0" err="1"/>
              <a:t>practicing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exploring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applications</a:t>
            </a:r>
            <a:r>
              <a:rPr lang="sl-SI" dirty="0"/>
              <a:t> on </a:t>
            </a:r>
            <a:r>
              <a:rPr lang="sl-SI" dirty="0" err="1"/>
              <a:t>their</a:t>
            </a:r>
            <a:r>
              <a:rPr lang="sl-SI" dirty="0"/>
              <a:t> </a:t>
            </a:r>
            <a:r>
              <a:rPr lang="sl-SI" dirty="0" err="1"/>
              <a:t>own</a:t>
            </a:r>
            <a:r>
              <a:rPr lang="sl-SI" dirty="0"/>
              <a:t>.</a:t>
            </a:r>
          </a:p>
          <a:p>
            <a:r>
              <a:rPr lang="sl-SI" dirty="0" err="1"/>
              <a:t>Information</a:t>
            </a:r>
            <a:r>
              <a:rPr lang="sl-SI" dirty="0"/>
              <a:t> on </a:t>
            </a:r>
            <a:r>
              <a:rPr lang="sl-SI" dirty="0" err="1"/>
              <a:t>where</a:t>
            </a:r>
            <a:r>
              <a:rPr lang="sl-SI" dirty="0"/>
              <a:t> to </a:t>
            </a:r>
            <a:r>
              <a:rPr lang="sl-SI" dirty="0" err="1"/>
              <a:t>find</a:t>
            </a:r>
            <a:r>
              <a:rPr lang="sl-SI" dirty="0"/>
              <a:t> </a:t>
            </a:r>
            <a:r>
              <a:rPr lang="sl-SI" dirty="0" err="1"/>
              <a:t>additional</a:t>
            </a:r>
            <a:r>
              <a:rPr lang="sl-SI" dirty="0"/>
              <a:t> </a:t>
            </a:r>
            <a:r>
              <a:rPr lang="sl-SI" dirty="0" err="1"/>
              <a:t>resources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support</a:t>
            </a:r>
            <a:r>
              <a:rPr lang="sl-SI" dirty="0"/>
              <a:t>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needed</a:t>
            </a:r>
            <a:r>
              <a:rPr lang="sl-SI" dirty="0"/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57" y="286767"/>
            <a:ext cx="9950103" cy="753688"/>
          </a:xfrm>
        </p:spPr>
        <p:txBody>
          <a:bodyPr/>
          <a:lstStyle/>
          <a:p>
            <a:r>
              <a:rPr lang="sl-SI" dirty="0" err="1"/>
              <a:t>Reflecting</a:t>
            </a:r>
            <a:r>
              <a:rPr lang="sl-SI" dirty="0"/>
              <a:t> on </a:t>
            </a:r>
            <a:r>
              <a:rPr lang="sl-SI" dirty="0" err="1"/>
              <a:t>Your</a:t>
            </a:r>
            <a:r>
              <a:rPr lang="sl-SI" dirty="0"/>
              <a:t> Money </a:t>
            </a:r>
            <a:r>
              <a:rPr lang="sl-SI" dirty="0" err="1"/>
              <a:t>Attitude</a:t>
            </a:r>
            <a:endParaRPr lang="en-GB" dirty="0"/>
          </a:p>
        </p:txBody>
      </p:sp>
      <p:graphicFrame>
        <p:nvGraphicFramePr>
          <p:cNvPr id="9" name="Označba mesta vsebine 2">
            <a:extLst>
              <a:ext uri="{FF2B5EF4-FFF2-40B4-BE49-F238E27FC236}">
                <a16:creationId xmlns:a16="http://schemas.microsoft.com/office/drawing/2014/main" id="{48541333-9916-AA6D-90F4-583241F30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229551"/>
              </p:ext>
            </p:extLst>
          </p:nvPr>
        </p:nvGraphicFramePr>
        <p:xfrm>
          <a:off x="236657" y="1586364"/>
          <a:ext cx="11718686" cy="413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AA3EB344-7F38-4C96-83EB-7BA6F3C831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3828"/>
              </p:ext>
            </p:extLst>
          </p:nvPr>
        </p:nvGraphicFramePr>
        <p:xfrm>
          <a:off x="0" y="2705787"/>
          <a:ext cx="2593075" cy="4139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Image" r:id="rId10" imgW="5549040" imgH="3593520" progId="Photoshop.Image.11">
                  <p:embed/>
                </p:oleObj>
              </mc:Choice>
              <mc:Fallback>
                <p:oleObj name="Image" r:id="rId10" imgW="5549040" imgH="35935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2705787"/>
                        <a:ext cx="2593075" cy="4139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50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D2DC74C5-526D-4D2F-AFC2-02E8B90AC7ED}"/>
              </a:ext>
            </a:extLst>
          </p:cNvPr>
          <p:cNvSpPr/>
          <p:nvPr/>
        </p:nvSpPr>
        <p:spPr>
          <a:xfrm>
            <a:off x="8241559" y="1502362"/>
            <a:ext cx="3794078" cy="401133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F189F1B5-4701-41D4-8737-D0EE6D1B06C5}"/>
              </a:ext>
            </a:extLst>
          </p:cNvPr>
          <p:cNvSpPr/>
          <p:nvPr/>
        </p:nvSpPr>
        <p:spPr>
          <a:xfrm>
            <a:off x="4325530" y="1502362"/>
            <a:ext cx="3794078" cy="401133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FBD4FF-FC46-4EA9-34A3-CD2681CB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19" y="408370"/>
            <a:ext cx="9950103" cy="753688"/>
          </a:xfrm>
        </p:spPr>
        <p:txBody>
          <a:bodyPr/>
          <a:lstStyle/>
          <a:p>
            <a:r>
              <a:rPr lang="sl-SI" dirty="0" err="1"/>
              <a:t>Shaping</a:t>
            </a:r>
            <a:r>
              <a:rPr lang="sl-SI" dirty="0"/>
              <a:t> a </a:t>
            </a:r>
            <a:r>
              <a:rPr lang="sl-SI" dirty="0" err="1"/>
              <a:t>Healthy</a:t>
            </a:r>
            <a:r>
              <a:rPr lang="sl-SI" dirty="0"/>
              <a:t> Money </a:t>
            </a:r>
            <a:r>
              <a:rPr lang="sl-SI" dirty="0" err="1"/>
              <a:t>Attitude</a:t>
            </a:r>
            <a:endParaRPr lang="en-GB" dirty="0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587FBEE2-0E93-4710-AF40-97754791E26D}"/>
              </a:ext>
            </a:extLst>
          </p:cNvPr>
          <p:cNvSpPr/>
          <p:nvPr/>
        </p:nvSpPr>
        <p:spPr>
          <a:xfrm>
            <a:off x="409433" y="1502362"/>
            <a:ext cx="3794078" cy="401133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42AAF0-DFB9-55CA-FF5C-83F07F41D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2" y="1672243"/>
            <a:ext cx="3672059" cy="35135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 err="1"/>
              <a:t>For</a:t>
            </a:r>
            <a:r>
              <a:rPr lang="sl-SI" b="1" dirty="0"/>
              <a:t> a </a:t>
            </a:r>
            <a:r>
              <a:rPr lang="sl-SI" b="1" dirty="0" err="1"/>
              <a:t>Positive</a:t>
            </a:r>
            <a:r>
              <a:rPr lang="sl-SI" b="1" dirty="0"/>
              <a:t> </a:t>
            </a:r>
            <a:r>
              <a:rPr lang="sl-SI" b="1" dirty="0" err="1"/>
              <a:t>Attitude</a:t>
            </a:r>
            <a:endParaRPr lang="sl-SI" b="1" dirty="0"/>
          </a:p>
          <a:p>
            <a:r>
              <a:rPr lang="sl-SI" u="sng" dirty="0" err="1"/>
              <a:t>Maintain</a:t>
            </a:r>
            <a:r>
              <a:rPr lang="sl-SI" u="sng" dirty="0"/>
              <a:t> Balance</a:t>
            </a:r>
          </a:p>
          <a:p>
            <a:pPr marL="0" indent="0">
              <a:buNone/>
            </a:pPr>
            <a:r>
              <a:rPr lang="sl-SI" dirty="0" err="1"/>
              <a:t>Continue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proactive</a:t>
            </a:r>
            <a:r>
              <a:rPr lang="sl-SI" dirty="0"/>
              <a:t> </a:t>
            </a:r>
            <a:r>
              <a:rPr lang="sl-SI" dirty="0" err="1"/>
              <a:t>approach</a:t>
            </a:r>
            <a:r>
              <a:rPr lang="sl-SI" dirty="0"/>
              <a:t>,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ensure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a </a:t>
            </a:r>
            <a:r>
              <a:rPr lang="sl-SI" dirty="0" err="1"/>
              <a:t>balanced</a:t>
            </a:r>
            <a:r>
              <a:rPr lang="sl-SI" dirty="0"/>
              <a:t> </a:t>
            </a:r>
            <a:r>
              <a:rPr lang="sl-SI" dirty="0" err="1"/>
              <a:t>perspective</a:t>
            </a:r>
            <a:r>
              <a:rPr lang="sl-SI" dirty="0"/>
              <a:t> on </a:t>
            </a:r>
            <a:r>
              <a:rPr lang="sl-SI" dirty="0" err="1"/>
              <a:t>risks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rewards</a:t>
            </a:r>
            <a:r>
              <a:rPr lang="sl-SI" dirty="0"/>
              <a:t>.</a:t>
            </a:r>
          </a:p>
          <a:p>
            <a:r>
              <a:rPr lang="sl-SI" u="sng" dirty="0" err="1"/>
              <a:t>Stay</a:t>
            </a:r>
            <a:r>
              <a:rPr lang="sl-SI" u="sng" dirty="0"/>
              <a:t> </a:t>
            </a:r>
            <a:r>
              <a:rPr lang="sl-SI" u="sng" dirty="0" err="1"/>
              <a:t>Informed</a:t>
            </a:r>
            <a:endParaRPr lang="sl-SI" u="sng" dirty="0"/>
          </a:p>
          <a:p>
            <a:pPr marL="0" indent="0">
              <a:buNone/>
            </a:pPr>
            <a:r>
              <a:rPr lang="sl-SI" dirty="0" err="1"/>
              <a:t>Keep</a:t>
            </a:r>
            <a:r>
              <a:rPr lang="sl-SI" dirty="0"/>
              <a:t> </a:t>
            </a:r>
            <a:r>
              <a:rPr lang="sl-SI" dirty="0" err="1"/>
              <a:t>educating</a:t>
            </a:r>
            <a:r>
              <a:rPr lang="sl-SI" dirty="0"/>
              <a:t> </a:t>
            </a:r>
            <a:r>
              <a:rPr lang="sl-SI" dirty="0" err="1"/>
              <a:t>yourself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matters</a:t>
            </a:r>
            <a:r>
              <a:rPr lang="sl-SI" dirty="0"/>
              <a:t> to make </a:t>
            </a:r>
            <a:r>
              <a:rPr lang="sl-SI" dirty="0" err="1"/>
              <a:t>informed</a:t>
            </a:r>
            <a:r>
              <a:rPr lang="sl-SI" dirty="0"/>
              <a:t> </a:t>
            </a:r>
            <a:r>
              <a:rPr lang="sl-SI" dirty="0" err="1"/>
              <a:t>decisions</a:t>
            </a:r>
            <a:r>
              <a:rPr lang="sl-SI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8F73B27-CED8-FCF6-4F95-F1A6B7BE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822" y="96307"/>
            <a:ext cx="1377815" cy="13778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3B8B067-BAD1-ECD7-2E08-2E567C34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69" y="6367733"/>
            <a:ext cx="1109568" cy="249958"/>
          </a:xfrm>
          <a:prstGeom prst="rect">
            <a:avLst/>
          </a:prstGeo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A50BCD2B-E326-4B35-B941-0651D8715A44}"/>
              </a:ext>
            </a:extLst>
          </p:cNvPr>
          <p:cNvSpPr txBox="1">
            <a:spLocks/>
          </p:cNvSpPr>
          <p:nvPr/>
        </p:nvSpPr>
        <p:spPr>
          <a:xfrm>
            <a:off x="4447515" y="1672242"/>
            <a:ext cx="3672059" cy="3513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err="1"/>
              <a:t>For</a:t>
            </a:r>
            <a:r>
              <a:rPr lang="sl-SI" b="1" dirty="0"/>
              <a:t> a Negative </a:t>
            </a:r>
            <a:r>
              <a:rPr lang="sl-SI" b="1" dirty="0" err="1"/>
              <a:t>Attitude</a:t>
            </a:r>
            <a:endParaRPr lang="sl-SI" b="1" dirty="0"/>
          </a:p>
          <a:p>
            <a:r>
              <a:rPr lang="sl-SI" u="sng" dirty="0"/>
              <a:t> </a:t>
            </a:r>
            <a:r>
              <a:rPr lang="sl-SI" u="sng" dirty="0" err="1"/>
              <a:t>Address</a:t>
            </a:r>
            <a:r>
              <a:rPr lang="sl-SI" u="sng" dirty="0"/>
              <a:t> </a:t>
            </a:r>
            <a:r>
              <a:rPr lang="sl-SI" u="sng" dirty="0" err="1"/>
              <a:t>Anxiety</a:t>
            </a:r>
            <a:endParaRPr lang="sl-SI" u="sng" dirty="0"/>
          </a:p>
          <a:p>
            <a:pPr marL="0" indent="0">
              <a:buNone/>
            </a:pPr>
            <a:r>
              <a:rPr lang="sl-SI" dirty="0" err="1"/>
              <a:t>Identify</a:t>
            </a:r>
            <a:r>
              <a:rPr lang="sl-SI" dirty="0"/>
              <a:t> </a:t>
            </a:r>
            <a:r>
              <a:rPr lang="sl-SI" dirty="0" err="1"/>
              <a:t>specific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fears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seek</a:t>
            </a:r>
            <a:r>
              <a:rPr lang="sl-SI" dirty="0"/>
              <a:t> </a:t>
            </a:r>
            <a:r>
              <a:rPr lang="sl-SI" dirty="0" err="1"/>
              <a:t>ways</a:t>
            </a:r>
            <a:r>
              <a:rPr lang="sl-SI" dirty="0"/>
              <a:t> to </a:t>
            </a:r>
            <a:r>
              <a:rPr lang="sl-SI" dirty="0" err="1"/>
              <a:t>address</a:t>
            </a:r>
            <a:r>
              <a:rPr lang="sl-SI" dirty="0"/>
              <a:t> </a:t>
            </a:r>
            <a:r>
              <a:rPr lang="sl-SI" dirty="0" err="1"/>
              <a:t>them</a:t>
            </a:r>
            <a:r>
              <a:rPr lang="sl-SI" dirty="0"/>
              <a:t>, </a:t>
            </a:r>
            <a:r>
              <a:rPr lang="sl-SI" dirty="0" err="1"/>
              <a:t>whether</a:t>
            </a:r>
            <a:r>
              <a:rPr lang="sl-SI" dirty="0"/>
              <a:t> </a:t>
            </a:r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education</a:t>
            </a:r>
            <a:r>
              <a:rPr lang="sl-SI" dirty="0"/>
              <a:t>,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professional</a:t>
            </a:r>
            <a:r>
              <a:rPr lang="sl-SI" dirty="0"/>
              <a:t> </a:t>
            </a:r>
            <a:r>
              <a:rPr lang="sl-SI" dirty="0" err="1"/>
              <a:t>advice</a:t>
            </a:r>
            <a:r>
              <a:rPr lang="sl-SI" dirty="0"/>
              <a:t>.</a:t>
            </a:r>
          </a:p>
          <a:p>
            <a:r>
              <a:rPr lang="sl-SI" u="sng" dirty="0"/>
              <a:t>Shift </a:t>
            </a:r>
            <a:r>
              <a:rPr lang="sl-SI" u="sng" dirty="0" err="1"/>
              <a:t>Perspective</a:t>
            </a:r>
            <a:endParaRPr lang="sl-SI" u="sng" dirty="0"/>
          </a:p>
          <a:p>
            <a:pPr marL="0" indent="0">
              <a:buNone/>
            </a:pPr>
            <a:r>
              <a:rPr lang="sl-SI" dirty="0" err="1"/>
              <a:t>Try</a:t>
            </a:r>
            <a:r>
              <a:rPr lang="sl-SI" dirty="0"/>
              <a:t> </a:t>
            </a:r>
            <a:r>
              <a:rPr lang="sl-SI" dirty="0" err="1"/>
              <a:t>viewing</a:t>
            </a:r>
            <a:r>
              <a:rPr lang="sl-SI" dirty="0"/>
              <a:t> </a:t>
            </a:r>
            <a:r>
              <a:rPr lang="sl-SI" dirty="0" err="1"/>
              <a:t>money</a:t>
            </a:r>
            <a:r>
              <a:rPr lang="sl-SI" dirty="0"/>
              <a:t> as a </a:t>
            </a:r>
            <a:r>
              <a:rPr lang="sl-SI" dirty="0" err="1"/>
              <a:t>tool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security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opportunity</a:t>
            </a:r>
            <a:r>
              <a:rPr lang="sl-SI" dirty="0"/>
              <a:t> </a:t>
            </a:r>
            <a:r>
              <a:rPr lang="sl-SI" dirty="0" err="1"/>
              <a:t>rather</a:t>
            </a:r>
            <a:r>
              <a:rPr lang="sl-SI" dirty="0"/>
              <a:t> </a:t>
            </a:r>
            <a:r>
              <a:rPr lang="sl-SI" dirty="0" err="1"/>
              <a:t>than</a:t>
            </a:r>
            <a:r>
              <a:rPr lang="sl-SI" dirty="0"/>
              <a:t> a </a:t>
            </a:r>
            <a:r>
              <a:rPr lang="sl-SI" dirty="0" err="1"/>
              <a:t>source</a:t>
            </a:r>
            <a:r>
              <a:rPr lang="sl-SI" dirty="0"/>
              <a:t> of </a:t>
            </a:r>
            <a:r>
              <a:rPr lang="sl-SI" dirty="0" err="1"/>
              <a:t>stress</a:t>
            </a:r>
            <a:r>
              <a:rPr lang="sl-SI" dirty="0"/>
              <a:t>.</a:t>
            </a:r>
          </a:p>
        </p:txBody>
      </p:sp>
      <p:sp>
        <p:nvSpPr>
          <p:cNvPr id="7" name="Označba mesta vsebine 2">
            <a:extLst>
              <a:ext uri="{FF2B5EF4-FFF2-40B4-BE49-F238E27FC236}">
                <a16:creationId xmlns:a16="http://schemas.microsoft.com/office/drawing/2014/main" id="{2161F596-4EC8-49C6-86D7-54E50BCA9CC2}"/>
              </a:ext>
            </a:extLst>
          </p:cNvPr>
          <p:cNvSpPr txBox="1">
            <a:spLocks/>
          </p:cNvSpPr>
          <p:nvPr/>
        </p:nvSpPr>
        <p:spPr>
          <a:xfrm>
            <a:off x="8363578" y="1672242"/>
            <a:ext cx="3672059" cy="3841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err="1"/>
              <a:t>For</a:t>
            </a:r>
            <a:r>
              <a:rPr lang="sl-SI" b="1" dirty="0"/>
              <a:t> a </a:t>
            </a:r>
            <a:r>
              <a:rPr lang="sl-SI" b="1" dirty="0" err="1"/>
              <a:t>Neutral</a:t>
            </a:r>
            <a:r>
              <a:rPr lang="sl-SI" b="1" dirty="0"/>
              <a:t> </a:t>
            </a:r>
            <a:r>
              <a:rPr lang="sl-SI" b="1" dirty="0" err="1"/>
              <a:t>Attitude</a:t>
            </a:r>
            <a:endParaRPr lang="sl-SI" b="1" dirty="0"/>
          </a:p>
          <a:p>
            <a:r>
              <a:rPr lang="sl-SI" u="sng" dirty="0" err="1"/>
              <a:t>Increase</a:t>
            </a:r>
            <a:r>
              <a:rPr lang="sl-SI" u="sng" dirty="0"/>
              <a:t> </a:t>
            </a:r>
            <a:r>
              <a:rPr lang="sl-SI" u="sng" dirty="0" err="1"/>
              <a:t>Engagement</a:t>
            </a:r>
            <a:endParaRPr lang="sl-SI" u="sng" dirty="0"/>
          </a:p>
          <a:p>
            <a:pPr marL="0" indent="0">
              <a:buNone/>
            </a:pPr>
            <a:r>
              <a:rPr lang="sl-SI" dirty="0" err="1"/>
              <a:t>Even</a:t>
            </a:r>
            <a:r>
              <a:rPr lang="sl-SI" dirty="0"/>
              <a:t> </a:t>
            </a:r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you’re</a:t>
            </a:r>
            <a:r>
              <a:rPr lang="sl-SI" dirty="0"/>
              <a:t> </a:t>
            </a:r>
            <a:r>
              <a:rPr lang="sl-SI" dirty="0" err="1"/>
              <a:t>neutral</a:t>
            </a:r>
            <a:r>
              <a:rPr lang="sl-SI" dirty="0"/>
              <a:t>, </a:t>
            </a:r>
            <a:r>
              <a:rPr lang="sl-SI" dirty="0" err="1"/>
              <a:t>it’s</a:t>
            </a:r>
            <a:r>
              <a:rPr lang="sl-SI" dirty="0"/>
              <a:t> </a:t>
            </a:r>
            <a:r>
              <a:rPr lang="sl-SI" dirty="0" err="1"/>
              <a:t>important</a:t>
            </a:r>
            <a:r>
              <a:rPr lang="sl-SI" dirty="0"/>
              <a:t> to </a:t>
            </a:r>
            <a:r>
              <a:rPr lang="sl-SI" dirty="0" err="1"/>
              <a:t>engage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finances</a:t>
            </a:r>
            <a:r>
              <a:rPr lang="sl-SI" dirty="0"/>
              <a:t> </a:t>
            </a:r>
            <a:r>
              <a:rPr lang="sl-SI" dirty="0" err="1"/>
              <a:t>regularly</a:t>
            </a:r>
            <a:r>
              <a:rPr lang="sl-SI" dirty="0"/>
              <a:t>. </a:t>
            </a:r>
            <a:r>
              <a:rPr lang="sl-SI" dirty="0" err="1"/>
              <a:t>Consider</a:t>
            </a:r>
            <a:r>
              <a:rPr lang="sl-SI" dirty="0"/>
              <a:t> </a:t>
            </a:r>
            <a:r>
              <a:rPr lang="sl-SI" dirty="0" err="1"/>
              <a:t>setting</a:t>
            </a:r>
            <a:r>
              <a:rPr lang="sl-SI" dirty="0"/>
              <a:t> </a:t>
            </a:r>
            <a:r>
              <a:rPr lang="sl-SI" dirty="0" err="1"/>
              <a:t>small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goals</a:t>
            </a:r>
            <a:r>
              <a:rPr lang="sl-SI" dirty="0"/>
              <a:t> to </a:t>
            </a:r>
            <a:r>
              <a:rPr lang="sl-SI" dirty="0" err="1"/>
              <a:t>become</a:t>
            </a:r>
            <a:r>
              <a:rPr lang="sl-SI" dirty="0"/>
              <a:t> more </a:t>
            </a:r>
            <a:r>
              <a:rPr lang="sl-SI" dirty="0" err="1"/>
              <a:t>involved</a:t>
            </a:r>
            <a:r>
              <a:rPr lang="sl-SI" dirty="0"/>
              <a:t>.</a:t>
            </a:r>
          </a:p>
          <a:p>
            <a:r>
              <a:rPr lang="sl-SI" u="sng" dirty="0" err="1"/>
              <a:t>Learn</a:t>
            </a:r>
            <a:r>
              <a:rPr lang="sl-SI" u="sng" dirty="0"/>
              <a:t> More</a:t>
            </a:r>
          </a:p>
          <a:p>
            <a:pPr marL="0" indent="0">
              <a:buNone/>
            </a:pPr>
            <a:r>
              <a:rPr lang="sl-SI" dirty="0" err="1"/>
              <a:t>Enhance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knowledge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financial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to </a:t>
            </a:r>
            <a:r>
              <a:rPr lang="sl-SI" dirty="0" err="1"/>
              <a:t>feel</a:t>
            </a:r>
            <a:r>
              <a:rPr lang="sl-SI" dirty="0"/>
              <a:t> more </a:t>
            </a:r>
            <a:r>
              <a:rPr lang="sl-SI" dirty="0" err="1"/>
              <a:t>confident</a:t>
            </a:r>
            <a:r>
              <a:rPr lang="sl-SI" dirty="0"/>
              <a:t> in </a:t>
            </a:r>
            <a:r>
              <a:rPr lang="sl-SI" dirty="0" err="1"/>
              <a:t>making</a:t>
            </a:r>
            <a:r>
              <a:rPr lang="sl-SI" dirty="0"/>
              <a:t> </a:t>
            </a:r>
            <a:r>
              <a:rPr lang="sl-SI" dirty="0" err="1"/>
              <a:t>decisions</a:t>
            </a:r>
            <a:r>
              <a:rPr lang="sl-SI" dirty="0"/>
              <a:t> </a:t>
            </a:r>
            <a:r>
              <a:rPr lang="sl-SI" dirty="0" err="1"/>
              <a:t>when</a:t>
            </a:r>
            <a:r>
              <a:rPr lang="sl-SI" dirty="0"/>
              <a:t> </a:t>
            </a:r>
            <a:r>
              <a:rPr lang="sl-SI" dirty="0" err="1"/>
              <a:t>necessary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29268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Po meri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8931D"/>
      </a:accent1>
      <a:accent2>
        <a:srgbClr val="F8931D"/>
      </a:accent2>
      <a:accent3>
        <a:srgbClr val="F8931D"/>
      </a:accent3>
      <a:accent4>
        <a:srgbClr val="F8931D"/>
      </a:accent4>
      <a:accent5>
        <a:srgbClr val="F8931D"/>
      </a:accent5>
      <a:accent6>
        <a:srgbClr val="F8931D"/>
      </a:accent6>
      <a:hlink>
        <a:srgbClr val="F8931D"/>
      </a:hlink>
      <a:folHlink>
        <a:srgbClr val="F8931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17730</TotalTime>
  <Words>5271</Words>
  <Application>Microsoft Office PowerPoint</Application>
  <PresentationFormat>Širokozaslonsko</PresentationFormat>
  <Paragraphs>396</Paragraphs>
  <Slides>71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71</vt:i4>
      </vt:variant>
    </vt:vector>
  </HeadingPairs>
  <TitlesOfParts>
    <vt:vector size="77" baseType="lpstr">
      <vt:lpstr>Arial</vt:lpstr>
      <vt:lpstr>Avenir Next LT Pro</vt:lpstr>
      <vt:lpstr>Avenir Next LT Pro Light</vt:lpstr>
      <vt:lpstr>Calibri</vt:lpstr>
      <vt:lpstr>BlocksVTI</vt:lpstr>
      <vt:lpstr>Adobe Photoshop Image</vt:lpstr>
      <vt:lpstr>SenSyn - Senior Synergy: Empowering Lifelong Learning and Healthy living through Community Events</vt:lpstr>
      <vt:lpstr>MODULE 2:  MANAGING PERSONAL FINANCES</vt:lpstr>
      <vt:lpstr>UNIT 1: Understanding Your Attitude Toward Money</vt:lpstr>
      <vt:lpstr>Understanding and Shaping Your Attitude Towards Money</vt:lpstr>
      <vt:lpstr>Identifying Your Attitude Towards Money</vt:lpstr>
      <vt:lpstr>Identifying Your Attitude Towards Money</vt:lpstr>
      <vt:lpstr>Identifying Your Attitude Towards Money</vt:lpstr>
      <vt:lpstr>Reflecting on Your Money Attitude</vt:lpstr>
      <vt:lpstr>Shaping a Healthy Money Attitude</vt:lpstr>
      <vt:lpstr>Steps to Improve Your Financial Well-Being</vt:lpstr>
      <vt:lpstr>Discussion:</vt:lpstr>
      <vt:lpstr>Exploring Theories of Money</vt:lpstr>
      <vt:lpstr>Understanding Money: Theories, Societal Views, and Psychological Aspects</vt:lpstr>
      <vt:lpstr>Key Theories of Money</vt:lpstr>
      <vt:lpstr>Money as a Tool for Exchange</vt:lpstr>
      <vt:lpstr>Money as a Store of Value</vt:lpstr>
      <vt:lpstr>Money as a Symbol of Status</vt:lpstr>
      <vt:lpstr>Societal Views on Money and Personal Attitudes</vt:lpstr>
      <vt:lpstr>Impact on Personal Attitudes</vt:lpstr>
      <vt:lpstr>Psychological Aspects </vt:lpstr>
      <vt:lpstr>Discussion </vt:lpstr>
      <vt:lpstr>The Perception of Wealth: Why Do We Feel We Never Have Enough?</vt:lpstr>
      <vt:lpstr>Understanding Financial Well-Being: Relative Deprivation, Lifestyle Inflation, and Financial Satisfaction</vt:lpstr>
      <vt:lpstr>The Concept of Relative Deprivation</vt:lpstr>
      <vt:lpstr>Overcoming Relative Deprivation</vt:lpstr>
      <vt:lpstr>The Impact of Lifestyle Inflation</vt:lpstr>
      <vt:lpstr>Managing Lifestyle Inflation</vt:lpstr>
      <vt:lpstr>Financial Satisfaction vs Actual Wealth</vt:lpstr>
      <vt:lpstr>Factors Influencing Financial Satisfaction</vt:lpstr>
      <vt:lpstr>Balancing Wealth and Satisfaction</vt:lpstr>
      <vt:lpstr>Discussion </vt:lpstr>
      <vt:lpstr>Managing Outflows: Are All Expenses Necessary?</vt:lpstr>
      <vt:lpstr>UNIT 2: Introduction to Family Financial Planning</vt:lpstr>
      <vt:lpstr>Financial Planning: A Guide</vt:lpstr>
      <vt:lpstr>What is Financial Planning?</vt:lpstr>
      <vt:lpstr>Key Components of a Family Budget</vt:lpstr>
      <vt:lpstr>Key Components of a Family Budget</vt:lpstr>
      <vt:lpstr>Key Components of a Family Budget</vt:lpstr>
      <vt:lpstr>Setting Financial Goals</vt:lpstr>
      <vt:lpstr>Achieving Financial Security</vt:lpstr>
      <vt:lpstr>Achieving Financial Security</vt:lpstr>
      <vt:lpstr>Discussion</vt:lpstr>
      <vt:lpstr>Paying Bills: Postal Orders vs. Online Payments</vt:lpstr>
      <vt:lpstr>Transitioning to Digital Banking</vt:lpstr>
      <vt:lpstr>UNIT 3: Managing Savings</vt:lpstr>
      <vt:lpstr>Managing Savings and Embracing Digital Tools During Retirement</vt:lpstr>
      <vt:lpstr>Why Savings Management Matters</vt:lpstr>
      <vt:lpstr>Key Strategies</vt:lpstr>
      <vt:lpstr>Why Use Digital Tools?</vt:lpstr>
      <vt:lpstr>Popular Digital Tools</vt:lpstr>
      <vt:lpstr>Popular Digital Tools</vt:lpstr>
      <vt:lpstr>Familiarization with User-Friendly Applications</vt:lpstr>
      <vt:lpstr>Introduction to Online Banking</vt:lpstr>
      <vt:lpstr>Using ATMs Safely: A Practical Guide</vt:lpstr>
      <vt:lpstr>Encouraging the Use of Digital Financial Services</vt:lpstr>
      <vt:lpstr>Interactive Session: Hands-On Practice and Q&amp;A</vt:lpstr>
      <vt:lpstr>UNIT 4: Financial Frauds and Internet Dangers</vt:lpstr>
      <vt:lpstr>Protecting Your Finances: Understanding and Preventing Financial Fraud and Scams</vt:lpstr>
      <vt:lpstr>Overview of the Increasing Risks </vt:lpstr>
      <vt:lpstr>Why Older Adults Are Targeted</vt:lpstr>
      <vt:lpstr>The Importance of Awareness </vt:lpstr>
      <vt:lpstr>The Importance of Awareness </vt:lpstr>
      <vt:lpstr>Introduction to the Most Common Types of Scams </vt:lpstr>
      <vt:lpstr>Introduction to the Most Common Types of Scams </vt:lpstr>
      <vt:lpstr>Introduction to the Most Common Types of Scams </vt:lpstr>
      <vt:lpstr>Introduction to the Most Common Types of Scams </vt:lpstr>
      <vt:lpstr>Discussion </vt:lpstr>
      <vt:lpstr>Prevention Strategies: Protecting Yourself from Scams</vt:lpstr>
      <vt:lpstr>Responding to Fraud: What to Do If You Suspect a Scam</vt:lpstr>
      <vt:lpstr>Practical Exercise: Managing a Personal Budget</vt:lpstr>
      <vt:lpstr>Module Completion and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SenSyn - Senior Synergy: Empowering Lifelong Learning and Healthy living through Community Events</dc:title>
  <dc:creator>Tanja Božič</dc:creator>
  <cp:lastModifiedBy>Petja Janžekovič</cp:lastModifiedBy>
  <cp:revision>59</cp:revision>
  <dcterms:created xsi:type="dcterms:W3CDTF">2024-07-02T07:05:35Z</dcterms:created>
  <dcterms:modified xsi:type="dcterms:W3CDTF">2024-08-28T10:23:55Z</dcterms:modified>
</cp:coreProperties>
</file>