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Helvetica Neue"/>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j2AUebq713HCWucU8oKDS3TRvG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HelveticaNeue-regular.fntdata"/><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HelveticaNeue-italic.fntdata"/><Relationship Id="rId21" Type="http://schemas.openxmlformats.org/officeDocument/2006/relationships/slide" Target="slides/slide17.xml"/><Relationship Id="rId43" Type="http://schemas.openxmlformats.org/officeDocument/2006/relationships/font" Target="fonts/HelveticaNeue-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“How do you remind yourself to drink water? Do you notice a difference in your energy or health when you drink more?”</a:t>
            </a:r>
            <a:endParaRPr/>
          </a:p>
        </p:txBody>
      </p:sp>
      <p:sp>
        <p:nvSpPr>
          <p:cNvPr id="195" name="Google Shape;19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“Do you have any tips for saving money while shopping for groceries? What affordable meals do you make at home?”</a:t>
            </a:r>
            <a:endParaRPr/>
          </a:p>
        </p:txBody>
      </p:sp>
      <p:sp>
        <p:nvSpPr>
          <p:cNvPr id="213" name="Google Shape;21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currently eat to help manage your cholesterol? Have you noticed any positive changes?”</a:t>
            </a:r>
            <a:endParaRPr/>
          </a:p>
        </p:txBody>
      </p:sp>
      <p:sp>
        <p:nvSpPr>
          <p:cNvPr id="239" name="Google Shape;23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currently eat to help manage your cholesterol? Have you noticed any positive changes?”</a:t>
            </a:r>
            <a:endParaRPr/>
          </a:p>
        </p:txBody>
      </p:sp>
      <p:sp>
        <p:nvSpPr>
          <p:cNvPr id="248" name="Google Shape;24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currently eat to help manage your cholesterol? Have you noticed any positive changes?”</a:t>
            </a:r>
            <a:endParaRPr/>
          </a:p>
        </p:txBody>
      </p:sp>
      <p:sp>
        <p:nvSpPr>
          <p:cNvPr id="257" name="Google Shape;25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currently eat to help manage your cholesterol? Have you noticed any positive changes?”</a:t>
            </a:r>
            <a:endParaRPr/>
          </a:p>
        </p:txBody>
      </p:sp>
      <p:sp>
        <p:nvSpPr>
          <p:cNvPr id="267" name="Google Shape;26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currently eat to help manage your cholesterol? Have you noticed any positive changes?”</a:t>
            </a:r>
            <a:endParaRPr/>
          </a:p>
        </p:txBody>
      </p:sp>
      <p:sp>
        <p:nvSpPr>
          <p:cNvPr id="276" name="Google Shape;27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currently eat to help manage your cholesterol? Have you noticed any positive changes?”</a:t>
            </a:r>
            <a:endParaRPr/>
          </a:p>
        </p:txBody>
      </p:sp>
      <p:sp>
        <p:nvSpPr>
          <p:cNvPr id="285" name="Google Shape;28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foods do you notice help you stay sharp and focused? Do you feel a difference in your mental clarity when you eat certain foods?”</a:t>
            </a:r>
            <a:endParaRPr/>
          </a:p>
        </p:txBody>
      </p:sp>
      <p:sp>
        <p:nvSpPr>
          <p:cNvPr id="294" name="Google Shape;29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Mediterranean-inspired foods do you already enjoy? Have you noticed any health benefits from including more vegetables, fish, or olive oil in your meals?”</a:t>
            </a:r>
            <a:endParaRPr/>
          </a:p>
        </p:txBody>
      </p:sp>
      <p:sp>
        <p:nvSpPr>
          <p:cNvPr id="311" name="Google Shape;31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Mediterranean-inspired foods do you already enjoy? Have you noticed any health benefits from including more vegetables, fish, or olive oil in your meals?”</a:t>
            </a:r>
            <a:endParaRPr/>
          </a:p>
        </p:txBody>
      </p:sp>
      <p:sp>
        <p:nvSpPr>
          <p:cNvPr id="320" name="Google Shape;32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Mediterranean-inspired foods do you already enjoy? Have you noticed any health benefits from including more vegetables, fish, or olive oil in your meals?”</a:t>
            </a:r>
            <a:endParaRPr/>
          </a:p>
        </p:txBody>
      </p:sp>
      <p:sp>
        <p:nvSpPr>
          <p:cNvPr id="330" name="Google Shape;33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“What small habits have you started to make your diet healthier?”</a:t>
            </a:r>
            <a:endParaRPr/>
          </a:p>
        </p:txBody>
      </p:sp>
      <p:sp>
        <p:nvSpPr>
          <p:cNvPr id="391" name="Google Shape;39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Final Engagement</a:t>
            </a:r>
            <a:br>
              <a:rPr lang="en-US"/>
            </a:br>
            <a:r>
              <a:rPr lang="en-US"/>
              <a:t>Open the floor to any remaining questions or comments. Encourage participants to share any challenges they face and offer further support or solutions. Print the menu for participants and give them to take home.</a:t>
            </a:r>
            <a:endParaRPr/>
          </a:p>
          <a:p>
            <a:pPr indent="0" lvl="0" marL="0" rtl="0" algn="l">
              <a:spcBef>
                <a:spcPts val="0"/>
              </a:spcBef>
              <a:spcAft>
                <a:spcPts val="0"/>
              </a:spcAft>
              <a:buNone/>
            </a:pPr>
            <a:r>
              <a:t/>
            </a:r>
            <a:endParaRPr/>
          </a:p>
        </p:txBody>
      </p:sp>
      <p:sp>
        <p:nvSpPr>
          <p:cNvPr id="401" name="Google Shape;40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Final Engagement</a:t>
            </a:r>
            <a:br>
              <a:rPr lang="en-US"/>
            </a:br>
            <a:r>
              <a:rPr lang="en-US"/>
              <a:t>Open the floor to any remaining questions or comments. Encourage participants to share any challenges they face and offer further support or solutions. Print the menu for participants and give them to take home.</a:t>
            </a:r>
            <a:endParaRPr/>
          </a:p>
          <a:p>
            <a:pPr indent="0" lvl="0" marL="0" rtl="0" algn="l">
              <a:spcBef>
                <a:spcPts val="0"/>
              </a:spcBef>
              <a:spcAft>
                <a:spcPts val="0"/>
              </a:spcAft>
              <a:buNone/>
            </a:pPr>
            <a:r>
              <a:t/>
            </a:r>
            <a:endParaRPr/>
          </a:p>
        </p:txBody>
      </p:sp>
      <p:sp>
        <p:nvSpPr>
          <p:cNvPr id="409" name="Google Shape;40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Final Engagement</a:t>
            </a:r>
            <a:br>
              <a:rPr lang="en-US"/>
            </a:br>
            <a:r>
              <a:rPr lang="en-US"/>
              <a:t>Open the floor to any remaining questions or comments. Encourage participants to share any challenges they face and offer further support or solutions.</a:t>
            </a:r>
            <a:endParaRPr/>
          </a:p>
          <a:p>
            <a:pPr indent="0" lvl="0" marL="0" rtl="0" algn="l">
              <a:spcBef>
                <a:spcPts val="0"/>
              </a:spcBef>
              <a:spcAft>
                <a:spcPts val="0"/>
              </a:spcAft>
              <a:buNone/>
            </a:pPr>
            <a:r>
              <a:t/>
            </a:r>
            <a:endParaRPr/>
          </a:p>
        </p:txBody>
      </p:sp>
      <p:sp>
        <p:nvSpPr>
          <p:cNvPr id="417" name="Google Shape;41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Encourage participants by saying, “It’s never too late to start improving your diet.</a:t>
            </a:r>
            <a:endParaRPr b="1"/>
          </a:p>
          <a:p>
            <a:pPr indent="0" lvl="0" marL="0" rtl="0" algn="l">
              <a:spcBef>
                <a:spcPts val="0"/>
              </a:spcBef>
              <a:spcAft>
                <a:spcPts val="0"/>
              </a:spcAft>
              <a:buNone/>
            </a:pPr>
            <a:r>
              <a:rPr b="1" lang="en-US"/>
              <a:t>Engagement Prompt:</a:t>
            </a:r>
            <a:r>
              <a:rPr lang="en-US"/>
              <a:t> Ask participants, “What does healthy eating mean to you?” This helps gauge their current knowledge and any concerns they may have.</a:t>
            </a:r>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Encourage participants by saying, “It’s never too late to start improving your diet.</a:t>
            </a:r>
            <a:endParaRPr b="1"/>
          </a:p>
          <a:p>
            <a:pPr indent="0" lvl="0" marL="0" rtl="0" algn="l">
              <a:spcBef>
                <a:spcPts val="0"/>
              </a:spcBef>
              <a:spcAft>
                <a:spcPts val="0"/>
              </a:spcAft>
              <a:buNone/>
            </a:pPr>
            <a:r>
              <a:rPr b="1" lang="en-US"/>
              <a:t>Engagement Prompt:</a:t>
            </a:r>
            <a:r>
              <a:rPr lang="en-US"/>
              <a:t> Ask participants, “What does healthy eating mean to you?” This helps gauge their current knowledge and any concerns they may have.</a:t>
            </a:r>
            <a:endParaRPr/>
          </a:p>
        </p:txBody>
      </p:sp>
      <p:sp>
        <p:nvSpPr>
          <p:cNvPr id="144" name="Google Shape;14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Note for the lecturer</a:t>
            </a:r>
            <a:r>
              <a:rPr lang="en-US"/>
              <a:t>: The first illustration is meant as an icebreaker. Use it if you feel it's appropriate for a humor break. You can delete this slide if deemed inappropriate</a:t>
            </a:r>
            <a:endParaRPr/>
          </a:p>
        </p:txBody>
      </p:sp>
      <p:sp>
        <p:nvSpPr>
          <p:cNvPr id="153" name="Google Shape;15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Engagement Prompt:</a:t>
            </a:r>
            <a:r>
              <a:rPr lang="en-US"/>
              <a:t> Does anyone here already follow a food pyramid or portioning system? Encourage a brief discussion on current meal routines and habits.</a:t>
            </a:r>
            <a:endParaRPr/>
          </a:p>
        </p:txBody>
      </p:sp>
      <p:sp>
        <p:nvSpPr>
          <p:cNvPr id="170" name="Google Shape;17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39"/>
          <p:cNvSpPr txBox="1"/>
          <p:nvPr>
            <p:ph type="ctrTitle"/>
          </p:nvPr>
        </p:nvSpPr>
        <p:spPr>
          <a:xfrm>
            <a:off x="1084727" y="1597961"/>
            <a:ext cx="9144000" cy="31623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9"/>
          <p:cNvSpPr txBox="1"/>
          <p:nvPr>
            <p:ph idx="1" type="subTitle"/>
          </p:nvPr>
        </p:nvSpPr>
        <p:spPr>
          <a:xfrm>
            <a:off x="1084727" y="4902488"/>
            <a:ext cx="9144000" cy="985075"/>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1800"/>
              <a:buNone/>
              <a:defRPr sz="1800"/>
            </a:lvl1pPr>
            <a:lvl2pPr lvl="1" algn="ctr">
              <a:lnSpc>
                <a:spcPct val="120000"/>
              </a:lnSpc>
              <a:spcBef>
                <a:spcPts val="500"/>
              </a:spcBef>
              <a:spcAft>
                <a:spcPts val="0"/>
              </a:spcAft>
              <a:buClr>
                <a:schemeClr val="dk1"/>
              </a:buClr>
              <a:buSzPts val="2000"/>
              <a:buFont typeface="Avenir"/>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Font typeface="Avenir"/>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9"/>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9"/>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9"/>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48"/>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48"/>
          <p:cNvSpPr txBox="1"/>
          <p:nvPr>
            <p:ph idx="1" type="body"/>
          </p:nvPr>
        </p:nvSpPr>
        <p:spPr>
          <a:xfrm rot="5400000">
            <a:off x="4295656" y="-790979"/>
            <a:ext cx="3513514" cy="995010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8"/>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8"/>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8"/>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49"/>
          <p:cNvSpPr txBox="1"/>
          <p:nvPr>
            <p:ph type="title"/>
          </p:nvPr>
        </p:nvSpPr>
        <p:spPr>
          <a:xfrm rot="5400000">
            <a:off x="7682592" y="2217963"/>
            <a:ext cx="5061857" cy="2280557"/>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9"/>
          <p:cNvSpPr txBox="1"/>
          <p:nvPr>
            <p:ph idx="1" type="body"/>
          </p:nvPr>
        </p:nvSpPr>
        <p:spPr>
          <a:xfrm rot="5400000">
            <a:off x="2364922" y="-699408"/>
            <a:ext cx="5061857" cy="81153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9"/>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9"/>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9"/>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40"/>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0"/>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0"/>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0"/>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0"/>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1"/>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1"/>
          <p:cNvSpPr txBox="1"/>
          <p:nvPr>
            <p:ph idx="1" type="body"/>
          </p:nvPr>
        </p:nvSpPr>
        <p:spPr>
          <a:xfrm>
            <a:off x="1077362" y="2227809"/>
            <a:ext cx="4942438" cy="394915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1"/>
          <p:cNvSpPr txBox="1"/>
          <p:nvPr>
            <p:ph idx="2" type="body"/>
          </p:nvPr>
        </p:nvSpPr>
        <p:spPr>
          <a:xfrm>
            <a:off x="6172200" y="2227809"/>
            <a:ext cx="4855265" cy="394915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1"/>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1"/>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42"/>
          <p:cNvSpPr txBox="1"/>
          <p:nvPr>
            <p:ph type="title"/>
          </p:nvPr>
        </p:nvSpPr>
        <p:spPr>
          <a:xfrm>
            <a:off x="1084726" y="1709738"/>
            <a:ext cx="9143999" cy="305052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4400"/>
              <a:buFont typeface="Avenir"/>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2"/>
          <p:cNvSpPr txBox="1"/>
          <p:nvPr>
            <p:ph idx="1" type="body"/>
          </p:nvPr>
        </p:nvSpPr>
        <p:spPr>
          <a:xfrm>
            <a:off x="1084726" y="4902488"/>
            <a:ext cx="9143999" cy="985075"/>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rgbClr val="888888"/>
              </a:buClr>
              <a:buSzPts val="2400"/>
              <a:buNone/>
              <a:defRPr sz="2400">
                <a:solidFill>
                  <a:srgbClr val="888888"/>
                </a:solidFill>
              </a:defRPr>
            </a:lvl1pPr>
            <a:lvl2pPr indent="-228600" lvl="1" marL="914400" algn="l">
              <a:lnSpc>
                <a:spcPct val="120000"/>
              </a:lnSpc>
              <a:spcBef>
                <a:spcPts val="500"/>
              </a:spcBef>
              <a:spcAft>
                <a:spcPts val="0"/>
              </a:spcAft>
              <a:buClr>
                <a:srgbClr val="888888"/>
              </a:buClr>
              <a:buSzPts val="2000"/>
              <a:buFont typeface="Avenir"/>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Font typeface="Avenir"/>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2"/>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2"/>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2"/>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43"/>
          <p:cNvSpPr txBox="1"/>
          <p:nvPr>
            <p:ph type="title"/>
          </p:nvPr>
        </p:nvSpPr>
        <p:spPr>
          <a:xfrm>
            <a:off x="1084726" y="365125"/>
            <a:ext cx="9942739" cy="132556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3"/>
          <p:cNvSpPr txBox="1"/>
          <p:nvPr>
            <p:ph idx="1" type="body"/>
          </p:nvPr>
        </p:nvSpPr>
        <p:spPr>
          <a:xfrm>
            <a:off x="1084725" y="1681163"/>
            <a:ext cx="491285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Font typeface="Avenir"/>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Font typeface="Avenir"/>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43"/>
          <p:cNvSpPr txBox="1"/>
          <p:nvPr>
            <p:ph idx="2" type="body"/>
          </p:nvPr>
        </p:nvSpPr>
        <p:spPr>
          <a:xfrm>
            <a:off x="1084726" y="2505075"/>
            <a:ext cx="4912849"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3"/>
          <p:cNvSpPr txBox="1"/>
          <p:nvPr>
            <p:ph idx="3" type="body"/>
          </p:nvPr>
        </p:nvSpPr>
        <p:spPr>
          <a:xfrm>
            <a:off x="6172200" y="1681163"/>
            <a:ext cx="4855265"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Font typeface="Avenir"/>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Font typeface="Avenir"/>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43"/>
          <p:cNvSpPr txBox="1"/>
          <p:nvPr>
            <p:ph idx="4" type="body"/>
          </p:nvPr>
        </p:nvSpPr>
        <p:spPr>
          <a:xfrm>
            <a:off x="6172200" y="2505075"/>
            <a:ext cx="4855265"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228600" lvl="1" marL="914400" algn="l">
              <a:lnSpc>
                <a:spcPct val="120000"/>
              </a:lnSpc>
              <a:spcBef>
                <a:spcPts val="500"/>
              </a:spcBef>
              <a:spcAft>
                <a:spcPts val="0"/>
              </a:spcAft>
              <a:buClr>
                <a:schemeClr val="dk1"/>
              </a:buClr>
              <a:buSzPts val="1800"/>
              <a:buNone/>
              <a:defRPr/>
            </a:lvl2pPr>
            <a:lvl3pPr indent="-342900" lvl="2" marL="1371600" algn="l">
              <a:lnSpc>
                <a:spcPct val="120000"/>
              </a:lnSpc>
              <a:spcBef>
                <a:spcPts val="500"/>
              </a:spcBef>
              <a:spcAft>
                <a:spcPts val="0"/>
              </a:spcAft>
              <a:buClr>
                <a:schemeClr val="dk1"/>
              </a:buClr>
              <a:buSzPts val="1800"/>
              <a:buChar char="•"/>
              <a:defRPr/>
            </a:lvl3pPr>
            <a:lvl4pPr indent="-228600" lvl="3" marL="1828800" algn="l">
              <a:lnSpc>
                <a:spcPct val="120000"/>
              </a:lnSpc>
              <a:spcBef>
                <a:spcPts val="500"/>
              </a:spcBef>
              <a:spcAft>
                <a:spcPts val="0"/>
              </a:spcAft>
              <a:buClr>
                <a:schemeClr val="dk1"/>
              </a:buClr>
              <a:buSzPts val="1800"/>
              <a:buNone/>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3"/>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3"/>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3"/>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44"/>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44"/>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4"/>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4"/>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45"/>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5"/>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5"/>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46"/>
          <p:cNvSpPr txBox="1"/>
          <p:nvPr>
            <p:ph type="title"/>
          </p:nvPr>
        </p:nvSpPr>
        <p:spPr>
          <a:xfrm>
            <a:off x="1084727" y="457200"/>
            <a:ext cx="3687298" cy="1600200"/>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6"/>
          <p:cNvSpPr txBox="1"/>
          <p:nvPr>
            <p:ph idx="1" type="body"/>
          </p:nvPr>
        </p:nvSpPr>
        <p:spPr>
          <a:xfrm>
            <a:off x="5183188" y="987425"/>
            <a:ext cx="5844277"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1000"/>
              </a:spcBef>
              <a:spcAft>
                <a:spcPts val="0"/>
              </a:spcAft>
              <a:buClr>
                <a:schemeClr val="dk1"/>
              </a:buClr>
              <a:buSzPts val="2400"/>
              <a:buChar char="•"/>
              <a:defRPr sz="2400"/>
            </a:lvl1pPr>
            <a:lvl2pPr indent="-228600" lvl="1" marL="914400" algn="l">
              <a:lnSpc>
                <a:spcPct val="120000"/>
              </a:lnSpc>
              <a:spcBef>
                <a:spcPts val="500"/>
              </a:spcBef>
              <a:spcAft>
                <a:spcPts val="0"/>
              </a:spcAft>
              <a:buClr>
                <a:schemeClr val="dk1"/>
              </a:buClr>
              <a:buSzPts val="2000"/>
              <a:buFont typeface="Avenir"/>
              <a:buNone/>
              <a:defRPr sz="2000"/>
            </a:lvl2pPr>
            <a:lvl3pPr indent="-342900" lvl="2" marL="1371600" algn="l">
              <a:lnSpc>
                <a:spcPct val="120000"/>
              </a:lnSpc>
              <a:spcBef>
                <a:spcPts val="500"/>
              </a:spcBef>
              <a:spcAft>
                <a:spcPts val="0"/>
              </a:spcAft>
              <a:buClr>
                <a:schemeClr val="dk1"/>
              </a:buClr>
              <a:buSzPts val="1800"/>
              <a:buChar char="•"/>
              <a:defRPr sz="1800"/>
            </a:lvl3pPr>
            <a:lvl4pPr indent="-228600" lvl="3" marL="1828800" algn="l">
              <a:lnSpc>
                <a:spcPct val="120000"/>
              </a:lnSpc>
              <a:spcBef>
                <a:spcPts val="500"/>
              </a:spcBef>
              <a:spcAft>
                <a:spcPts val="0"/>
              </a:spcAft>
              <a:buClr>
                <a:schemeClr val="dk1"/>
              </a:buClr>
              <a:buSzPts val="1600"/>
              <a:buFont typeface="Avenir"/>
              <a:buNone/>
              <a:defRPr sz="1600"/>
            </a:lvl4pPr>
            <a:lvl5pPr indent="-330200" lvl="4" marL="2286000" algn="l">
              <a:lnSpc>
                <a:spcPct val="120000"/>
              </a:lnSpc>
              <a:spcBef>
                <a:spcPts val="500"/>
              </a:spcBef>
              <a:spcAft>
                <a:spcPts val="0"/>
              </a:spcAft>
              <a:buClr>
                <a:schemeClr val="dk1"/>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46"/>
          <p:cNvSpPr txBox="1"/>
          <p:nvPr>
            <p:ph idx="2" type="body"/>
          </p:nvPr>
        </p:nvSpPr>
        <p:spPr>
          <a:xfrm>
            <a:off x="1084727" y="2253343"/>
            <a:ext cx="3687298" cy="3615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Font typeface="Avenir"/>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Font typeface="Avenir"/>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46"/>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6"/>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6"/>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47"/>
          <p:cNvSpPr txBox="1"/>
          <p:nvPr>
            <p:ph type="title"/>
          </p:nvPr>
        </p:nvSpPr>
        <p:spPr>
          <a:xfrm>
            <a:off x="1084727" y="720433"/>
            <a:ext cx="3687298" cy="1587337"/>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chemeClr val="dk1"/>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7"/>
          <p:cNvSpPr/>
          <p:nvPr>
            <p:ph idx="2" type="pic"/>
          </p:nvPr>
        </p:nvSpPr>
        <p:spPr>
          <a:xfrm>
            <a:off x="5183188" y="987425"/>
            <a:ext cx="5827712" cy="4873625"/>
          </a:xfrm>
          <a:prstGeom prst="rect">
            <a:avLst/>
          </a:prstGeom>
          <a:noFill/>
          <a:ln>
            <a:noFill/>
          </a:ln>
        </p:spPr>
      </p:sp>
      <p:sp>
        <p:nvSpPr>
          <p:cNvPr id="69" name="Google Shape;69;p47"/>
          <p:cNvSpPr txBox="1"/>
          <p:nvPr>
            <p:ph idx="1" type="body"/>
          </p:nvPr>
        </p:nvSpPr>
        <p:spPr>
          <a:xfrm>
            <a:off x="1084727" y="2449286"/>
            <a:ext cx="3687298" cy="341970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Font typeface="Avenir"/>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Font typeface="Avenir"/>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47"/>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7"/>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7"/>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 name="Google Shape;11;p38"/>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lvl1pPr lvl="0" marR="0" rtl="0" algn="l">
              <a:lnSpc>
                <a:spcPct val="110000"/>
              </a:lnSpc>
              <a:spcBef>
                <a:spcPts val="0"/>
              </a:spcBef>
              <a:spcAft>
                <a:spcPts val="0"/>
              </a:spcAft>
              <a:buClr>
                <a:schemeClr val="dk1"/>
              </a:buClr>
              <a:buSzPts val="3200"/>
              <a:buFont typeface="Avenir"/>
              <a:buNone/>
              <a:defRPr b="1" i="0" sz="3200" u="none" cap="none" strike="noStrik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8"/>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1pPr>
            <a:lvl2pPr indent="-228600" lvl="1" marL="914400" marR="0" rtl="0" algn="l">
              <a:lnSpc>
                <a:spcPct val="120000"/>
              </a:lnSpc>
              <a:spcBef>
                <a:spcPts val="500"/>
              </a:spcBef>
              <a:spcAft>
                <a:spcPts val="0"/>
              </a:spcAft>
              <a:buClr>
                <a:schemeClr val="dk1"/>
              </a:buClr>
              <a:buSzPts val="1600"/>
              <a:buFont typeface="Avenir"/>
              <a:buNone/>
              <a:defRPr b="1" i="0" sz="1600" u="none" cap="none" strike="noStrike">
                <a:solidFill>
                  <a:schemeClr val="dk1"/>
                </a:solidFill>
                <a:latin typeface="Avenir"/>
                <a:ea typeface="Avenir"/>
                <a:cs typeface="Avenir"/>
                <a:sym typeface="Avenir"/>
              </a:defRPr>
            </a:lvl2pPr>
            <a:lvl3pPr indent="-317500" lvl="2" marL="1371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Avenir"/>
                <a:ea typeface="Avenir"/>
                <a:cs typeface="Avenir"/>
                <a:sym typeface="Avenir"/>
              </a:defRPr>
            </a:lvl3pPr>
            <a:lvl4pPr indent="-228600" lvl="3" marL="1828800" marR="0" rtl="0" algn="l">
              <a:lnSpc>
                <a:spcPct val="120000"/>
              </a:lnSpc>
              <a:spcBef>
                <a:spcPts val="500"/>
              </a:spcBef>
              <a:spcAft>
                <a:spcPts val="0"/>
              </a:spcAft>
              <a:buClr>
                <a:schemeClr val="dk1"/>
              </a:buClr>
              <a:buSzPts val="1200"/>
              <a:buFont typeface="Avenir"/>
              <a:buNone/>
              <a:defRPr b="1" i="0" sz="1200" u="none" cap="none" strike="noStrike">
                <a:solidFill>
                  <a:schemeClr val="dk1"/>
                </a:solidFill>
                <a:latin typeface="Avenir"/>
                <a:ea typeface="Avenir"/>
                <a:cs typeface="Avenir"/>
                <a:sym typeface="Avenir"/>
              </a:defRPr>
            </a:lvl4pPr>
            <a:lvl5pPr indent="-304800" lvl="4" marL="22860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3" name="Google Shape;13;p38"/>
          <p:cNvSpPr txBox="1"/>
          <p:nvPr>
            <p:ph idx="10" type="dt"/>
          </p:nvPr>
        </p:nvSpPr>
        <p:spPr>
          <a:xfrm>
            <a:off x="9243751" y="6356350"/>
            <a:ext cx="2296603"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4" name="Google Shape;14;p38"/>
          <p:cNvSpPr txBox="1"/>
          <p:nvPr>
            <p:ph idx="11" type="ftr"/>
          </p:nvPr>
        </p:nvSpPr>
        <p:spPr>
          <a:xfrm rot="5400000">
            <a:off x="-1610380" y="1926575"/>
            <a:ext cx="383035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dk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5" name="Google Shape;15;p38"/>
          <p:cNvSpPr txBox="1"/>
          <p:nvPr>
            <p:ph idx="12" type="sldNum"/>
          </p:nvPr>
        </p:nvSpPr>
        <p:spPr>
          <a:xfrm>
            <a:off x="11540355" y="6356350"/>
            <a:ext cx="410973"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lt1"/>
                </a:solidFill>
                <a:latin typeface="Avenir"/>
                <a:ea typeface="Avenir"/>
                <a:cs typeface="Avenir"/>
                <a:sym typeface="Avenir"/>
              </a:defRPr>
            </a:lvl1pPr>
            <a:lvl2pPr indent="0" lvl="1" marL="0" marR="0" rtl="0" algn="r">
              <a:spcBef>
                <a:spcPts val="0"/>
              </a:spcBef>
              <a:buNone/>
              <a:defRPr b="0" i="0" sz="900" u="none" cap="none" strike="noStrike">
                <a:solidFill>
                  <a:schemeClr val="lt1"/>
                </a:solidFill>
                <a:latin typeface="Avenir"/>
                <a:ea typeface="Avenir"/>
                <a:cs typeface="Avenir"/>
                <a:sym typeface="Avenir"/>
              </a:defRPr>
            </a:lvl2pPr>
            <a:lvl3pPr indent="0" lvl="2" marL="0" marR="0" rtl="0" algn="r">
              <a:spcBef>
                <a:spcPts val="0"/>
              </a:spcBef>
              <a:buNone/>
              <a:defRPr b="0" i="0" sz="900" u="none" cap="none" strike="noStrike">
                <a:solidFill>
                  <a:schemeClr val="lt1"/>
                </a:solidFill>
                <a:latin typeface="Avenir"/>
                <a:ea typeface="Avenir"/>
                <a:cs typeface="Avenir"/>
                <a:sym typeface="Avenir"/>
              </a:defRPr>
            </a:lvl3pPr>
            <a:lvl4pPr indent="0" lvl="3" marL="0" marR="0" rtl="0" algn="r">
              <a:spcBef>
                <a:spcPts val="0"/>
              </a:spcBef>
              <a:buNone/>
              <a:defRPr b="0" i="0" sz="900" u="none" cap="none" strike="noStrike">
                <a:solidFill>
                  <a:schemeClr val="lt1"/>
                </a:solidFill>
                <a:latin typeface="Avenir"/>
                <a:ea typeface="Avenir"/>
                <a:cs typeface="Avenir"/>
                <a:sym typeface="Avenir"/>
              </a:defRPr>
            </a:lvl4pPr>
            <a:lvl5pPr indent="0" lvl="4" marL="0" marR="0" rtl="0" algn="r">
              <a:spcBef>
                <a:spcPts val="0"/>
              </a:spcBef>
              <a:buNone/>
              <a:defRPr b="0" i="0" sz="900" u="none" cap="none" strike="noStrike">
                <a:solidFill>
                  <a:schemeClr val="lt1"/>
                </a:solidFill>
                <a:latin typeface="Avenir"/>
                <a:ea typeface="Avenir"/>
                <a:cs typeface="Avenir"/>
                <a:sym typeface="Avenir"/>
              </a:defRPr>
            </a:lvl5pPr>
            <a:lvl6pPr indent="0" lvl="5" marL="0" marR="0" rtl="0" algn="r">
              <a:spcBef>
                <a:spcPts val="0"/>
              </a:spcBef>
              <a:buNone/>
              <a:defRPr b="0" i="0" sz="900" u="none" cap="none" strike="noStrike">
                <a:solidFill>
                  <a:schemeClr val="lt1"/>
                </a:solidFill>
                <a:latin typeface="Avenir"/>
                <a:ea typeface="Avenir"/>
                <a:cs typeface="Avenir"/>
                <a:sym typeface="Avenir"/>
              </a:defRPr>
            </a:lvl6pPr>
            <a:lvl7pPr indent="0" lvl="6" marL="0" marR="0" rtl="0" algn="r">
              <a:spcBef>
                <a:spcPts val="0"/>
              </a:spcBef>
              <a:buNone/>
              <a:defRPr b="0" i="0" sz="900" u="none" cap="none" strike="noStrike">
                <a:solidFill>
                  <a:schemeClr val="lt1"/>
                </a:solidFill>
                <a:latin typeface="Avenir"/>
                <a:ea typeface="Avenir"/>
                <a:cs typeface="Avenir"/>
                <a:sym typeface="Avenir"/>
              </a:defRPr>
            </a:lvl7pPr>
            <a:lvl8pPr indent="0" lvl="7" marL="0" marR="0" rtl="0" algn="r">
              <a:spcBef>
                <a:spcPts val="0"/>
              </a:spcBef>
              <a:buNone/>
              <a:defRPr b="0" i="0" sz="900" u="none" cap="none" strike="noStrike">
                <a:solidFill>
                  <a:schemeClr val="lt1"/>
                </a:solidFill>
                <a:latin typeface="Avenir"/>
                <a:ea typeface="Avenir"/>
                <a:cs typeface="Avenir"/>
                <a:sym typeface="Avenir"/>
              </a:defRPr>
            </a:lvl8pPr>
            <a:lvl9pPr indent="0" lvl="8" marL="0" marR="0" rtl="0" algn="r">
              <a:spcBef>
                <a:spcPts val="0"/>
              </a:spcBef>
              <a:buNone/>
              <a:defRPr b="0" i="0" sz="9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3.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 Id="rId4" Type="http://schemas.openxmlformats.org/officeDocument/2006/relationships/image" Target="../media/image17.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jpg"/><Relationship Id="rId4" Type="http://schemas.openxmlformats.org/officeDocument/2006/relationships/image" Target="../media/image33.jpg"/><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jp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jp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jp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jpg"/><Relationship Id="rId4" Type="http://schemas.openxmlformats.org/officeDocument/2006/relationships/image" Target="../media/image39.jpg"/><Relationship Id="rId5"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hyperlink" Target="https://sensyn.si/" TargetMode="External"/><Relationship Id="rId5"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www.podfeet.com/blog/2020/10/ccatp-655/" TargetMode="External"/><Relationship Id="rId5" Type="http://schemas.openxmlformats.org/officeDocument/2006/relationships/hyperlink" Target="https://creativecommons.org/licenses/by-nc-sa/3.0/" TargetMode="External"/><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90" name="Google Shape;90;p1"/>
          <p:cNvSpPr txBox="1"/>
          <p:nvPr>
            <p:ph type="ctrTitle"/>
          </p:nvPr>
        </p:nvSpPr>
        <p:spPr>
          <a:xfrm>
            <a:off x="83935" y="5327461"/>
            <a:ext cx="8888461" cy="70664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lang="en-US" sz="2800"/>
              <a:t>SenSyn - Senior Synergy: Empowering Lifelong Learning and Healthy living through Community Events</a:t>
            </a:r>
            <a:endParaRPr sz="2800"/>
          </a:p>
        </p:txBody>
      </p:sp>
      <p:pic>
        <p:nvPicPr>
          <p:cNvPr descr="Triangular abstract background" id="91" name="Google Shape;91;p1"/>
          <p:cNvPicPr preferRelativeResize="0"/>
          <p:nvPr/>
        </p:nvPicPr>
        <p:blipFill rotWithShape="1">
          <a:blip r:embed="rId3">
            <a:alphaModFix/>
          </a:blip>
          <a:srcRect b="0" l="0" r="0" t="36742"/>
          <a:stretch/>
        </p:blipFill>
        <p:spPr>
          <a:xfrm>
            <a:off x="-2" y="10"/>
            <a:ext cx="12192002" cy="5148019"/>
          </a:xfrm>
          <a:prstGeom prst="rect">
            <a:avLst/>
          </a:prstGeom>
          <a:noFill/>
          <a:ln>
            <a:noFill/>
          </a:ln>
        </p:spPr>
      </p:pic>
      <p:sp>
        <p:nvSpPr>
          <p:cNvPr id="92" name="Google Shape;92;p1"/>
          <p:cNvSpPr/>
          <p:nvPr/>
        </p:nvSpPr>
        <p:spPr>
          <a:xfrm>
            <a:off x="8803792" y="1741688"/>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descr="Slika, ki vsebuje besede električno modra, posnetek zaslona, pisava, modro&#10;&#10;Opis je samodejno ustvarjen" id="93" name="Google Shape;93;p1"/>
          <p:cNvPicPr preferRelativeResize="0"/>
          <p:nvPr/>
        </p:nvPicPr>
        <p:blipFill rotWithShape="1">
          <a:blip r:embed="rId4">
            <a:alphaModFix/>
          </a:blip>
          <a:srcRect b="0" l="0" r="0" t="0"/>
          <a:stretch/>
        </p:blipFill>
        <p:spPr>
          <a:xfrm>
            <a:off x="123585" y="6184854"/>
            <a:ext cx="2025388" cy="453445"/>
          </a:xfrm>
          <a:prstGeom prst="rect">
            <a:avLst/>
          </a:prstGeom>
          <a:noFill/>
          <a:ln>
            <a:noFill/>
          </a:ln>
        </p:spPr>
      </p:pic>
      <p:pic>
        <p:nvPicPr>
          <p:cNvPr descr="Slika, ki vsebuje besede sličica, risanka, skica, ilustracija&#10;&#10;Opis je samodejno ustvarjen" id="94" name="Google Shape;94;p1"/>
          <p:cNvPicPr preferRelativeResize="0"/>
          <p:nvPr/>
        </p:nvPicPr>
        <p:blipFill rotWithShape="1">
          <a:blip r:embed="rId5">
            <a:alphaModFix/>
          </a:blip>
          <a:srcRect b="0" l="0" r="0" t="0"/>
          <a:stretch/>
        </p:blipFill>
        <p:spPr>
          <a:xfrm>
            <a:off x="10496081" y="5162071"/>
            <a:ext cx="1695919" cy="16959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0"/>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Why Hydration is Essential?</a:t>
            </a:r>
            <a:endParaRPr/>
          </a:p>
        </p:txBody>
      </p:sp>
      <p:pic>
        <p:nvPicPr>
          <p:cNvPr id="180" name="Google Shape;180;p10"/>
          <p:cNvPicPr preferRelativeResize="0"/>
          <p:nvPr/>
        </p:nvPicPr>
        <p:blipFill rotWithShape="1">
          <a:blip r:embed="rId3">
            <a:alphaModFix/>
          </a:blip>
          <a:srcRect b="0" l="0" r="0" t="0"/>
          <a:stretch/>
        </p:blipFill>
        <p:spPr>
          <a:xfrm>
            <a:off x="2134402" y="1509625"/>
            <a:ext cx="8077200" cy="5381625"/>
          </a:xfrm>
          <a:prstGeom prst="rect">
            <a:avLst/>
          </a:prstGeom>
          <a:noFill/>
          <a:ln>
            <a:noFill/>
          </a:ln>
        </p:spPr>
      </p:pic>
      <p:sp>
        <p:nvSpPr>
          <p:cNvPr id="181" name="Google Shape;181;p10"/>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lang="en-US"/>
              <a:t>As we age, our sense of thirst diminishes, meaning seniors often drink less water without realizing it. </a:t>
            </a:r>
            <a:endParaRPr/>
          </a:p>
          <a:p>
            <a:pPr indent="-228600" lvl="0" marL="228600" rtl="0" algn="l">
              <a:lnSpc>
                <a:spcPct val="120000"/>
              </a:lnSpc>
              <a:spcBef>
                <a:spcPts val="1000"/>
              </a:spcBef>
              <a:spcAft>
                <a:spcPts val="0"/>
              </a:spcAft>
              <a:buClr>
                <a:schemeClr val="dk1"/>
              </a:buClr>
              <a:buSzPts val="1800"/>
              <a:buChar char="•"/>
            </a:pPr>
            <a:r>
              <a:rPr lang="en-US"/>
              <a:t>However, proper hydration is essential for:</a:t>
            </a:r>
            <a:endParaRPr/>
          </a:p>
          <a:p>
            <a:pPr indent="-228600" lvl="0" marL="228600" rtl="0" algn="l">
              <a:lnSpc>
                <a:spcPct val="120000"/>
              </a:lnSpc>
              <a:spcBef>
                <a:spcPts val="1000"/>
              </a:spcBef>
              <a:spcAft>
                <a:spcPts val="0"/>
              </a:spcAft>
              <a:buClr>
                <a:schemeClr val="dk1"/>
              </a:buClr>
              <a:buSzPts val="1800"/>
              <a:buChar char="•"/>
            </a:pPr>
            <a:r>
              <a:rPr lang="en-US"/>
              <a:t>Brain function: Staying hydrated helps maintain cognitive clarity and prevent confusion.</a:t>
            </a:r>
            <a:endParaRPr/>
          </a:p>
          <a:p>
            <a:pPr indent="-228600" lvl="0" marL="228600" rtl="0" algn="l">
              <a:lnSpc>
                <a:spcPct val="120000"/>
              </a:lnSpc>
              <a:spcBef>
                <a:spcPts val="1000"/>
              </a:spcBef>
              <a:spcAft>
                <a:spcPts val="0"/>
              </a:spcAft>
              <a:buClr>
                <a:schemeClr val="dk1"/>
              </a:buClr>
              <a:buSzPts val="1800"/>
              <a:buChar char="•"/>
            </a:pPr>
            <a:r>
              <a:rPr lang="en-US"/>
              <a:t>Energy levels: Dehydration can cause fatigue and weakness.</a:t>
            </a:r>
            <a:endParaRPr/>
          </a:p>
          <a:p>
            <a:pPr indent="-228600" lvl="0" marL="228600" rtl="0" algn="l">
              <a:lnSpc>
                <a:spcPct val="120000"/>
              </a:lnSpc>
              <a:spcBef>
                <a:spcPts val="1000"/>
              </a:spcBef>
              <a:spcAft>
                <a:spcPts val="0"/>
              </a:spcAft>
              <a:buClr>
                <a:schemeClr val="dk1"/>
              </a:buClr>
              <a:buSzPts val="1800"/>
              <a:buChar char="•"/>
            </a:pPr>
            <a:r>
              <a:rPr lang="en-US"/>
              <a:t>Digestion: Drinking water helps prevent constipation, a common issue in seniors.</a:t>
            </a:r>
            <a:endParaRPr/>
          </a:p>
          <a:p>
            <a:pPr indent="-228600" lvl="0" marL="228600" rtl="0" algn="l">
              <a:lnSpc>
                <a:spcPct val="120000"/>
              </a:lnSpc>
              <a:spcBef>
                <a:spcPts val="1000"/>
              </a:spcBef>
              <a:spcAft>
                <a:spcPts val="0"/>
              </a:spcAft>
              <a:buClr>
                <a:schemeClr val="dk1"/>
              </a:buClr>
              <a:buSzPts val="1800"/>
              <a:buChar char="•"/>
            </a:pPr>
            <a:r>
              <a:rPr lang="en-US"/>
              <a:t>Temperature regulation: Seniors are more prone to overheating and dehydration, especially in warm weather.</a:t>
            </a:r>
            <a:endParaRPr/>
          </a:p>
        </p:txBody>
      </p:sp>
      <p:pic>
        <p:nvPicPr>
          <p:cNvPr descr="Slika, ki vsebuje besede električno modra, posnetek zaslona, pisava, modro&#10;&#10;Opis je samodejno ustvarjen" id="182" name="Google Shape;182;p10"/>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1"/>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Signs of Dehydration</a:t>
            </a:r>
            <a:endParaRPr b="1"/>
          </a:p>
        </p:txBody>
      </p:sp>
      <p:sp>
        <p:nvSpPr>
          <p:cNvPr id="188" name="Google Shape;188;p11"/>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lang="en-US"/>
              <a:t>Symptoms to watch out for include:</a:t>
            </a:r>
            <a:endParaRPr/>
          </a:p>
          <a:p>
            <a:pPr indent="-228600" lvl="0" marL="228600" rtl="0" algn="l">
              <a:lnSpc>
                <a:spcPct val="120000"/>
              </a:lnSpc>
              <a:spcBef>
                <a:spcPts val="1000"/>
              </a:spcBef>
              <a:spcAft>
                <a:spcPts val="0"/>
              </a:spcAft>
              <a:buClr>
                <a:schemeClr val="dk1"/>
              </a:buClr>
              <a:buSzPts val="1800"/>
              <a:buChar char="•"/>
            </a:pPr>
            <a:r>
              <a:rPr lang="en-US"/>
              <a:t>Dry mouth or lips</a:t>
            </a:r>
            <a:endParaRPr/>
          </a:p>
          <a:p>
            <a:pPr indent="-228600" lvl="0" marL="228600" rtl="0" algn="l">
              <a:lnSpc>
                <a:spcPct val="120000"/>
              </a:lnSpc>
              <a:spcBef>
                <a:spcPts val="1000"/>
              </a:spcBef>
              <a:spcAft>
                <a:spcPts val="0"/>
              </a:spcAft>
              <a:buClr>
                <a:schemeClr val="dk1"/>
              </a:buClr>
              <a:buSzPts val="1800"/>
              <a:buChar char="•"/>
            </a:pPr>
            <a:r>
              <a:rPr lang="en-US"/>
              <a:t>Dizziness or confusion</a:t>
            </a:r>
            <a:endParaRPr/>
          </a:p>
          <a:p>
            <a:pPr indent="-228600" lvl="0" marL="228600" rtl="0" algn="l">
              <a:lnSpc>
                <a:spcPct val="120000"/>
              </a:lnSpc>
              <a:spcBef>
                <a:spcPts val="1000"/>
              </a:spcBef>
              <a:spcAft>
                <a:spcPts val="0"/>
              </a:spcAft>
              <a:buClr>
                <a:schemeClr val="dk1"/>
              </a:buClr>
              <a:buSzPts val="1800"/>
              <a:buChar char="•"/>
            </a:pPr>
            <a:r>
              <a:rPr lang="en-US"/>
              <a:t>Fatigue or weakness</a:t>
            </a:r>
            <a:endParaRPr/>
          </a:p>
          <a:p>
            <a:pPr indent="-228600" lvl="0" marL="228600" rtl="0" algn="l">
              <a:lnSpc>
                <a:spcPct val="120000"/>
              </a:lnSpc>
              <a:spcBef>
                <a:spcPts val="1000"/>
              </a:spcBef>
              <a:spcAft>
                <a:spcPts val="0"/>
              </a:spcAft>
              <a:buClr>
                <a:schemeClr val="dk1"/>
              </a:buClr>
              <a:buSzPts val="1800"/>
              <a:buChar char="•"/>
            </a:pPr>
            <a:r>
              <a:rPr lang="en-US"/>
              <a:t>Dark yellow urine</a:t>
            </a:r>
            <a:endParaRPr/>
          </a:p>
          <a:p>
            <a:pPr indent="-114300" lvl="0" marL="228600" rtl="0" algn="l">
              <a:lnSpc>
                <a:spcPct val="120000"/>
              </a:lnSpc>
              <a:spcBef>
                <a:spcPts val="1000"/>
              </a:spcBef>
              <a:spcAft>
                <a:spcPts val="0"/>
              </a:spcAft>
              <a:buClr>
                <a:schemeClr val="dk1"/>
              </a:buClr>
              <a:buSzPts val="1800"/>
              <a:buNone/>
            </a:pPr>
            <a:r>
              <a:t/>
            </a:r>
            <a:endParaRPr/>
          </a:p>
          <a:p>
            <a:pPr indent="-228600" lvl="0" marL="228600" rtl="0" algn="l">
              <a:lnSpc>
                <a:spcPct val="120000"/>
              </a:lnSpc>
              <a:spcBef>
                <a:spcPts val="1000"/>
              </a:spcBef>
              <a:spcAft>
                <a:spcPts val="0"/>
              </a:spcAft>
              <a:buClr>
                <a:schemeClr val="dk1"/>
              </a:buClr>
              <a:buSzPts val="1800"/>
              <a:buChar char="•"/>
            </a:pPr>
            <a:r>
              <a:rPr lang="en-US"/>
              <a:t>If any of these symptoms appear, it’s important to increase water intake right away.</a:t>
            </a:r>
            <a:endParaRPr/>
          </a:p>
        </p:txBody>
      </p:sp>
      <p:pic>
        <p:nvPicPr>
          <p:cNvPr descr="Free Photo of Dry Ground  Stock Photo" id="189" name="Google Shape;189;p11"/>
          <p:cNvPicPr preferRelativeResize="0"/>
          <p:nvPr/>
        </p:nvPicPr>
        <p:blipFill rotWithShape="1">
          <a:blip r:embed="rId3">
            <a:alphaModFix/>
          </a:blip>
          <a:srcRect b="0" l="0" r="0" t="0"/>
          <a:stretch/>
        </p:blipFill>
        <p:spPr>
          <a:xfrm rot="3549047">
            <a:off x="5949642" y="105086"/>
            <a:ext cx="4198415" cy="5592707"/>
          </a:xfrm>
          <a:prstGeom prst="ellipse">
            <a:avLst/>
          </a:prstGeom>
          <a:noFill/>
          <a:ln>
            <a:noFill/>
          </a:ln>
        </p:spPr>
      </p:pic>
      <p:pic>
        <p:nvPicPr>
          <p:cNvPr descr="Exclamation mark with solid fill" id="190" name="Google Shape;190;p11"/>
          <p:cNvPicPr preferRelativeResize="0"/>
          <p:nvPr/>
        </p:nvPicPr>
        <p:blipFill rotWithShape="1">
          <a:blip r:embed="rId4">
            <a:alphaModFix/>
          </a:blip>
          <a:srcRect b="0" l="0" r="0" t="0"/>
          <a:stretch/>
        </p:blipFill>
        <p:spPr>
          <a:xfrm>
            <a:off x="-246645" y="260464"/>
            <a:ext cx="1967346" cy="1967346"/>
          </a:xfrm>
          <a:prstGeom prst="rect">
            <a:avLst/>
          </a:prstGeom>
          <a:noFill/>
          <a:ln>
            <a:noFill/>
          </a:ln>
        </p:spPr>
      </p:pic>
      <p:pic>
        <p:nvPicPr>
          <p:cNvPr descr="Slika, ki vsebuje besede električno modra, posnetek zaslona, pisava, modro&#10;&#10;Opis je samodejno ustvarjen" id="191" name="Google Shape;191;p11"/>
          <p:cNvPicPr preferRelativeResize="0"/>
          <p:nvPr/>
        </p:nvPicPr>
        <p:blipFill rotWithShape="1">
          <a:blip r:embed="rId5">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2"/>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Tips to drink more water</a:t>
            </a:r>
            <a:endParaRPr/>
          </a:p>
        </p:txBody>
      </p:sp>
      <p:sp>
        <p:nvSpPr>
          <p:cNvPr id="198" name="Google Shape;198;p12"/>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Font typeface="Arial"/>
              <a:buChar char="•"/>
            </a:pPr>
            <a:r>
              <a:rPr lang="en-US"/>
              <a:t>Drink water between meals, instead of with meals, as drinking water while eating can dilute stomach acids, potentially interfering with digestion.</a:t>
            </a:r>
            <a:endParaRPr/>
          </a:p>
          <a:p>
            <a:pPr indent="-228600" lvl="0" marL="228600" rtl="0" algn="l">
              <a:lnSpc>
                <a:spcPct val="120000"/>
              </a:lnSpc>
              <a:spcBef>
                <a:spcPts val="1000"/>
              </a:spcBef>
              <a:spcAft>
                <a:spcPts val="0"/>
              </a:spcAft>
              <a:buClr>
                <a:schemeClr val="dk1"/>
              </a:buClr>
              <a:buSzPts val="1800"/>
              <a:buFont typeface="Arial"/>
              <a:buChar char="•"/>
            </a:pPr>
            <a:r>
              <a:rPr lang="en-US"/>
              <a:t>Flavor it up: Add lemon slices, cucumber, or berries to make water more enjoyable.</a:t>
            </a:r>
            <a:endParaRPr/>
          </a:p>
          <a:p>
            <a:pPr indent="-228600" lvl="0" marL="228600" rtl="0" algn="l">
              <a:lnSpc>
                <a:spcPct val="120000"/>
              </a:lnSpc>
              <a:spcBef>
                <a:spcPts val="1000"/>
              </a:spcBef>
              <a:spcAft>
                <a:spcPts val="0"/>
              </a:spcAft>
              <a:buClr>
                <a:schemeClr val="dk1"/>
              </a:buClr>
              <a:buSzPts val="1800"/>
              <a:buFont typeface="Arial"/>
              <a:buChar char="•"/>
            </a:pPr>
            <a:r>
              <a:rPr lang="en-US"/>
              <a:t>Carry a water bottle: A simple habit like carrying a bottle ensures you’re never without water.</a:t>
            </a:r>
            <a:endParaRPr/>
          </a:p>
          <a:p>
            <a:pPr indent="-228600" lvl="0" marL="228600" rtl="0" algn="l">
              <a:lnSpc>
                <a:spcPct val="120000"/>
              </a:lnSpc>
              <a:spcBef>
                <a:spcPts val="1000"/>
              </a:spcBef>
              <a:spcAft>
                <a:spcPts val="0"/>
              </a:spcAft>
              <a:buClr>
                <a:schemeClr val="dk1"/>
              </a:buClr>
              <a:buSzPts val="1800"/>
              <a:buFont typeface="Arial"/>
              <a:buChar char="•"/>
            </a:pPr>
            <a:r>
              <a:rPr lang="en-US"/>
              <a:t>Herbal teas or broth: These can also contribute to your daily water intake if plain water isn’t appealing.</a:t>
            </a:r>
            <a:endParaRPr/>
          </a:p>
        </p:txBody>
      </p:sp>
      <p:pic>
        <p:nvPicPr>
          <p:cNvPr descr="Free Clear Drinking Glass Stock Photo" id="199" name="Google Shape;199;p12"/>
          <p:cNvPicPr preferRelativeResize="0"/>
          <p:nvPr/>
        </p:nvPicPr>
        <p:blipFill rotWithShape="1">
          <a:blip r:embed="rId3">
            <a:alphaModFix amt="35000"/>
          </a:blip>
          <a:srcRect b="0" l="36453" r="16129" t="0"/>
          <a:stretch/>
        </p:blipFill>
        <p:spPr>
          <a:xfrm>
            <a:off x="8662737" y="0"/>
            <a:ext cx="3529263" cy="4683059"/>
          </a:xfrm>
          <a:prstGeom prst="ellipse">
            <a:avLst/>
          </a:prstGeom>
          <a:noFill/>
          <a:ln>
            <a:noFill/>
          </a:ln>
        </p:spPr>
      </p:pic>
      <p:pic>
        <p:nvPicPr>
          <p:cNvPr descr="Slika, ki vsebuje besede električno modra, posnetek zaslona, pisava, modro&#10;&#10;Opis je samodejno ustvarjen" id="200" name="Google Shape;200;p12"/>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3"/>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Affordable eating: Healthy doesn’t mean expensive</a:t>
            </a:r>
            <a:endParaRPr/>
          </a:p>
        </p:txBody>
      </p:sp>
      <p:sp>
        <p:nvSpPr>
          <p:cNvPr id="207" name="Google Shape;207;p13"/>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b="1" lang="en-US"/>
              <a:t>Common Misconception: Healthy Eating is Expensive</a:t>
            </a:r>
            <a:endParaRPr b="1"/>
          </a:p>
          <a:p>
            <a:pPr indent="0" lvl="0" marL="0" rtl="0" algn="l">
              <a:lnSpc>
                <a:spcPct val="120000"/>
              </a:lnSpc>
              <a:spcBef>
                <a:spcPts val="1000"/>
              </a:spcBef>
              <a:spcAft>
                <a:spcPts val="0"/>
              </a:spcAft>
              <a:buClr>
                <a:schemeClr val="dk1"/>
              </a:buClr>
              <a:buSzPts val="1800"/>
              <a:buNone/>
            </a:pPr>
            <a:r>
              <a:rPr lang="en-US"/>
              <a:t>Many people believe that eating healthy requires purchasing expensive organic products or fancy superfoods. However, some of the most nutritious and affordable foods are simple, everyday items that can be found in any grocery store. </a:t>
            </a:r>
            <a:endParaRPr/>
          </a:p>
          <a:p>
            <a:pPr indent="-228600" lvl="0" marL="228600" rtl="0" algn="l">
              <a:lnSpc>
                <a:spcPct val="120000"/>
              </a:lnSpc>
              <a:spcBef>
                <a:spcPts val="1000"/>
              </a:spcBef>
              <a:spcAft>
                <a:spcPts val="0"/>
              </a:spcAft>
              <a:buClr>
                <a:schemeClr val="dk1"/>
              </a:buClr>
              <a:buSzPts val="1800"/>
              <a:buChar char="•"/>
            </a:pPr>
            <a:r>
              <a:rPr lang="en-US"/>
              <a:t>Whole grains: Oats, brown rice, barley—rich in fiber and affordable.</a:t>
            </a:r>
            <a:endParaRPr/>
          </a:p>
          <a:p>
            <a:pPr indent="-228600" lvl="0" marL="228600" rtl="0" algn="l">
              <a:lnSpc>
                <a:spcPct val="120000"/>
              </a:lnSpc>
              <a:spcBef>
                <a:spcPts val="1000"/>
              </a:spcBef>
              <a:spcAft>
                <a:spcPts val="0"/>
              </a:spcAft>
              <a:buClr>
                <a:schemeClr val="dk1"/>
              </a:buClr>
              <a:buSzPts val="1800"/>
              <a:buChar char="•"/>
            </a:pPr>
            <a:r>
              <a:rPr lang="en-US"/>
              <a:t>Legumes: Lentils, beans (dried or canned)—high in protein and fiber.</a:t>
            </a:r>
            <a:endParaRPr/>
          </a:p>
          <a:p>
            <a:pPr indent="-228600" lvl="0" marL="228600" rtl="0" algn="l">
              <a:lnSpc>
                <a:spcPct val="120000"/>
              </a:lnSpc>
              <a:spcBef>
                <a:spcPts val="1000"/>
              </a:spcBef>
              <a:spcAft>
                <a:spcPts val="0"/>
              </a:spcAft>
              <a:buClr>
                <a:schemeClr val="dk1"/>
              </a:buClr>
              <a:buSzPts val="1800"/>
              <a:buChar char="•"/>
            </a:pPr>
            <a:r>
              <a:rPr lang="en-US"/>
              <a:t>Vegetables: Carrots, cabbage, zucchini, spinach—especially when purchased seasonally.</a:t>
            </a:r>
            <a:endParaRPr/>
          </a:p>
          <a:p>
            <a:pPr indent="-228600" lvl="0" marL="228600" rtl="0" algn="l">
              <a:lnSpc>
                <a:spcPct val="120000"/>
              </a:lnSpc>
              <a:spcBef>
                <a:spcPts val="1000"/>
              </a:spcBef>
              <a:spcAft>
                <a:spcPts val="0"/>
              </a:spcAft>
              <a:buClr>
                <a:schemeClr val="dk1"/>
              </a:buClr>
              <a:buSzPts val="1800"/>
              <a:buChar char="•"/>
            </a:pPr>
            <a:r>
              <a:rPr lang="en-US"/>
              <a:t>Proteins: Eggs, canned tuna, beans, lentils, and lean chicken.</a:t>
            </a:r>
            <a:endParaRPr/>
          </a:p>
        </p:txBody>
      </p:sp>
      <p:pic>
        <p:nvPicPr>
          <p:cNvPr descr="Free Coins and Banknotes Scattered on Gray Wooden Surface Stock Photo" id="208" name="Google Shape;208;p13"/>
          <p:cNvPicPr preferRelativeResize="0"/>
          <p:nvPr/>
        </p:nvPicPr>
        <p:blipFill rotWithShape="1">
          <a:blip r:embed="rId3">
            <a:alphaModFix amt="50000"/>
          </a:blip>
          <a:srcRect b="0" l="0" r="0" t="0"/>
          <a:stretch/>
        </p:blipFill>
        <p:spPr>
          <a:xfrm>
            <a:off x="7132321" y="0"/>
            <a:ext cx="5059680" cy="4673470"/>
          </a:xfrm>
          <a:prstGeom prst="ellipse">
            <a:avLst/>
          </a:prstGeom>
          <a:noFill/>
          <a:ln>
            <a:noFill/>
          </a:ln>
        </p:spPr>
      </p:pic>
      <p:pic>
        <p:nvPicPr>
          <p:cNvPr descr="Slika, ki vsebuje besede električno modra, posnetek zaslona, pisava, modro&#10;&#10;Opis je samodejno ustvarjen" id="209" name="Google Shape;209;p13"/>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14"/>
          <p:cNvPicPr preferRelativeResize="0"/>
          <p:nvPr/>
        </p:nvPicPr>
        <p:blipFill rotWithShape="1">
          <a:blip r:embed="rId3">
            <a:alphaModFix amt="50000"/>
          </a:blip>
          <a:srcRect b="0" l="0" r="0" t="0"/>
          <a:stretch/>
        </p:blipFill>
        <p:spPr>
          <a:xfrm>
            <a:off x="7960093" y="-510141"/>
            <a:ext cx="5353651" cy="3569101"/>
          </a:xfrm>
          <a:prstGeom prst="ellipse">
            <a:avLst/>
          </a:prstGeom>
          <a:noFill/>
          <a:ln>
            <a:noFill/>
          </a:ln>
        </p:spPr>
      </p:pic>
      <p:sp>
        <p:nvSpPr>
          <p:cNvPr id="216" name="Google Shape;216;p14"/>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Smart Shopping Tips</a:t>
            </a:r>
            <a:endParaRPr/>
          </a:p>
        </p:txBody>
      </p:sp>
      <p:sp>
        <p:nvSpPr>
          <p:cNvPr id="217" name="Google Shape;217;p14"/>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Font typeface="Arial"/>
              <a:buChar char="•"/>
            </a:pPr>
            <a:r>
              <a:rPr b="1" lang="en-US"/>
              <a:t>Buy in season</a:t>
            </a:r>
            <a:r>
              <a:rPr lang="en-US"/>
              <a:t>: Seasonal produce is often cheaper and fresher. Focus on what’s in season to save money.</a:t>
            </a:r>
            <a:endParaRPr/>
          </a:p>
          <a:p>
            <a:pPr indent="-228600" lvl="0" marL="228600" rtl="0" algn="l">
              <a:lnSpc>
                <a:spcPct val="120000"/>
              </a:lnSpc>
              <a:spcBef>
                <a:spcPts val="1000"/>
              </a:spcBef>
              <a:spcAft>
                <a:spcPts val="0"/>
              </a:spcAft>
              <a:buClr>
                <a:schemeClr val="dk1"/>
              </a:buClr>
              <a:buSzPts val="1800"/>
              <a:buFont typeface="Arial"/>
              <a:buChar char="•"/>
            </a:pPr>
            <a:r>
              <a:rPr b="1" lang="en-US"/>
              <a:t>Frozen vegetables</a:t>
            </a:r>
            <a:r>
              <a:rPr lang="en-US"/>
              <a:t>: Just as nutritious as fresh vegetables and often more affordable. Plus, they don’t spoil quickly.</a:t>
            </a:r>
            <a:endParaRPr/>
          </a:p>
          <a:p>
            <a:pPr indent="-228600" lvl="0" marL="228600" rtl="0" algn="l">
              <a:lnSpc>
                <a:spcPct val="120000"/>
              </a:lnSpc>
              <a:spcBef>
                <a:spcPts val="1000"/>
              </a:spcBef>
              <a:spcAft>
                <a:spcPts val="0"/>
              </a:spcAft>
              <a:buClr>
                <a:schemeClr val="dk1"/>
              </a:buClr>
              <a:buSzPts val="1800"/>
              <a:buFont typeface="Arial"/>
              <a:buChar char="•"/>
            </a:pPr>
            <a:r>
              <a:rPr b="1" lang="en-US"/>
              <a:t>Bulk purchases</a:t>
            </a:r>
            <a:r>
              <a:rPr lang="en-US"/>
              <a:t>: Items like rice, oats, beans, and lentils can be bought in bulk and stored for a long time.</a:t>
            </a:r>
            <a:endParaRPr/>
          </a:p>
          <a:p>
            <a:pPr indent="-228600" lvl="0" marL="228600" rtl="0" algn="l">
              <a:lnSpc>
                <a:spcPct val="120000"/>
              </a:lnSpc>
              <a:spcBef>
                <a:spcPts val="1000"/>
              </a:spcBef>
              <a:spcAft>
                <a:spcPts val="0"/>
              </a:spcAft>
              <a:buClr>
                <a:schemeClr val="dk1"/>
              </a:buClr>
              <a:buSzPts val="1800"/>
              <a:buFont typeface="Arial"/>
              <a:buChar char="•"/>
            </a:pPr>
            <a:r>
              <a:rPr b="1" lang="en-US"/>
              <a:t>Plan meals ahead</a:t>
            </a:r>
            <a:r>
              <a:rPr lang="en-US"/>
              <a:t>: Creating a meal plan helps avoid impulse buys and ensures you use everything you purchase.</a:t>
            </a:r>
            <a:endParaRPr/>
          </a:p>
        </p:txBody>
      </p:sp>
      <p:pic>
        <p:nvPicPr>
          <p:cNvPr descr="Slika, ki vsebuje besede električno modra, posnetek zaslona, pisava, modro&#10;&#10;Opis je samodejno ustvarjen" id="218" name="Google Shape;218;p14"/>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5"/>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Simple, Affordable Meals</a:t>
            </a:r>
            <a:endParaRPr/>
          </a:p>
        </p:txBody>
      </p:sp>
      <p:pic>
        <p:nvPicPr>
          <p:cNvPr descr="Free Vegetable Salad Stock Photo" id="225" name="Google Shape;225;p15"/>
          <p:cNvPicPr preferRelativeResize="0"/>
          <p:nvPr/>
        </p:nvPicPr>
        <p:blipFill rotWithShape="1">
          <a:blip r:embed="rId3">
            <a:alphaModFix amt="35000"/>
          </a:blip>
          <a:srcRect b="0" l="0" r="0" t="0"/>
          <a:stretch/>
        </p:blipFill>
        <p:spPr>
          <a:xfrm>
            <a:off x="4873592" y="-917170"/>
            <a:ext cx="9144000" cy="6858000"/>
          </a:xfrm>
          <a:prstGeom prst="ellipse">
            <a:avLst/>
          </a:prstGeom>
          <a:noFill/>
          <a:ln>
            <a:noFill/>
          </a:ln>
        </p:spPr>
      </p:pic>
      <p:sp>
        <p:nvSpPr>
          <p:cNvPr id="226" name="Google Shape;226;p15"/>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114300" lvl="0" marL="228600" rtl="0" algn="l">
              <a:lnSpc>
                <a:spcPct val="120000"/>
              </a:lnSpc>
              <a:spcBef>
                <a:spcPts val="0"/>
              </a:spcBef>
              <a:spcAft>
                <a:spcPts val="0"/>
              </a:spcAft>
              <a:buClr>
                <a:schemeClr val="dk1"/>
              </a:buClr>
              <a:buSzPts val="1800"/>
              <a:buNone/>
            </a:pPr>
            <a:r>
              <a:t/>
            </a:r>
            <a:endParaRPr/>
          </a:p>
          <a:p>
            <a:pPr indent="-228600" lvl="0" marL="228600" rtl="0" algn="l">
              <a:lnSpc>
                <a:spcPct val="120000"/>
              </a:lnSpc>
              <a:spcBef>
                <a:spcPts val="1000"/>
              </a:spcBef>
              <a:spcAft>
                <a:spcPts val="0"/>
              </a:spcAft>
              <a:buClr>
                <a:schemeClr val="dk1"/>
              </a:buClr>
              <a:buSzPts val="1800"/>
              <a:buFont typeface="Arial"/>
              <a:buChar char="•"/>
            </a:pPr>
            <a:r>
              <a:rPr b="1" lang="en-US"/>
              <a:t>Oatmeal with fruits</a:t>
            </a:r>
            <a:r>
              <a:rPr lang="en-US"/>
              <a:t>: A cheap, filling breakfast packed with fiber and nutrients.</a:t>
            </a:r>
            <a:endParaRPr/>
          </a:p>
          <a:p>
            <a:pPr indent="-228600" lvl="0" marL="228600" rtl="0" algn="l">
              <a:lnSpc>
                <a:spcPct val="120000"/>
              </a:lnSpc>
              <a:spcBef>
                <a:spcPts val="1000"/>
              </a:spcBef>
              <a:spcAft>
                <a:spcPts val="0"/>
              </a:spcAft>
              <a:buClr>
                <a:schemeClr val="dk1"/>
              </a:buClr>
              <a:buSzPts val="1800"/>
              <a:buFont typeface="Arial"/>
              <a:buChar char="•"/>
            </a:pPr>
            <a:r>
              <a:rPr b="1" lang="en-US"/>
              <a:t>Lentil soup</a:t>
            </a:r>
            <a:r>
              <a:rPr lang="en-US"/>
              <a:t>: Easy to make, filling, and packed with protein and fiber. It’s a great option for managing diabetes and cholesterol.</a:t>
            </a:r>
            <a:endParaRPr/>
          </a:p>
          <a:p>
            <a:pPr indent="-228600" lvl="0" marL="228600" rtl="0" algn="l">
              <a:lnSpc>
                <a:spcPct val="120000"/>
              </a:lnSpc>
              <a:spcBef>
                <a:spcPts val="1000"/>
              </a:spcBef>
              <a:spcAft>
                <a:spcPts val="0"/>
              </a:spcAft>
              <a:buClr>
                <a:schemeClr val="dk1"/>
              </a:buClr>
              <a:buSzPts val="1800"/>
              <a:buFont typeface="Arial"/>
              <a:buChar char="•"/>
            </a:pPr>
            <a:r>
              <a:rPr b="1" lang="en-US"/>
              <a:t>Egg and vegetable stir-fry</a:t>
            </a:r>
            <a:r>
              <a:rPr lang="en-US"/>
              <a:t>: Eggs are a cheap source of protein, and vegetables provide essential nutrients.</a:t>
            </a:r>
            <a:endParaRPr/>
          </a:p>
        </p:txBody>
      </p:sp>
      <p:pic>
        <p:nvPicPr>
          <p:cNvPr descr="Slika, ki vsebuje besede električno modra, posnetek zaslona, pisava, modro&#10;&#10;Opis je samodejno ustvarjen" id="227" name="Google Shape;227;p15"/>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Free Close-Up Shot of Sweet Candies on Lilac Background Stock Photo" id="232" name="Google Shape;232;p16"/>
          <p:cNvPicPr preferRelativeResize="0"/>
          <p:nvPr/>
        </p:nvPicPr>
        <p:blipFill rotWithShape="1">
          <a:blip r:embed="rId3">
            <a:alphaModFix amt="50000"/>
          </a:blip>
          <a:srcRect b="0" l="0" r="0" t="0"/>
          <a:stretch/>
        </p:blipFill>
        <p:spPr>
          <a:xfrm>
            <a:off x="7056783" y="-749620"/>
            <a:ext cx="6454593" cy="4303062"/>
          </a:xfrm>
          <a:prstGeom prst="ellipse">
            <a:avLst/>
          </a:prstGeom>
          <a:noFill/>
          <a:ln>
            <a:noFill/>
          </a:ln>
        </p:spPr>
      </p:pic>
      <p:sp>
        <p:nvSpPr>
          <p:cNvPr id="233" name="Google Shape;233;p16"/>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Foods for Managing Diabetes</a:t>
            </a:r>
            <a:endParaRPr/>
          </a:p>
        </p:txBody>
      </p:sp>
      <p:sp>
        <p:nvSpPr>
          <p:cNvPr id="234" name="Google Shape;234;p16"/>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a:bodyPr>
          <a:lstStyle/>
          <a:p>
            <a:pPr indent="-122872" lvl="0" marL="228600" rtl="0" algn="l">
              <a:lnSpc>
                <a:spcPct val="120000"/>
              </a:lnSpc>
              <a:spcBef>
                <a:spcPts val="0"/>
              </a:spcBef>
              <a:spcAft>
                <a:spcPts val="0"/>
              </a:spcAft>
              <a:buClr>
                <a:schemeClr val="dk1"/>
              </a:buClr>
              <a:buSzPct val="100000"/>
              <a:buNone/>
            </a:pPr>
            <a:r>
              <a:t/>
            </a:r>
            <a:endParaRPr/>
          </a:p>
          <a:p>
            <a:pPr indent="0" lvl="0" marL="0" rtl="0" algn="l">
              <a:lnSpc>
                <a:spcPct val="120000"/>
              </a:lnSpc>
              <a:spcBef>
                <a:spcPts val="1000"/>
              </a:spcBef>
              <a:spcAft>
                <a:spcPts val="0"/>
              </a:spcAft>
              <a:buClr>
                <a:schemeClr val="dk1"/>
              </a:buClr>
              <a:buSzPct val="100000"/>
              <a:buNone/>
            </a:pPr>
            <a:r>
              <a:rPr b="1" lang="en-US"/>
              <a:t>Diabetes-Friendly Foods</a:t>
            </a:r>
            <a:br>
              <a:rPr lang="en-US"/>
            </a:br>
            <a:r>
              <a:rPr lang="en-US"/>
              <a:t>Managing blood sugar is essential for people with diabetes, and the right foods can help:</a:t>
            </a:r>
            <a:endParaRPr/>
          </a:p>
          <a:p>
            <a:pPr indent="-228600" lvl="0" marL="228600" rtl="0" algn="l">
              <a:lnSpc>
                <a:spcPct val="120000"/>
              </a:lnSpc>
              <a:spcBef>
                <a:spcPts val="1000"/>
              </a:spcBef>
              <a:spcAft>
                <a:spcPts val="0"/>
              </a:spcAft>
              <a:buClr>
                <a:schemeClr val="dk1"/>
              </a:buClr>
              <a:buSzPct val="100000"/>
              <a:buFont typeface="Arial"/>
              <a:buChar char="•"/>
            </a:pPr>
            <a:r>
              <a:rPr b="1" lang="en-US"/>
              <a:t>Low-Glycemic Index (GI) Foods</a:t>
            </a:r>
            <a:r>
              <a:rPr lang="en-US"/>
              <a:t>: Foods that don’t spike blood sugar include whole grains (like oats and brown rice), legumes, and non-starchy vegetables (like broccoli, spinach, and peppers).</a:t>
            </a:r>
            <a:endParaRPr/>
          </a:p>
          <a:p>
            <a:pPr indent="-228600" lvl="0" marL="228600" rtl="0" algn="l">
              <a:lnSpc>
                <a:spcPct val="120000"/>
              </a:lnSpc>
              <a:spcBef>
                <a:spcPts val="1000"/>
              </a:spcBef>
              <a:spcAft>
                <a:spcPts val="0"/>
              </a:spcAft>
              <a:buClr>
                <a:schemeClr val="dk1"/>
              </a:buClr>
              <a:buSzPct val="100000"/>
              <a:buFont typeface="Arial"/>
              <a:buChar char="•"/>
            </a:pPr>
            <a:r>
              <a:rPr b="1" lang="en-US"/>
              <a:t>Healthy Fats</a:t>
            </a:r>
            <a:r>
              <a:rPr lang="en-US"/>
              <a:t>: Foods like olive oil, avocados, nuts, and seeds can help control blood sugar and provide heart-healthy fats.</a:t>
            </a:r>
            <a:endParaRPr/>
          </a:p>
          <a:p>
            <a:pPr indent="-228600" lvl="0" marL="228600" rtl="0" algn="l">
              <a:lnSpc>
                <a:spcPct val="120000"/>
              </a:lnSpc>
              <a:spcBef>
                <a:spcPts val="1000"/>
              </a:spcBef>
              <a:spcAft>
                <a:spcPts val="0"/>
              </a:spcAft>
              <a:buClr>
                <a:schemeClr val="dk1"/>
              </a:buClr>
              <a:buSzPct val="100000"/>
              <a:buFont typeface="Arial"/>
              <a:buChar char="•"/>
            </a:pPr>
            <a:r>
              <a:rPr b="1" lang="en-US"/>
              <a:t>High-Fiber Foods</a:t>
            </a:r>
            <a:r>
              <a:rPr lang="en-US"/>
              <a:t>: Fiber slows the absorption of sugar into the bloodstream, which helps maintain stable blood sugar levels. Foods like lentils, beans, and whole grains are great choices.</a:t>
            </a:r>
            <a:endParaRPr/>
          </a:p>
        </p:txBody>
      </p:sp>
      <p:pic>
        <p:nvPicPr>
          <p:cNvPr descr="Slika, ki vsebuje besede električno modra, posnetek zaslona, pisava, modro&#10;&#10;Opis je samodejno ustvarjen" id="235" name="Google Shape;235;p16"/>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7"/>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Cholesterol Management</a:t>
            </a:r>
            <a:endParaRPr/>
          </a:p>
        </p:txBody>
      </p:sp>
      <p:sp>
        <p:nvSpPr>
          <p:cNvPr id="242" name="Google Shape;242;p17"/>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lnSpcReduction="10000"/>
          </a:bodyPr>
          <a:lstStyle/>
          <a:p>
            <a:pPr indent="-114300" lvl="0" marL="228600" rtl="0" algn="l">
              <a:lnSpc>
                <a:spcPct val="120000"/>
              </a:lnSpc>
              <a:spcBef>
                <a:spcPts val="0"/>
              </a:spcBef>
              <a:spcAft>
                <a:spcPts val="0"/>
              </a:spcAft>
              <a:buClr>
                <a:schemeClr val="dk1"/>
              </a:buClr>
              <a:buSzPts val="1800"/>
              <a:buNone/>
            </a:pPr>
            <a:r>
              <a:t/>
            </a:r>
            <a:endParaRPr/>
          </a:p>
          <a:p>
            <a:pPr indent="-228600" lvl="0" marL="228600" rtl="0" algn="l">
              <a:lnSpc>
                <a:spcPct val="120000"/>
              </a:lnSpc>
              <a:spcBef>
                <a:spcPts val="1000"/>
              </a:spcBef>
              <a:spcAft>
                <a:spcPts val="0"/>
              </a:spcAft>
              <a:buClr>
                <a:schemeClr val="dk1"/>
              </a:buClr>
              <a:buSzPts val="1800"/>
              <a:buChar char="•"/>
            </a:pPr>
            <a:r>
              <a:rPr b="1" lang="en-US"/>
              <a:t>High Cholesterol can lead to heart disease, but incorporating certain foods into your diet can help manage cholesterol levels:</a:t>
            </a:r>
            <a:endParaRPr b="1"/>
          </a:p>
          <a:p>
            <a:pPr indent="-228600" lvl="0" marL="228600" rtl="0" algn="l">
              <a:lnSpc>
                <a:spcPct val="120000"/>
              </a:lnSpc>
              <a:spcBef>
                <a:spcPts val="1000"/>
              </a:spcBef>
              <a:spcAft>
                <a:spcPts val="0"/>
              </a:spcAft>
              <a:buClr>
                <a:schemeClr val="dk1"/>
              </a:buClr>
              <a:buSzPts val="1800"/>
              <a:buChar char="•"/>
            </a:pPr>
            <a:r>
              <a:rPr b="1" lang="en-US"/>
              <a:t>Soluble Fiber: Found in oats, barley, beans, and fruits like apples and pears. Soluble fiber binds to cholesterol in the digestive system and helps remove it from the body.</a:t>
            </a:r>
            <a:endParaRPr b="1"/>
          </a:p>
          <a:p>
            <a:pPr indent="-228600" lvl="0" marL="228600" rtl="0" algn="l">
              <a:lnSpc>
                <a:spcPct val="120000"/>
              </a:lnSpc>
              <a:spcBef>
                <a:spcPts val="1000"/>
              </a:spcBef>
              <a:spcAft>
                <a:spcPts val="0"/>
              </a:spcAft>
              <a:buClr>
                <a:schemeClr val="dk1"/>
              </a:buClr>
              <a:buSzPts val="1800"/>
              <a:buChar char="•"/>
            </a:pPr>
            <a:r>
              <a:rPr b="1" lang="en-US"/>
              <a:t>Omega-3 Fatty Acids: Found in fatty fish (like salmon, sardines, and mackerel) and flaxseeds, omega-3s reduce the risk of heart disease and lower LDL cholesterol (the "bad" cholesterol).</a:t>
            </a:r>
            <a:endParaRPr b="1"/>
          </a:p>
          <a:p>
            <a:pPr indent="-228600" lvl="0" marL="228600" rtl="0" algn="l">
              <a:lnSpc>
                <a:spcPct val="120000"/>
              </a:lnSpc>
              <a:spcBef>
                <a:spcPts val="1000"/>
              </a:spcBef>
              <a:spcAft>
                <a:spcPts val="0"/>
              </a:spcAft>
              <a:buClr>
                <a:schemeClr val="dk1"/>
              </a:buClr>
              <a:buSzPts val="1800"/>
              <a:buChar char="•"/>
            </a:pPr>
            <a:r>
              <a:rPr b="1" lang="en-US"/>
              <a:t>Plant-Based Proteins: Beans, lentils, and tofu are excellent substitutes for red meat, which is high in saturated fats and can raise cholesterol.</a:t>
            </a:r>
            <a:endParaRPr/>
          </a:p>
        </p:txBody>
      </p:sp>
      <p:pic>
        <p:nvPicPr>
          <p:cNvPr descr="Free Crispy Chicken with Fries Stock Photo" id="243" name="Google Shape;243;p17"/>
          <p:cNvPicPr preferRelativeResize="0"/>
          <p:nvPr/>
        </p:nvPicPr>
        <p:blipFill rotWithShape="1">
          <a:blip r:embed="rId3">
            <a:alphaModFix amt="35000"/>
          </a:blip>
          <a:srcRect b="0" l="0" r="0" t="0"/>
          <a:stretch/>
        </p:blipFill>
        <p:spPr>
          <a:xfrm>
            <a:off x="952500" y="0"/>
            <a:ext cx="10287000" cy="6858000"/>
          </a:xfrm>
          <a:prstGeom prst="ellipse">
            <a:avLst/>
          </a:prstGeom>
          <a:noFill/>
          <a:ln>
            <a:noFill/>
          </a:ln>
        </p:spPr>
      </p:pic>
      <p:pic>
        <p:nvPicPr>
          <p:cNvPr descr="Slika, ki vsebuje besede električno modra, posnetek zaslona, pisava, modro&#10;&#10;Opis je samodejno ustvarjen" id="244" name="Google Shape;244;p17"/>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8"/>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Portion control and meal timing</a:t>
            </a:r>
            <a:endParaRPr/>
          </a:p>
        </p:txBody>
      </p:sp>
      <p:sp>
        <p:nvSpPr>
          <p:cNvPr id="251" name="Google Shape;251;p18"/>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Font typeface="Arial"/>
              <a:buChar char="•"/>
            </a:pPr>
            <a:r>
              <a:rPr b="1" lang="en-US"/>
              <a:t>Portion sizes</a:t>
            </a:r>
            <a:r>
              <a:rPr lang="en-US"/>
              <a:t> are crucial for managing both diabetes and cholesterol. </a:t>
            </a:r>
            <a:endParaRPr/>
          </a:p>
          <a:p>
            <a:pPr indent="-101600" lvl="1" marL="274320" rtl="0" algn="l">
              <a:lnSpc>
                <a:spcPct val="120000"/>
              </a:lnSpc>
              <a:spcBef>
                <a:spcPts val="500"/>
              </a:spcBef>
              <a:spcAft>
                <a:spcPts val="0"/>
              </a:spcAft>
              <a:buClr>
                <a:schemeClr val="dk1"/>
              </a:buClr>
              <a:buSzPts val="1600"/>
              <a:buFont typeface="Arial"/>
              <a:buChar char="•"/>
            </a:pPr>
            <a:r>
              <a:rPr lang="en-US"/>
              <a:t> Eating smaller, more frequent meals can help maintain blood sugar levels and reduce cholesterol absorption.</a:t>
            </a:r>
            <a:endParaRPr/>
          </a:p>
          <a:p>
            <a:pPr indent="-228600" lvl="0" marL="228600" rtl="0" algn="l">
              <a:lnSpc>
                <a:spcPct val="120000"/>
              </a:lnSpc>
              <a:spcBef>
                <a:spcPts val="1000"/>
              </a:spcBef>
              <a:spcAft>
                <a:spcPts val="0"/>
              </a:spcAft>
              <a:buClr>
                <a:schemeClr val="dk1"/>
              </a:buClr>
              <a:buSzPts val="1800"/>
              <a:buFont typeface="Arial"/>
              <a:buChar char="•"/>
            </a:pPr>
            <a:r>
              <a:rPr b="1" lang="en-US"/>
              <a:t>Balanced Meals</a:t>
            </a:r>
            <a:r>
              <a:rPr lang="en-US"/>
              <a:t>: Each meal should include a healthy balance of protein, whole grains, and vegetables. </a:t>
            </a:r>
            <a:endParaRPr/>
          </a:p>
          <a:p>
            <a:pPr indent="-101600" lvl="1" marL="274320" rtl="0" algn="l">
              <a:lnSpc>
                <a:spcPct val="120000"/>
              </a:lnSpc>
              <a:spcBef>
                <a:spcPts val="500"/>
              </a:spcBef>
              <a:spcAft>
                <a:spcPts val="0"/>
              </a:spcAft>
              <a:buClr>
                <a:schemeClr val="dk1"/>
              </a:buClr>
              <a:buSzPts val="1600"/>
              <a:buFont typeface="Arial"/>
              <a:buChar char="•"/>
            </a:pPr>
            <a:r>
              <a:rPr lang="en-US"/>
              <a:t> For example, a lunch of grilled chicken, quinoa, and steamed broccoli is balanced, filling, and heart-healthy.</a:t>
            </a:r>
            <a:endParaRPr/>
          </a:p>
        </p:txBody>
      </p:sp>
      <p:pic>
        <p:nvPicPr>
          <p:cNvPr descr="Free Top view of fried egg with slices of avocado and bred served on plate on wooden table near hot coffee and blue flowers Stock Photo" id="252" name="Google Shape;252;p18"/>
          <p:cNvPicPr preferRelativeResize="0"/>
          <p:nvPr/>
        </p:nvPicPr>
        <p:blipFill rotWithShape="1">
          <a:blip r:embed="rId3">
            <a:alphaModFix amt="20000"/>
          </a:blip>
          <a:srcRect b="0" l="0" r="0" t="0"/>
          <a:stretch/>
        </p:blipFill>
        <p:spPr>
          <a:xfrm>
            <a:off x="8046721" y="-1049155"/>
            <a:ext cx="4975626" cy="6219531"/>
          </a:xfrm>
          <a:prstGeom prst="ellipse">
            <a:avLst/>
          </a:prstGeom>
          <a:noFill/>
          <a:ln>
            <a:noFill/>
          </a:ln>
        </p:spPr>
      </p:pic>
      <p:pic>
        <p:nvPicPr>
          <p:cNvPr descr="Slika, ki vsebuje besede električno modra, posnetek zaslona, pisava, modro&#10;&#10;Opis je samodejno ustvarjen" id="253" name="Google Shape;253;p18"/>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9"/>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Foods to limit or avoid</a:t>
            </a:r>
            <a:endParaRPr/>
          </a:p>
        </p:txBody>
      </p:sp>
      <p:sp>
        <p:nvSpPr>
          <p:cNvPr id="260" name="Google Shape;260;p19"/>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85750" lvl="1" marL="742950" rtl="0" algn="l">
              <a:lnSpc>
                <a:spcPct val="120000"/>
              </a:lnSpc>
              <a:spcBef>
                <a:spcPts val="0"/>
              </a:spcBef>
              <a:spcAft>
                <a:spcPts val="0"/>
              </a:spcAft>
              <a:buClr>
                <a:schemeClr val="dk1"/>
              </a:buClr>
              <a:buSzPts val="1600"/>
              <a:buFont typeface="Avenir"/>
              <a:buAutoNum type="arabicPeriod"/>
            </a:pPr>
            <a:r>
              <a:rPr b="1" lang="en-US"/>
              <a:t>Refined sugars</a:t>
            </a:r>
            <a:r>
              <a:rPr lang="en-US"/>
              <a:t>: Avoid sugary drinks, white bread, and pastries, which can spike blood sugar and contribute to high cholesterol.</a:t>
            </a:r>
            <a:endParaRPr/>
          </a:p>
          <a:p>
            <a:pPr indent="-184150" lvl="1" marL="742950" rtl="0" algn="l">
              <a:lnSpc>
                <a:spcPct val="120000"/>
              </a:lnSpc>
              <a:spcBef>
                <a:spcPts val="500"/>
              </a:spcBef>
              <a:spcAft>
                <a:spcPts val="0"/>
              </a:spcAft>
              <a:buClr>
                <a:schemeClr val="dk1"/>
              </a:buClr>
              <a:buSzPts val="1600"/>
              <a:buFont typeface="Avenir"/>
              <a:buNone/>
            </a:pPr>
            <a:r>
              <a:t/>
            </a:r>
            <a:endParaRPr/>
          </a:p>
          <a:p>
            <a:pPr indent="-285750" lvl="1" marL="742950" rtl="0" algn="l">
              <a:lnSpc>
                <a:spcPct val="120000"/>
              </a:lnSpc>
              <a:spcBef>
                <a:spcPts val="500"/>
              </a:spcBef>
              <a:spcAft>
                <a:spcPts val="0"/>
              </a:spcAft>
              <a:buClr>
                <a:schemeClr val="dk1"/>
              </a:buClr>
              <a:buSzPts val="1600"/>
              <a:buFont typeface="Avenir"/>
              <a:buAutoNum type="arabicPeriod"/>
            </a:pPr>
            <a:r>
              <a:rPr b="1" lang="en-US"/>
              <a:t>Processed foods</a:t>
            </a:r>
            <a:r>
              <a:rPr lang="en-US"/>
              <a:t>: Foods high in trans fats, like fried foods, snack cakes, and processed meats, can raise cholesterol levels and harm heart health.</a:t>
            </a:r>
            <a:endParaRPr/>
          </a:p>
        </p:txBody>
      </p:sp>
      <p:pic>
        <p:nvPicPr>
          <p:cNvPr id="261" name="Google Shape;261;p19"/>
          <p:cNvPicPr preferRelativeResize="0"/>
          <p:nvPr/>
        </p:nvPicPr>
        <p:blipFill rotWithShape="1">
          <a:blip r:embed="rId3">
            <a:alphaModFix/>
          </a:blip>
          <a:srcRect b="0" l="0" r="0" t="0"/>
          <a:stretch/>
        </p:blipFill>
        <p:spPr>
          <a:xfrm>
            <a:off x="0" y="4129238"/>
            <a:ext cx="4119896" cy="2728762"/>
          </a:xfrm>
          <a:prstGeom prst="ellipse">
            <a:avLst/>
          </a:prstGeom>
          <a:noFill/>
          <a:ln>
            <a:noFill/>
          </a:ln>
        </p:spPr>
      </p:pic>
      <p:pic>
        <p:nvPicPr>
          <p:cNvPr descr="Warning with solid fill" id="262" name="Google Shape;262;p19"/>
          <p:cNvPicPr preferRelativeResize="0"/>
          <p:nvPr/>
        </p:nvPicPr>
        <p:blipFill rotWithShape="1">
          <a:blip r:embed="rId4">
            <a:alphaModFix/>
          </a:blip>
          <a:srcRect b="0" l="0" r="0" t="0"/>
          <a:stretch/>
        </p:blipFill>
        <p:spPr>
          <a:xfrm>
            <a:off x="6593306" y="211610"/>
            <a:ext cx="2115953" cy="2115953"/>
          </a:xfrm>
          <a:prstGeom prst="rect">
            <a:avLst/>
          </a:prstGeom>
          <a:noFill/>
          <a:ln>
            <a:noFill/>
          </a:ln>
        </p:spPr>
      </p:pic>
      <p:pic>
        <p:nvPicPr>
          <p:cNvPr descr="Slika, ki vsebuje besede električno modra, posnetek zaslona, pisava, modro&#10;&#10;Opis je samodejno ustvarjen" id="263" name="Google Shape;263;p19"/>
          <p:cNvPicPr preferRelativeResize="0"/>
          <p:nvPr/>
        </p:nvPicPr>
        <p:blipFill rotWithShape="1">
          <a:blip r:embed="rId5">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2"/>
          <p:cNvSpPr/>
          <p:nvPr/>
        </p:nvSpPr>
        <p:spPr>
          <a:xfrm>
            <a:off x="8803792" y="3455896"/>
            <a:ext cx="3388208" cy="3406341"/>
          </a:xfrm>
          <a:custGeom>
            <a:rect b="b" l="l" r="r" t="t"/>
            <a:pathLst>
              <a:path extrusionOk="0" h="3406341" w="3388208">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0" name="Google Shape;100;p2"/>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1" name="Google Shape;101;p2"/>
          <p:cNvSpPr/>
          <p:nvPr/>
        </p:nvSpPr>
        <p:spPr>
          <a:xfrm>
            <a:off x="0" y="-1"/>
            <a:ext cx="6967903" cy="685798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02" name="Google Shape;102;p2"/>
          <p:cNvSpPr/>
          <p:nvPr/>
        </p:nvSpPr>
        <p:spPr>
          <a:xfrm rot="-5400000">
            <a:off x="54949" y="-54949"/>
            <a:ext cx="6858005" cy="6967903"/>
          </a:xfrm>
          <a:custGeom>
            <a:rect b="b" l="l" r="r" t="t"/>
            <a:pathLst>
              <a:path extrusionOk="0" h="2559050" w="2559050">
                <a:moveTo>
                  <a:pt x="0" y="0"/>
                </a:moveTo>
                <a:lnTo>
                  <a:pt x="2559050" y="0"/>
                </a:lnTo>
                <a:cubicBezTo>
                  <a:pt x="2559050" y="1413324"/>
                  <a:pt x="1413324" y="2559050"/>
                  <a:pt x="0" y="255905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venir"/>
              <a:ea typeface="Avenir"/>
              <a:cs typeface="Avenir"/>
              <a:sym typeface="Avenir"/>
            </a:endParaRPr>
          </a:p>
        </p:txBody>
      </p:sp>
      <p:sp>
        <p:nvSpPr>
          <p:cNvPr id="103" name="Google Shape;103;p2"/>
          <p:cNvSpPr txBox="1"/>
          <p:nvPr>
            <p:ph type="title"/>
          </p:nvPr>
        </p:nvSpPr>
        <p:spPr>
          <a:xfrm>
            <a:off x="1084728" y="2754999"/>
            <a:ext cx="4348578" cy="200526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000"/>
              <a:buFont typeface="Avenir"/>
              <a:buNone/>
            </a:pPr>
            <a:r>
              <a:rPr b="1" lang="en-US" sz="3000">
                <a:solidFill>
                  <a:schemeClr val="accent1"/>
                </a:solidFill>
                <a:latin typeface="Avenir"/>
                <a:ea typeface="Avenir"/>
                <a:cs typeface="Avenir"/>
                <a:sym typeface="Avenir"/>
              </a:rPr>
              <a:t>MODULE 3: HEALTHY FOOD AND COOKING</a:t>
            </a:r>
            <a:br>
              <a:rPr b="1" lang="en-US" sz="3000">
                <a:solidFill>
                  <a:schemeClr val="dk1"/>
                </a:solidFill>
                <a:latin typeface="Avenir"/>
                <a:ea typeface="Avenir"/>
                <a:cs typeface="Avenir"/>
                <a:sym typeface="Avenir"/>
              </a:rPr>
            </a:br>
            <a:endParaRPr b="1" sz="3000">
              <a:solidFill>
                <a:schemeClr val="dk1"/>
              </a:solidFill>
              <a:latin typeface="Avenir"/>
              <a:ea typeface="Avenir"/>
              <a:cs typeface="Avenir"/>
              <a:sym typeface="Avenir"/>
            </a:endParaRPr>
          </a:p>
        </p:txBody>
      </p:sp>
      <p:sp>
        <p:nvSpPr>
          <p:cNvPr id="104" name="Google Shape;104;p2"/>
          <p:cNvSpPr txBox="1"/>
          <p:nvPr/>
        </p:nvSpPr>
        <p:spPr>
          <a:xfrm>
            <a:off x="1084728" y="4902489"/>
            <a:ext cx="4348578" cy="985075"/>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None/>
            </a:pPr>
            <a:r>
              <a:rPr b="0" i="0" lang="en-US" sz="1800" u="none" cap="none" strike="noStrike">
                <a:solidFill>
                  <a:schemeClr val="dk1"/>
                </a:solidFill>
                <a:latin typeface="Avenir"/>
                <a:ea typeface="Avenir"/>
                <a:cs typeface="Avenir"/>
                <a:sym typeface="Avenir"/>
              </a:rPr>
              <a:t>Learning as a way of life - Asking and Encouraging</a:t>
            </a:r>
            <a:endParaRPr/>
          </a:p>
        </p:txBody>
      </p:sp>
      <p:pic>
        <p:nvPicPr>
          <p:cNvPr descr="Slika, ki vsebuje besede sličica, risanka, skica, ilustracija&#10;&#10;Opis je samodejno ustvarjen" id="105" name="Google Shape;105;p2"/>
          <p:cNvPicPr preferRelativeResize="0"/>
          <p:nvPr>
            <p:ph idx="1" type="body"/>
          </p:nvPr>
        </p:nvPicPr>
        <p:blipFill rotWithShape="1">
          <a:blip r:embed="rId3">
            <a:alphaModFix/>
          </a:blip>
          <a:srcRect b="0" l="11746" r="11895" t="0"/>
          <a:stretch/>
        </p:blipFill>
        <p:spPr>
          <a:xfrm>
            <a:off x="6967903" y="-14"/>
            <a:ext cx="5236733" cy="6858000"/>
          </a:xfrm>
          <a:prstGeom prst="rect">
            <a:avLst/>
          </a:prstGeom>
          <a:noFill/>
          <a:ln>
            <a:noFill/>
          </a:ln>
        </p:spPr>
      </p:pic>
      <p:pic>
        <p:nvPicPr>
          <p:cNvPr descr="Slika, ki vsebuje besede električno modra, posnetek zaslona, pisava, modro&#10;&#10;Opis je samodejno ustvarjen" id="106" name="Google Shape;106;p2"/>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03"/>
                                        </p:tgtEl>
                                        <p:attrNameLst>
                                          <p:attrName>style.visibility</p:attrName>
                                        </p:attrNameLst>
                                      </p:cBhvr>
                                      <p:to>
                                        <p:strVal val="visible"/>
                                      </p:to>
                                    </p:set>
                                    <p:animEffect filter="fade" transition="in">
                                      <p:cBhvr>
                                        <p:cTn dur="4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0"/>
          <p:cNvSpPr txBox="1"/>
          <p:nvPr>
            <p:ph type="title"/>
          </p:nvPr>
        </p:nvSpPr>
        <p:spPr>
          <a:xfrm>
            <a:off x="1120948" y="166399"/>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Food for Brain: Enhancing Cognitive Function </a:t>
            </a:r>
            <a:endParaRPr/>
          </a:p>
        </p:txBody>
      </p:sp>
      <p:sp>
        <p:nvSpPr>
          <p:cNvPr id="270" name="Google Shape;270;p20"/>
          <p:cNvSpPr txBox="1"/>
          <p:nvPr>
            <p:ph idx="1" type="body"/>
          </p:nvPr>
        </p:nvSpPr>
        <p:spPr>
          <a:xfrm>
            <a:off x="1120948" y="1782423"/>
            <a:ext cx="9950103" cy="3513514"/>
          </a:xfrm>
          <a:prstGeom prst="rect">
            <a:avLst/>
          </a:prstGeom>
          <a:noFill/>
          <a:ln>
            <a:noFill/>
          </a:ln>
        </p:spPr>
        <p:txBody>
          <a:bodyPr anchorCtr="0" anchor="t" bIns="45700" lIns="91425" spcFirstLastPara="1" rIns="91425" wrap="square" tIns="45700">
            <a:normAutofit/>
          </a:bodyPr>
          <a:lstStyle/>
          <a:p>
            <a:pPr indent="0" lvl="1" marL="457200" rtl="0" algn="l">
              <a:lnSpc>
                <a:spcPct val="120000"/>
              </a:lnSpc>
              <a:spcBef>
                <a:spcPts val="0"/>
              </a:spcBef>
              <a:spcAft>
                <a:spcPts val="0"/>
              </a:spcAft>
              <a:buClr>
                <a:schemeClr val="dk1"/>
              </a:buClr>
              <a:buSzPts val="1600"/>
              <a:buFont typeface="Avenir"/>
              <a:buNone/>
            </a:pPr>
            <a:r>
              <a:rPr lang="en-US"/>
              <a:t>The Connection Between Diet and Brain Health</a:t>
            </a:r>
            <a:br>
              <a:rPr b="0" lang="en-US"/>
            </a:br>
            <a:r>
              <a:rPr b="0" lang="en-US"/>
              <a:t>Research has shown that what we eat can significantly affect our brain function, memory, and overall cognitive health. As we age, protecting brain health becomes even more crucial to maintain mental sharpness and reduce the risk of conditions like dementia and Alzheimer’s disease.</a:t>
            </a:r>
            <a:endParaRPr/>
          </a:p>
        </p:txBody>
      </p:sp>
      <p:pic>
        <p:nvPicPr>
          <p:cNvPr id="271" name="Google Shape;271;p20"/>
          <p:cNvPicPr preferRelativeResize="0"/>
          <p:nvPr/>
        </p:nvPicPr>
        <p:blipFill rotWithShape="1">
          <a:blip r:embed="rId3">
            <a:alphaModFix/>
          </a:blip>
          <a:srcRect b="0" l="0" r="0" t="0"/>
          <a:stretch/>
        </p:blipFill>
        <p:spPr>
          <a:xfrm>
            <a:off x="3783189" y="3667226"/>
            <a:ext cx="4538448" cy="3027145"/>
          </a:xfrm>
          <a:prstGeom prst="ellipse">
            <a:avLst/>
          </a:prstGeom>
          <a:noFill/>
          <a:ln>
            <a:noFill/>
          </a:ln>
        </p:spPr>
      </p:pic>
      <p:pic>
        <p:nvPicPr>
          <p:cNvPr descr="Slika, ki vsebuje besede električno modra, posnetek zaslona, pisava, modro&#10;&#10;Opis je samodejno ustvarjen" id="272" name="Google Shape;272;p20"/>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1"/>
          <p:cNvSpPr txBox="1"/>
          <p:nvPr>
            <p:ph type="title"/>
          </p:nvPr>
        </p:nvSpPr>
        <p:spPr>
          <a:xfrm>
            <a:off x="1077361" y="163482"/>
            <a:ext cx="9950103" cy="75368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Key Brain-Boosting Nutrients</a:t>
            </a:r>
            <a:endParaRPr/>
          </a:p>
        </p:txBody>
      </p:sp>
      <p:sp>
        <p:nvSpPr>
          <p:cNvPr id="279" name="Google Shape;279;p21"/>
          <p:cNvSpPr txBox="1"/>
          <p:nvPr>
            <p:ph idx="1" type="body"/>
          </p:nvPr>
        </p:nvSpPr>
        <p:spPr>
          <a:xfrm>
            <a:off x="1077362" y="1135781"/>
            <a:ext cx="9950103" cy="4805049"/>
          </a:xfrm>
          <a:prstGeom prst="rect">
            <a:avLst/>
          </a:prstGeom>
          <a:noFill/>
          <a:ln>
            <a:noFill/>
          </a:ln>
        </p:spPr>
        <p:txBody>
          <a:bodyPr anchorCtr="0" anchor="t" bIns="45700" lIns="91425" spcFirstLastPara="1" rIns="91425" wrap="square" tIns="45700">
            <a:normAutofit/>
          </a:bodyPr>
          <a:lstStyle/>
          <a:p>
            <a:pPr indent="0" lvl="1" marL="457200" rtl="0" algn="l">
              <a:lnSpc>
                <a:spcPct val="120000"/>
              </a:lnSpc>
              <a:spcBef>
                <a:spcPts val="0"/>
              </a:spcBef>
              <a:spcAft>
                <a:spcPts val="0"/>
              </a:spcAft>
              <a:buClr>
                <a:schemeClr val="dk1"/>
              </a:buClr>
              <a:buSzPts val="1600"/>
              <a:buFont typeface="Avenir"/>
              <a:buNone/>
            </a:pPr>
            <a:r>
              <a:rPr lang="en-US"/>
              <a:t>Omega-3 Fatty Acids</a:t>
            </a:r>
            <a:r>
              <a:rPr b="0" lang="en-US"/>
              <a:t>: Essential for maintaining the structure of brain cells and reducing inflammation, which is linked to cognitive decline.</a:t>
            </a:r>
            <a:endParaRPr b="0"/>
          </a:p>
          <a:p>
            <a:pPr indent="0" lvl="1" marL="457200" rtl="0" algn="l">
              <a:lnSpc>
                <a:spcPct val="120000"/>
              </a:lnSpc>
              <a:spcBef>
                <a:spcPts val="500"/>
              </a:spcBef>
              <a:spcAft>
                <a:spcPts val="0"/>
              </a:spcAft>
              <a:buClr>
                <a:schemeClr val="dk1"/>
              </a:buClr>
              <a:buSzPts val="1600"/>
              <a:buFont typeface="Avenir"/>
              <a:buNone/>
            </a:pPr>
            <a:r>
              <a:rPr b="0" lang="en-US"/>
              <a:t>	Sources: Fatty fish (salmon, mackerel, sardines), flaxseeds, chia seeds, walnuts</a:t>
            </a:r>
            <a:endParaRPr b="0"/>
          </a:p>
          <a:p>
            <a:pPr indent="0" lvl="1" marL="457200" rtl="0" algn="l">
              <a:lnSpc>
                <a:spcPct val="120000"/>
              </a:lnSpc>
              <a:spcBef>
                <a:spcPts val="500"/>
              </a:spcBef>
              <a:spcAft>
                <a:spcPts val="0"/>
              </a:spcAft>
              <a:buClr>
                <a:schemeClr val="dk1"/>
              </a:buClr>
              <a:buSzPts val="1600"/>
              <a:buFont typeface="Avenir"/>
              <a:buNone/>
            </a:pPr>
            <a:r>
              <a:rPr lang="en-US"/>
              <a:t>Antioxidants: </a:t>
            </a:r>
            <a:r>
              <a:rPr b="0" lang="en-US"/>
              <a:t>Help protect the brain from oxidative stress, which can damage brain cells</a:t>
            </a:r>
            <a:endParaRPr b="0"/>
          </a:p>
          <a:p>
            <a:pPr indent="0" lvl="1" marL="457200" rtl="0" algn="l">
              <a:lnSpc>
                <a:spcPct val="120000"/>
              </a:lnSpc>
              <a:spcBef>
                <a:spcPts val="500"/>
              </a:spcBef>
              <a:spcAft>
                <a:spcPts val="0"/>
              </a:spcAft>
              <a:buClr>
                <a:schemeClr val="dk1"/>
              </a:buClr>
              <a:buSzPts val="1600"/>
              <a:buFont typeface="Avenir"/>
              <a:buNone/>
            </a:pPr>
            <a:r>
              <a:rPr b="0" lang="en-US"/>
              <a:t>	Sources: Berries (blueberries, strawberries), dark chocolate, spinach, kale</a:t>
            </a:r>
            <a:endParaRPr b="0"/>
          </a:p>
          <a:p>
            <a:pPr indent="0" lvl="1" marL="457200" rtl="0" algn="l">
              <a:lnSpc>
                <a:spcPct val="120000"/>
              </a:lnSpc>
              <a:spcBef>
                <a:spcPts val="500"/>
              </a:spcBef>
              <a:spcAft>
                <a:spcPts val="0"/>
              </a:spcAft>
              <a:buClr>
                <a:schemeClr val="dk1"/>
              </a:buClr>
              <a:buSzPts val="1600"/>
              <a:buFont typeface="Avenir"/>
              <a:buNone/>
            </a:pPr>
            <a:r>
              <a:rPr lang="en-US"/>
              <a:t>Vitamin E: </a:t>
            </a:r>
            <a:r>
              <a:rPr b="0" lang="en-US"/>
              <a:t>Linked to better cognitive performance, this powerful antioxidant helps protect neurons.</a:t>
            </a:r>
            <a:endParaRPr b="0"/>
          </a:p>
          <a:p>
            <a:pPr indent="0" lvl="1" marL="457200" rtl="0" algn="l">
              <a:lnSpc>
                <a:spcPct val="120000"/>
              </a:lnSpc>
              <a:spcBef>
                <a:spcPts val="500"/>
              </a:spcBef>
              <a:spcAft>
                <a:spcPts val="0"/>
              </a:spcAft>
              <a:buClr>
                <a:schemeClr val="dk1"/>
              </a:buClr>
              <a:buSzPts val="1600"/>
              <a:buFont typeface="Avenir"/>
              <a:buNone/>
            </a:pPr>
            <a:r>
              <a:rPr b="0" lang="en-US"/>
              <a:t>	Sources: Nuts (almonds, hazelnuts), sunflower seeds, avocado</a:t>
            </a:r>
            <a:endParaRPr b="0"/>
          </a:p>
          <a:p>
            <a:pPr indent="0" lvl="1" marL="457200" rtl="0" algn="l">
              <a:lnSpc>
                <a:spcPct val="120000"/>
              </a:lnSpc>
              <a:spcBef>
                <a:spcPts val="500"/>
              </a:spcBef>
              <a:spcAft>
                <a:spcPts val="0"/>
              </a:spcAft>
              <a:buClr>
                <a:schemeClr val="dk1"/>
              </a:buClr>
              <a:buSzPts val="1600"/>
              <a:buFont typeface="Avenir"/>
              <a:buNone/>
            </a:pPr>
            <a:r>
              <a:rPr lang="en-US"/>
              <a:t>B Vitamins </a:t>
            </a:r>
            <a:r>
              <a:rPr b="0" lang="en-US"/>
              <a:t>(especially B6, B12, and Folate): Important for preventing brain shrinkage and supporting mental clarity and memory.</a:t>
            </a:r>
            <a:endParaRPr b="0"/>
          </a:p>
          <a:p>
            <a:pPr indent="0" lvl="1" marL="457200" rtl="0" algn="l">
              <a:lnSpc>
                <a:spcPct val="120000"/>
              </a:lnSpc>
              <a:spcBef>
                <a:spcPts val="500"/>
              </a:spcBef>
              <a:spcAft>
                <a:spcPts val="0"/>
              </a:spcAft>
              <a:buClr>
                <a:schemeClr val="dk1"/>
              </a:buClr>
              <a:buSzPts val="1600"/>
              <a:buFont typeface="Avenir"/>
              <a:buNone/>
            </a:pPr>
            <a:r>
              <a:rPr b="0" lang="en-US"/>
              <a:t>	Sources: Leafy greens, eggs, fish, fortified cereals</a:t>
            </a:r>
            <a:endParaRPr b="0"/>
          </a:p>
          <a:p>
            <a:pPr indent="0" lvl="1" marL="457200" rtl="0" algn="l">
              <a:lnSpc>
                <a:spcPct val="120000"/>
              </a:lnSpc>
              <a:spcBef>
                <a:spcPts val="500"/>
              </a:spcBef>
              <a:spcAft>
                <a:spcPts val="0"/>
              </a:spcAft>
              <a:buClr>
                <a:schemeClr val="dk1"/>
              </a:buClr>
              <a:buSzPts val="1600"/>
              <a:buFont typeface="Avenir"/>
              <a:buNone/>
            </a:pPr>
            <a:r>
              <a:rPr b="0" lang="en-US"/>
              <a:t>Flavonoids: Found in certain plant foods, these compounds improve blood flow to the brain and may enhance memory.</a:t>
            </a:r>
            <a:endParaRPr b="0"/>
          </a:p>
          <a:p>
            <a:pPr indent="0" lvl="1" marL="457200" rtl="0" algn="l">
              <a:lnSpc>
                <a:spcPct val="120000"/>
              </a:lnSpc>
              <a:spcBef>
                <a:spcPts val="500"/>
              </a:spcBef>
              <a:spcAft>
                <a:spcPts val="0"/>
              </a:spcAft>
              <a:buClr>
                <a:schemeClr val="dk1"/>
              </a:buClr>
              <a:buSzPts val="1600"/>
              <a:buFont typeface="Avenir"/>
              <a:buNone/>
            </a:pPr>
            <a:r>
              <a:rPr b="0" lang="en-US"/>
              <a:t>	Sources: Dark chocolate, citrus fruits, berries, tea (especially green tea)</a:t>
            </a:r>
            <a:endParaRPr/>
          </a:p>
        </p:txBody>
      </p:sp>
      <p:pic>
        <p:nvPicPr>
          <p:cNvPr descr="Free Close-up of Fruits in Bowl Stock Photo" id="280" name="Google Shape;280;p21"/>
          <p:cNvPicPr preferRelativeResize="0"/>
          <p:nvPr/>
        </p:nvPicPr>
        <p:blipFill rotWithShape="1">
          <a:blip r:embed="rId3">
            <a:alphaModFix amt="35000"/>
          </a:blip>
          <a:srcRect b="0" l="0" r="0" t="0"/>
          <a:stretch/>
        </p:blipFill>
        <p:spPr>
          <a:xfrm>
            <a:off x="7213308" y="-852318"/>
            <a:ext cx="6396323" cy="5136081"/>
          </a:xfrm>
          <a:prstGeom prst="ellipse">
            <a:avLst/>
          </a:prstGeom>
          <a:noFill/>
          <a:ln>
            <a:noFill/>
          </a:ln>
        </p:spPr>
      </p:pic>
      <p:pic>
        <p:nvPicPr>
          <p:cNvPr descr="Slika, ki vsebuje besede električno modra, posnetek zaslona, pisava, modro&#10;&#10;Opis je samodejno ustvarjen" id="281" name="Google Shape;281;p21"/>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2"/>
          <p:cNvSpPr txBox="1"/>
          <p:nvPr>
            <p:ph type="title"/>
          </p:nvPr>
        </p:nvSpPr>
        <p:spPr>
          <a:xfrm>
            <a:off x="408678" y="817999"/>
            <a:ext cx="9950103" cy="75368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Foods to Support Memory and Learning</a:t>
            </a:r>
            <a:endParaRPr/>
          </a:p>
        </p:txBody>
      </p:sp>
      <p:sp>
        <p:nvSpPr>
          <p:cNvPr id="288" name="Google Shape;288;p22"/>
          <p:cNvSpPr txBox="1"/>
          <p:nvPr>
            <p:ph idx="1" type="body"/>
          </p:nvPr>
        </p:nvSpPr>
        <p:spPr>
          <a:xfrm>
            <a:off x="1077360" y="2319688"/>
            <a:ext cx="9950103" cy="3070459"/>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Font typeface="Arial"/>
              <a:buChar char="•"/>
            </a:pPr>
            <a:r>
              <a:rPr b="1" lang="en-US"/>
              <a:t>Leafy Greens</a:t>
            </a:r>
            <a:r>
              <a:rPr lang="en-US"/>
              <a:t>: Spinach, kale, and broccoli are high in antioxidants and Vitamin K, which is linked to memory and cognitive health.</a:t>
            </a:r>
            <a:endParaRPr/>
          </a:p>
          <a:p>
            <a:pPr indent="-228600" lvl="0" marL="228600" rtl="0" algn="l">
              <a:lnSpc>
                <a:spcPct val="120000"/>
              </a:lnSpc>
              <a:spcBef>
                <a:spcPts val="1000"/>
              </a:spcBef>
              <a:spcAft>
                <a:spcPts val="0"/>
              </a:spcAft>
              <a:buClr>
                <a:schemeClr val="dk1"/>
              </a:buClr>
              <a:buSzPts val="1800"/>
              <a:buFont typeface="Arial"/>
              <a:buChar char="•"/>
            </a:pPr>
            <a:r>
              <a:rPr b="1" lang="en-US"/>
              <a:t>Berries</a:t>
            </a:r>
            <a:r>
              <a:rPr lang="en-US"/>
              <a:t>: Blueberries and strawberries contain anthocyanins, which have been shown to improve memory and reduce cognitive decline.</a:t>
            </a:r>
            <a:endParaRPr/>
          </a:p>
          <a:p>
            <a:pPr indent="-228600" lvl="0" marL="228600" rtl="0" algn="l">
              <a:lnSpc>
                <a:spcPct val="120000"/>
              </a:lnSpc>
              <a:spcBef>
                <a:spcPts val="1000"/>
              </a:spcBef>
              <a:spcAft>
                <a:spcPts val="0"/>
              </a:spcAft>
              <a:buClr>
                <a:schemeClr val="dk1"/>
              </a:buClr>
              <a:buSzPts val="1800"/>
              <a:buFont typeface="Arial"/>
              <a:buChar char="•"/>
            </a:pPr>
            <a:r>
              <a:rPr b="1" lang="en-US"/>
              <a:t>Whole Grains</a:t>
            </a:r>
            <a:r>
              <a:rPr lang="en-US"/>
              <a:t>: Brown rice, oats, and whole wheat bread provide a steady supply of energy to the brain, supporting concentration and focus.</a:t>
            </a:r>
            <a:endParaRPr/>
          </a:p>
          <a:p>
            <a:pPr indent="0" lvl="1" marL="457200" rtl="0" algn="l">
              <a:lnSpc>
                <a:spcPct val="120000"/>
              </a:lnSpc>
              <a:spcBef>
                <a:spcPts val="500"/>
              </a:spcBef>
              <a:spcAft>
                <a:spcPts val="0"/>
              </a:spcAft>
              <a:buClr>
                <a:schemeClr val="dk1"/>
              </a:buClr>
              <a:buSzPts val="1600"/>
              <a:buFont typeface="Avenir"/>
              <a:buNone/>
            </a:pPr>
            <a:r>
              <a:t/>
            </a:r>
            <a:endParaRPr b="0"/>
          </a:p>
        </p:txBody>
      </p:sp>
      <p:pic>
        <p:nvPicPr>
          <p:cNvPr descr="Free Crop person eating salad in restaurant Stock Photo" id="289" name="Google Shape;289;p22"/>
          <p:cNvPicPr preferRelativeResize="0"/>
          <p:nvPr/>
        </p:nvPicPr>
        <p:blipFill rotWithShape="1">
          <a:blip r:embed="rId3">
            <a:alphaModFix amt="35000"/>
          </a:blip>
          <a:srcRect b="5228" l="17720" r="0" t="50000"/>
          <a:stretch/>
        </p:blipFill>
        <p:spPr>
          <a:xfrm>
            <a:off x="7533860" y="-648500"/>
            <a:ext cx="5799647" cy="4733699"/>
          </a:xfrm>
          <a:prstGeom prst="ellipse">
            <a:avLst/>
          </a:prstGeom>
          <a:noFill/>
          <a:ln>
            <a:noFill/>
          </a:ln>
        </p:spPr>
      </p:pic>
      <p:pic>
        <p:nvPicPr>
          <p:cNvPr descr="Slika, ki vsebuje besede električno modra, posnetek zaslona, pisava, modro&#10;&#10;Opis je samodejno ustvarjen" id="290" name="Google Shape;290;p22"/>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3"/>
          <p:cNvSpPr txBox="1"/>
          <p:nvPr>
            <p:ph type="title"/>
          </p:nvPr>
        </p:nvSpPr>
        <p:spPr>
          <a:xfrm>
            <a:off x="408678" y="817999"/>
            <a:ext cx="9950103" cy="75368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b="1" lang="en-US"/>
              <a:t>DASH and Mediterranean Diets for Cognitive Health</a:t>
            </a:r>
            <a:endParaRPr/>
          </a:p>
        </p:txBody>
      </p:sp>
      <p:sp>
        <p:nvSpPr>
          <p:cNvPr id="297" name="Google Shape;297;p23"/>
          <p:cNvSpPr txBox="1"/>
          <p:nvPr>
            <p:ph idx="1" type="body"/>
          </p:nvPr>
        </p:nvSpPr>
        <p:spPr>
          <a:xfrm>
            <a:off x="1077360" y="1896177"/>
            <a:ext cx="9950103" cy="4504623"/>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lang="en-US"/>
              <a:t>Both the DASH diet (Dietary Approaches to Stop Hypertension) and the Mediterranean diet are proven to support brain health</a:t>
            </a:r>
            <a:endParaRPr/>
          </a:p>
          <a:p>
            <a:pPr indent="-228600" lvl="0" marL="228600" rtl="0" algn="l">
              <a:lnSpc>
                <a:spcPct val="120000"/>
              </a:lnSpc>
              <a:spcBef>
                <a:spcPts val="1000"/>
              </a:spcBef>
              <a:spcAft>
                <a:spcPts val="0"/>
              </a:spcAft>
              <a:buClr>
                <a:schemeClr val="dk1"/>
              </a:buClr>
              <a:buSzPts val="1800"/>
              <a:buFont typeface="Arial"/>
              <a:buChar char="•"/>
            </a:pPr>
            <a:r>
              <a:rPr b="1" lang="en-US"/>
              <a:t>DASH</a:t>
            </a:r>
            <a:r>
              <a:rPr lang="en-US"/>
              <a:t> diet: Low in salt, it helps reduce blood pressure and improve brain function.</a:t>
            </a:r>
            <a:endParaRPr/>
          </a:p>
          <a:p>
            <a:pPr indent="-228600" lvl="0" marL="228600" rtl="0" algn="l">
              <a:lnSpc>
                <a:spcPct val="120000"/>
              </a:lnSpc>
              <a:spcBef>
                <a:spcPts val="1000"/>
              </a:spcBef>
              <a:spcAft>
                <a:spcPts val="0"/>
              </a:spcAft>
              <a:buClr>
                <a:schemeClr val="dk1"/>
              </a:buClr>
              <a:buSzPts val="1800"/>
              <a:buFont typeface="Arial"/>
              <a:buChar char="•"/>
            </a:pPr>
            <a:r>
              <a:rPr b="1" lang="en-US"/>
              <a:t>Mediterranean</a:t>
            </a:r>
            <a:r>
              <a:rPr lang="en-US"/>
              <a:t> diet: Rich in vegetables, fish, and healthy fats, this diet has been linked to slower cognitive decline and lower rates of Alzheimer’s disease.</a:t>
            </a:r>
            <a:endParaRPr/>
          </a:p>
          <a:p>
            <a:pPr indent="0" lvl="0" marL="0" rtl="0" algn="l">
              <a:lnSpc>
                <a:spcPct val="120000"/>
              </a:lnSpc>
              <a:spcBef>
                <a:spcPts val="1000"/>
              </a:spcBef>
              <a:spcAft>
                <a:spcPts val="0"/>
              </a:spcAft>
              <a:buClr>
                <a:schemeClr val="dk1"/>
              </a:buClr>
              <a:buSzPts val="1800"/>
              <a:buNone/>
            </a:pPr>
            <a:r>
              <a:rPr b="1" lang="en-US"/>
              <a:t>What is the Mediterranean Diet?</a:t>
            </a:r>
            <a:endParaRPr/>
          </a:p>
          <a:p>
            <a:pPr indent="-228600" lvl="0" marL="228600" rtl="0" algn="l">
              <a:lnSpc>
                <a:spcPct val="120000"/>
              </a:lnSpc>
              <a:spcBef>
                <a:spcPts val="1000"/>
              </a:spcBef>
              <a:spcAft>
                <a:spcPts val="0"/>
              </a:spcAft>
              <a:buClr>
                <a:schemeClr val="dk1"/>
              </a:buClr>
              <a:buSzPts val="1800"/>
              <a:buChar char="•"/>
            </a:pPr>
            <a:r>
              <a:rPr lang="en-US"/>
              <a:t>The Mediterranean diet is based on the traditional eating habits of countries bordering the Mediterranean Sea, such as Croatia, Greece, Italy, and Spain. </a:t>
            </a:r>
            <a:endParaRPr/>
          </a:p>
          <a:p>
            <a:pPr indent="-228600" lvl="0" marL="228600" rtl="0" algn="l">
              <a:lnSpc>
                <a:spcPct val="120000"/>
              </a:lnSpc>
              <a:spcBef>
                <a:spcPts val="1000"/>
              </a:spcBef>
              <a:spcAft>
                <a:spcPts val="0"/>
              </a:spcAft>
              <a:buClr>
                <a:schemeClr val="dk1"/>
              </a:buClr>
              <a:buSzPts val="1800"/>
              <a:buChar char="•"/>
            </a:pPr>
            <a:r>
              <a:rPr lang="en-US"/>
              <a:t>This diet is celebrated for its health benefits, including its ability to improve heart health, support weight control, and promote longevity.</a:t>
            </a:r>
            <a:endParaRPr/>
          </a:p>
          <a:p>
            <a:pPr indent="-114300" lvl="0" marL="228600" rtl="0" algn="l">
              <a:lnSpc>
                <a:spcPct val="120000"/>
              </a:lnSpc>
              <a:spcBef>
                <a:spcPts val="1000"/>
              </a:spcBef>
              <a:spcAft>
                <a:spcPts val="0"/>
              </a:spcAft>
              <a:buClr>
                <a:schemeClr val="dk1"/>
              </a:buClr>
              <a:buSzPts val="1800"/>
              <a:buFont typeface="Arial"/>
              <a:buNone/>
            </a:pPr>
            <a:r>
              <a:t/>
            </a:r>
            <a:endParaRPr/>
          </a:p>
        </p:txBody>
      </p:sp>
      <p:pic>
        <p:nvPicPr>
          <p:cNvPr descr="Free Vegetable Salad With Wheat Bread On The Side Stock Photo" id="298" name="Google Shape;298;p23"/>
          <p:cNvPicPr preferRelativeResize="0"/>
          <p:nvPr/>
        </p:nvPicPr>
        <p:blipFill rotWithShape="1">
          <a:blip r:embed="rId3">
            <a:alphaModFix amt="35000"/>
          </a:blip>
          <a:srcRect b="0" l="0" r="0" t="0"/>
          <a:stretch/>
        </p:blipFill>
        <p:spPr>
          <a:xfrm>
            <a:off x="-885524" y="4360244"/>
            <a:ext cx="4631756" cy="3087837"/>
          </a:xfrm>
          <a:prstGeom prst="ellipse">
            <a:avLst/>
          </a:prstGeom>
          <a:noFill/>
          <a:ln>
            <a:noFill/>
          </a:ln>
        </p:spPr>
      </p:pic>
      <p:pic>
        <p:nvPicPr>
          <p:cNvPr descr="Slika, ki vsebuje besede električno modra, posnetek zaslona, pisava, modro&#10;&#10;Opis je samodejno ustvarjen" id="299" name="Google Shape;299;p23"/>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4"/>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The Mediterranean Diet</a:t>
            </a:r>
            <a:br>
              <a:rPr lang="en-US"/>
            </a:br>
            <a:r>
              <a:rPr b="1" lang="en-US"/>
              <a:t>Core Elements:</a:t>
            </a:r>
            <a:endParaRPr/>
          </a:p>
        </p:txBody>
      </p:sp>
      <p:sp>
        <p:nvSpPr>
          <p:cNvPr id="305" name="Google Shape;305;p24"/>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lnSpcReduction="20000"/>
          </a:bodyPr>
          <a:lstStyle/>
          <a:p>
            <a:pPr indent="-122872" lvl="0" marL="228600" rtl="0" algn="l">
              <a:lnSpc>
                <a:spcPct val="120000"/>
              </a:lnSpc>
              <a:spcBef>
                <a:spcPts val="0"/>
              </a:spcBef>
              <a:spcAft>
                <a:spcPts val="0"/>
              </a:spcAft>
              <a:buClr>
                <a:schemeClr val="dk1"/>
              </a:buClr>
              <a:buSzPct val="100000"/>
              <a:buNone/>
            </a:pPr>
            <a:r>
              <a:t/>
            </a:r>
            <a:endParaRPr/>
          </a:p>
          <a:p>
            <a:pPr indent="0" lvl="0" marL="0" rtl="0" algn="l">
              <a:lnSpc>
                <a:spcPct val="120000"/>
              </a:lnSpc>
              <a:spcBef>
                <a:spcPts val="1000"/>
              </a:spcBef>
              <a:spcAft>
                <a:spcPts val="0"/>
              </a:spcAft>
              <a:buClr>
                <a:schemeClr val="dk1"/>
              </a:buClr>
              <a:buSzPct val="100000"/>
              <a:buNone/>
            </a:pPr>
            <a:r>
              <a:rPr b="1" lang="en-US"/>
              <a:t>Fruits and Vegetables: </a:t>
            </a:r>
            <a:r>
              <a:rPr lang="en-US"/>
              <a:t>High intake of colorful vegetables and fruits.</a:t>
            </a:r>
            <a:endParaRPr/>
          </a:p>
          <a:p>
            <a:pPr indent="0" lvl="0" marL="0" rtl="0" algn="l">
              <a:lnSpc>
                <a:spcPct val="120000"/>
              </a:lnSpc>
              <a:spcBef>
                <a:spcPts val="1000"/>
              </a:spcBef>
              <a:spcAft>
                <a:spcPts val="0"/>
              </a:spcAft>
              <a:buClr>
                <a:schemeClr val="dk1"/>
              </a:buClr>
              <a:buSzPct val="100000"/>
              <a:buNone/>
            </a:pPr>
            <a:r>
              <a:rPr b="1" lang="en-US"/>
              <a:t>Whole Grains</a:t>
            </a:r>
            <a:r>
              <a:rPr lang="en-US"/>
              <a:t>: Whole wheat, oats, barley, and other grains.</a:t>
            </a:r>
            <a:endParaRPr/>
          </a:p>
          <a:p>
            <a:pPr indent="0" lvl="0" marL="0" rtl="0" algn="l">
              <a:lnSpc>
                <a:spcPct val="120000"/>
              </a:lnSpc>
              <a:spcBef>
                <a:spcPts val="1000"/>
              </a:spcBef>
              <a:spcAft>
                <a:spcPts val="0"/>
              </a:spcAft>
              <a:buClr>
                <a:schemeClr val="dk1"/>
              </a:buClr>
              <a:buSzPct val="100000"/>
              <a:buNone/>
            </a:pPr>
            <a:r>
              <a:rPr b="1" lang="en-US"/>
              <a:t>Healthy Fats: </a:t>
            </a:r>
            <a:r>
              <a:rPr lang="en-US"/>
              <a:t>Olive oil is the primary source of fat, rich in heart-healthy monounsaturated fats.</a:t>
            </a:r>
            <a:endParaRPr/>
          </a:p>
          <a:p>
            <a:pPr indent="0" lvl="0" marL="0" rtl="0" algn="l">
              <a:lnSpc>
                <a:spcPct val="120000"/>
              </a:lnSpc>
              <a:spcBef>
                <a:spcPts val="1000"/>
              </a:spcBef>
              <a:spcAft>
                <a:spcPts val="0"/>
              </a:spcAft>
              <a:buClr>
                <a:schemeClr val="dk1"/>
              </a:buClr>
              <a:buSzPct val="100000"/>
              <a:buNone/>
            </a:pPr>
            <a:r>
              <a:rPr b="1" lang="en-US"/>
              <a:t>Lean Protein: </a:t>
            </a:r>
            <a:r>
              <a:rPr lang="en-US"/>
              <a:t>Focus on fish, poultry, and plant-based proteins like beans and lentils. Limited red meat.</a:t>
            </a:r>
            <a:endParaRPr/>
          </a:p>
          <a:p>
            <a:pPr indent="0" lvl="0" marL="0" rtl="0" algn="l">
              <a:lnSpc>
                <a:spcPct val="120000"/>
              </a:lnSpc>
              <a:spcBef>
                <a:spcPts val="1000"/>
              </a:spcBef>
              <a:spcAft>
                <a:spcPts val="0"/>
              </a:spcAft>
              <a:buClr>
                <a:schemeClr val="dk1"/>
              </a:buClr>
              <a:buSzPct val="100000"/>
              <a:buNone/>
            </a:pPr>
            <a:r>
              <a:rPr b="1" lang="en-US"/>
              <a:t>Nuts and Seeds: </a:t>
            </a:r>
            <a:r>
              <a:rPr lang="en-US"/>
              <a:t>A handful of unsalted nuts daily provides healthy fats and fiber.</a:t>
            </a:r>
            <a:endParaRPr/>
          </a:p>
          <a:p>
            <a:pPr indent="0" lvl="0" marL="0" rtl="0" algn="l">
              <a:lnSpc>
                <a:spcPct val="120000"/>
              </a:lnSpc>
              <a:spcBef>
                <a:spcPts val="1000"/>
              </a:spcBef>
              <a:spcAft>
                <a:spcPts val="0"/>
              </a:spcAft>
              <a:buClr>
                <a:schemeClr val="dk1"/>
              </a:buClr>
              <a:buSzPct val="100000"/>
              <a:buNone/>
            </a:pPr>
            <a:r>
              <a:rPr b="1" lang="en-US"/>
              <a:t>Moderate Dairy: </a:t>
            </a:r>
            <a:r>
              <a:rPr lang="en-US"/>
              <a:t>Include small amounts of yogurt and cheese.</a:t>
            </a:r>
            <a:endParaRPr/>
          </a:p>
          <a:p>
            <a:pPr indent="0" lvl="0" marL="0" rtl="0" algn="l">
              <a:lnSpc>
                <a:spcPct val="120000"/>
              </a:lnSpc>
              <a:spcBef>
                <a:spcPts val="1000"/>
              </a:spcBef>
              <a:spcAft>
                <a:spcPts val="0"/>
              </a:spcAft>
              <a:buClr>
                <a:schemeClr val="dk1"/>
              </a:buClr>
              <a:buSzPct val="100000"/>
              <a:buNone/>
            </a:pPr>
            <a:r>
              <a:rPr b="1" lang="en-US"/>
              <a:t>Herbs and Spices: </a:t>
            </a:r>
            <a:r>
              <a:rPr lang="en-US"/>
              <a:t>Instead of salt, flavor food with garlic, oregano, basil, and rosemary.</a:t>
            </a:r>
            <a:endParaRPr/>
          </a:p>
        </p:txBody>
      </p:sp>
      <p:pic>
        <p:nvPicPr>
          <p:cNvPr descr="Free Vegetable Salad on Plate Stock Photo" id="306" name="Google Shape;306;p24"/>
          <p:cNvPicPr preferRelativeResize="0"/>
          <p:nvPr/>
        </p:nvPicPr>
        <p:blipFill rotWithShape="1">
          <a:blip r:embed="rId3">
            <a:alphaModFix amt="35000"/>
          </a:blip>
          <a:srcRect b="0" l="0" r="0" t="0"/>
          <a:stretch/>
        </p:blipFill>
        <p:spPr>
          <a:xfrm>
            <a:off x="5506279" y="-746481"/>
            <a:ext cx="8234860" cy="4633743"/>
          </a:xfrm>
          <a:prstGeom prst="ellipse">
            <a:avLst/>
          </a:prstGeom>
          <a:noFill/>
          <a:ln>
            <a:noFill/>
          </a:ln>
        </p:spPr>
      </p:pic>
      <p:pic>
        <p:nvPicPr>
          <p:cNvPr descr="Slika, ki vsebuje besede električno modra, posnetek zaslona, pisava, modro&#10;&#10;Opis je samodejno ustvarjen" id="307" name="Google Shape;307;p24"/>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5"/>
          <p:cNvSpPr txBox="1"/>
          <p:nvPr>
            <p:ph type="title"/>
          </p:nvPr>
        </p:nvSpPr>
        <p:spPr>
          <a:xfrm>
            <a:off x="1120948" y="749310"/>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Why the Mediterranean Diet is Ideal for Seniors?</a:t>
            </a:r>
            <a:endParaRPr/>
          </a:p>
        </p:txBody>
      </p:sp>
      <p:sp>
        <p:nvSpPr>
          <p:cNvPr id="314" name="Google Shape;314;p25"/>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85000" lnSpcReduction="10000"/>
          </a:bodyPr>
          <a:lstStyle/>
          <a:p>
            <a:pPr indent="-131445" lvl="0" marL="228600" rtl="0" algn="l">
              <a:lnSpc>
                <a:spcPct val="120000"/>
              </a:lnSpc>
              <a:spcBef>
                <a:spcPts val="0"/>
              </a:spcBef>
              <a:spcAft>
                <a:spcPts val="0"/>
              </a:spcAft>
              <a:buClr>
                <a:schemeClr val="dk1"/>
              </a:buClr>
              <a:buSzPct val="100000"/>
              <a:buNone/>
            </a:pPr>
            <a:r>
              <a:t/>
            </a:r>
            <a:endParaRPr/>
          </a:p>
          <a:p>
            <a:pPr indent="0" lvl="0" marL="0" rtl="0" algn="l">
              <a:lnSpc>
                <a:spcPct val="120000"/>
              </a:lnSpc>
              <a:spcBef>
                <a:spcPts val="1000"/>
              </a:spcBef>
              <a:spcAft>
                <a:spcPts val="0"/>
              </a:spcAft>
              <a:buClr>
                <a:schemeClr val="dk1"/>
              </a:buClr>
              <a:buSzPct val="100000"/>
              <a:buNone/>
            </a:pPr>
            <a:r>
              <a:rPr b="1" lang="en-US"/>
              <a:t>Heart Health: </a:t>
            </a:r>
            <a:r>
              <a:rPr lang="en-US"/>
              <a:t>The diet is low in saturated fat and rich in antioxidants, which help reduce bad cholesterol (LDL) and lower the risk of heart disease.</a:t>
            </a:r>
            <a:endParaRPr/>
          </a:p>
          <a:p>
            <a:pPr indent="0" lvl="0" marL="0" rtl="0" algn="l">
              <a:lnSpc>
                <a:spcPct val="120000"/>
              </a:lnSpc>
              <a:spcBef>
                <a:spcPts val="1000"/>
              </a:spcBef>
              <a:spcAft>
                <a:spcPts val="0"/>
              </a:spcAft>
              <a:buClr>
                <a:schemeClr val="dk1"/>
              </a:buClr>
              <a:buSzPct val="100000"/>
              <a:buNone/>
            </a:pPr>
            <a:r>
              <a:rPr b="1" lang="en-US"/>
              <a:t>Cognitive Health: </a:t>
            </a:r>
            <a:r>
              <a:rPr lang="en-US"/>
              <a:t>The Mediterranean diet is associated with slower cognitive decline and a lower risk of Alzheimer’s and dementia.</a:t>
            </a:r>
            <a:endParaRPr/>
          </a:p>
          <a:p>
            <a:pPr indent="0" lvl="0" marL="0" rtl="0" algn="l">
              <a:lnSpc>
                <a:spcPct val="120000"/>
              </a:lnSpc>
              <a:spcBef>
                <a:spcPts val="1000"/>
              </a:spcBef>
              <a:spcAft>
                <a:spcPts val="0"/>
              </a:spcAft>
              <a:buClr>
                <a:schemeClr val="dk1"/>
              </a:buClr>
              <a:buSzPct val="100000"/>
              <a:buNone/>
            </a:pPr>
            <a:r>
              <a:rPr b="1" lang="en-US"/>
              <a:t>Longevity: </a:t>
            </a:r>
            <a:r>
              <a:rPr lang="en-US"/>
              <a:t>Studies have shown that populations following the Mediterranean diet have longer life expectancies.</a:t>
            </a:r>
            <a:endParaRPr/>
          </a:p>
          <a:p>
            <a:pPr indent="0" lvl="0" marL="0" rtl="0" algn="l">
              <a:lnSpc>
                <a:spcPct val="120000"/>
              </a:lnSpc>
              <a:spcBef>
                <a:spcPts val="1000"/>
              </a:spcBef>
              <a:spcAft>
                <a:spcPts val="0"/>
              </a:spcAft>
              <a:buClr>
                <a:schemeClr val="dk1"/>
              </a:buClr>
              <a:buSzPct val="100000"/>
              <a:buNone/>
            </a:pPr>
            <a:r>
              <a:rPr b="1" lang="en-US"/>
              <a:t>Diabetes and Cholesterol: </a:t>
            </a:r>
            <a:r>
              <a:rPr lang="en-US"/>
              <a:t>The focus on whole grains, fiber, and healthy fats helps regulate blood sugar and cholesterol levels, making it ideal for managing diabetes and heart health.</a:t>
            </a:r>
            <a:endParaRPr/>
          </a:p>
          <a:p>
            <a:pPr indent="0" lvl="0" marL="0" rtl="0" algn="l">
              <a:lnSpc>
                <a:spcPct val="120000"/>
              </a:lnSpc>
              <a:spcBef>
                <a:spcPts val="1000"/>
              </a:spcBef>
              <a:spcAft>
                <a:spcPts val="0"/>
              </a:spcAft>
              <a:buClr>
                <a:schemeClr val="dk1"/>
              </a:buClr>
              <a:buSzPct val="100000"/>
              <a:buNone/>
            </a:pPr>
            <a:r>
              <a:rPr b="1" lang="en-US"/>
              <a:t>Weight Management: </a:t>
            </a:r>
            <a:r>
              <a:rPr lang="en-US"/>
              <a:t>The diet's emphasis on whole foods and healthy fats can help with weight control.</a:t>
            </a:r>
            <a:endParaRPr/>
          </a:p>
        </p:txBody>
      </p:sp>
      <p:pic>
        <p:nvPicPr>
          <p:cNvPr id="315" name="Google Shape;315;p25"/>
          <p:cNvPicPr preferRelativeResize="0"/>
          <p:nvPr/>
        </p:nvPicPr>
        <p:blipFill rotWithShape="1">
          <a:blip r:embed="rId3">
            <a:alphaModFix amt="35000"/>
          </a:blip>
          <a:srcRect b="0" l="0" r="0" t="0"/>
          <a:stretch/>
        </p:blipFill>
        <p:spPr>
          <a:xfrm>
            <a:off x="-989889" y="-455451"/>
            <a:ext cx="5051749" cy="3381750"/>
          </a:xfrm>
          <a:prstGeom prst="ellipse">
            <a:avLst/>
          </a:prstGeom>
          <a:noFill/>
          <a:ln>
            <a:noFill/>
          </a:ln>
        </p:spPr>
      </p:pic>
      <p:pic>
        <p:nvPicPr>
          <p:cNvPr descr="Slika, ki vsebuje besede električno modra, posnetek zaslona, pisava, modro&#10;&#10;Opis je samodejno ustvarjen" id="316" name="Google Shape;316;p25"/>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6"/>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Data on Longevity and Health</a:t>
            </a:r>
            <a:endParaRPr/>
          </a:p>
        </p:txBody>
      </p:sp>
      <p:sp>
        <p:nvSpPr>
          <p:cNvPr id="323" name="Google Shape;323;p26"/>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Font typeface="Arial"/>
              <a:buChar char="•"/>
            </a:pPr>
            <a:r>
              <a:rPr lang="en-US"/>
              <a:t>A study from Harvard shows that the Mediterranean diet can reduce the risk of heart disease by up to </a:t>
            </a:r>
            <a:r>
              <a:rPr b="1" lang="en-US"/>
              <a:t>30%</a:t>
            </a:r>
            <a:r>
              <a:rPr lang="en-US"/>
              <a:t>.</a:t>
            </a:r>
            <a:endParaRPr/>
          </a:p>
          <a:p>
            <a:pPr indent="-228600" lvl="0" marL="228600" rtl="0" algn="l">
              <a:lnSpc>
                <a:spcPct val="120000"/>
              </a:lnSpc>
              <a:spcBef>
                <a:spcPts val="1000"/>
              </a:spcBef>
              <a:spcAft>
                <a:spcPts val="0"/>
              </a:spcAft>
              <a:buClr>
                <a:schemeClr val="dk1"/>
              </a:buClr>
              <a:buSzPts val="1800"/>
              <a:buFont typeface="Arial"/>
              <a:buChar char="•"/>
            </a:pPr>
            <a:r>
              <a:rPr lang="en-US"/>
              <a:t>Populations in Mediterranean regions, such as the Greek island of Ikaria, often live longer and experience fewer chronic illnesses.</a:t>
            </a:r>
            <a:endParaRPr/>
          </a:p>
          <a:p>
            <a:pPr indent="-228600" lvl="0" marL="228600" rtl="0" algn="l">
              <a:lnSpc>
                <a:spcPct val="120000"/>
              </a:lnSpc>
              <a:spcBef>
                <a:spcPts val="1000"/>
              </a:spcBef>
              <a:spcAft>
                <a:spcPts val="0"/>
              </a:spcAft>
              <a:buClr>
                <a:schemeClr val="dk1"/>
              </a:buClr>
              <a:buSzPts val="1800"/>
              <a:buFont typeface="Arial"/>
              <a:buChar char="•"/>
            </a:pPr>
            <a:r>
              <a:rPr lang="en-US"/>
              <a:t>The diet also reduces the risk of stroke, cancer, and type 2 diabetes.</a:t>
            </a:r>
            <a:endParaRPr/>
          </a:p>
          <a:p>
            <a:pPr indent="-228600" lvl="0" marL="228600" rtl="0" algn="l">
              <a:lnSpc>
                <a:spcPct val="120000"/>
              </a:lnSpc>
              <a:spcBef>
                <a:spcPts val="1000"/>
              </a:spcBef>
              <a:spcAft>
                <a:spcPts val="0"/>
              </a:spcAft>
              <a:buClr>
                <a:schemeClr val="dk1"/>
              </a:buClr>
              <a:buSzPts val="1800"/>
              <a:buChar char="•"/>
            </a:pPr>
            <a:r>
              <a:rPr b="1" lang="en-US"/>
              <a:t>Fun Fact:</a:t>
            </a:r>
            <a:r>
              <a:rPr lang="en-US"/>
              <a:t> In Ikaria, it’s common for people to live well into their 90s, and many remain active into their later years, thanks to their lifestyle and diet.</a:t>
            </a:r>
            <a:endParaRPr/>
          </a:p>
        </p:txBody>
      </p:sp>
      <p:pic>
        <p:nvPicPr>
          <p:cNvPr descr="Ikaria: Greek island home to some of the oldest people in the world – The  Greek Herald" id="324" name="Google Shape;324;p26"/>
          <p:cNvPicPr preferRelativeResize="0"/>
          <p:nvPr/>
        </p:nvPicPr>
        <p:blipFill rotWithShape="1">
          <a:blip r:embed="rId3">
            <a:alphaModFix/>
          </a:blip>
          <a:srcRect b="0" l="0" r="0" t="0"/>
          <a:stretch/>
        </p:blipFill>
        <p:spPr>
          <a:xfrm>
            <a:off x="7353701" y="0"/>
            <a:ext cx="4626543" cy="2602430"/>
          </a:xfrm>
          <a:prstGeom prst="ellipse">
            <a:avLst/>
          </a:prstGeom>
          <a:noFill/>
          <a:ln>
            <a:noFill/>
          </a:ln>
        </p:spPr>
      </p:pic>
      <p:pic>
        <p:nvPicPr>
          <p:cNvPr descr="Ikaria" id="325" name="Google Shape;325;p26"/>
          <p:cNvPicPr preferRelativeResize="0"/>
          <p:nvPr/>
        </p:nvPicPr>
        <p:blipFill rotWithShape="1">
          <a:blip r:embed="rId4">
            <a:alphaModFix amt="50000"/>
          </a:blip>
          <a:srcRect b="0" l="0" r="0" t="0"/>
          <a:stretch/>
        </p:blipFill>
        <p:spPr>
          <a:xfrm>
            <a:off x="0" y="5322771"/>
            <a:ext cx="4515537" cy="1947913"/>
          </a:xfrm>
          <a:prstGeom prst="rect">
            <a:avLst/>
          </a:prstGeom>
          <a:noFill/>
          <a:ln>
            <a:noFill/>
          </a:ln>
        </p:spPr>
      </p:pic>
      <p:pic>
        <p:nvPicPr>
          <p:cNvPr descr="Slika, ki vsebuje besede električno modra, posnetek zaslona, pisava, modro&#10;&#10;Opis je samodejno ustvarjen" id="326" name="Google Shape;326;p26"/>
          <p:cNvPicPr preferRelativeResize="0"/>
          <p:nvPr/>
        </p:nvPicPr>
        <p:blipFill rotWithShape="1">
          <a:blip r:embed="rId5">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7"/>
          <p:cNvSpPr txBox="1"/>
          <p:nvPr>
            <p:ph type="title"/>
          </p:nvPr>
        </p:nvSpPr>
        <p:spPr>
          <a:xfrm>
            <a:off x="1077363" y="1437628"/>
            <a:ext cx="3035460" cy="79018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dk1"/>
              </a:buClr>
              <a:buSzPct val="100000"/>
              <a:buFont typeface="Avenir"/>
              <a:buNone/>
            </a:pPr>
            <a:r>
              <a:rPr b="1" lang="en-US"/>
              <a:t>Fun Quiz or Trivia</a:t>
            </a:r>
            <a:endParaRPr/>
          </a:p>
        </p:txBody>
      </p:sp>
      <p:pic>
        <p:nvPicPr>
          <p:cNvPr descr="Free Bowl Being Poured With Yellow Liquid Stock Photo" id="333" name="Google Shape;333;p27"/>
          <p:cNvPicPr preferRelativeResize="0"/>
          <p:nvPr/>
        </p:nvPicPr>
        <p:blipFill rotWithShape="1">
          <a:blip r:embed="rId3">
            <a:alphaModFix/>
          </a:blip>
          <a:srcRect b="0" l="0" r="0" t="0"/>
          <a:stretch/>
        </p:blipFill>
        <p:spPr>
          <a:xfrm>
            <a:off x="6843562" y="-635269"/>
            <a:ext cx="6628171" cy="4418781"/>
          </a:xfrm>
          <a:prstGeom prst="ellipse">
            <a:avLst/>
          </a:prstGeom>
          <a:noFill/>
          <a:ln>
            <a:noFill/>
          </a:ln>
        </p:spPr>
      </p:pic>
      <p:sp>
        <p:nvSpPr>
          <p:cNvPr id="334" name="Google Shape;334;p27"/>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br>
              <a:rPr lang="en-US"/>
            </a:br>
            <a:r>
              <a:rPr b="1" lang="en-US"/>
              <a:t>Question:</a:t>
            </a:r>
            <a:r>
              <a:rPr lang="en-US"/>
              <a:t> "Which type of oil is the most commonly used in the Mediterranean diet?"</a:t>
            </a:r>
            <a:endParaRPr/>
          </a:p>
          <a:p>
            <a:pPr indent="-285750" lvl="1" marL="742950" rtl="0" algn="l">
              <a:lnSpc>
                <a:spcPct val="120000"/>
              </a:lnSpc>
              <a:spcBef>
                <a:spcPts val="500"/>
              </a:spcBef>
              <a:spcAft>
                <a:spcPts val="0"/>
              </a:spcAft>
              <a:buClr>
                <a:schemeClr val="dk1"/>
              </a:buClr>
              <a:buSzPts val="1600"/>
              <a:buFont typeface="Arial"/>
              <a:buChar char="•"/>
            </a:pPr>
            <a:r>
              <a:rPr b="1" lang="en-US"/>
              <a:t>Answer:</a:t>
            </a:r>
            <a:r>
              <a:rPr lang="en-US"/>
              <a:t> Olive oil!</a:t>
            </a:r>
            <a:endParaRPr/>
          </a:p>
          <a:p>
            <a:pPr indent="-228600" lvl="0" marL="228600" rtl="0" algn="l">
              <a:lnSpc>
                <a:spcPct val="120000"/>
              </a:lnSpc>
              <a:spcBef>
                <a:spcPts val="1000"/>
              </a:spcBef>
              <a:spcAft>
                <a:spcPts val="0"/>
              </a:spcAft>
              <a:buClr>
                <a:schemeClr val="dk1"/>
              </a:buClr>
              <a:buSzPts val="1800"/>
              <a:buFont typeface="Arial"/>
              <a:buChar char="•"/>
            </a:pPr>
            <a:r>
              <a:rPr b="1" lang="en-US"/>
              <a:t>Question:</a:t>
            </a:r>
            <a:r>
              <a:rPr lang="en-US"/>
              <a:t> "Which country is known for originating the Mediterranean diet?"</a:t>
            </a:r>
            <a:endParaRPr/>
          </a:p>
          <a:p>
            <a:pPr indent="-285750" lvl="1" marL="742950" rtl="0" algn="l">
              <a:lnSpc>
                <a:spcPct val="120000"/>
              </a:lnSpc>
              <a:spcBef>
                <a:spcPts val="500"/>
              </a:spcBef>
              <a:spcAft>
                <a:spcPts val="0"/>
              </a:spcAft>
              <a:buClr>
                <a:schemeClr val="dk1"/>
              </a:buClr>
              <a:buSzPts val="1600"/>
              <a:buFont typeface="Arial"/>
              <a:buChar char="•"/>
            </a:pPr>
            <a:r>
              <a:rPr b="1" lang="en-US"/>
              <a:t>Answer:</a:t>
            </a:r>
            <a:r>
              <a:rPr lang="en-US"/>
              <a:t> Greece!</a:t>
            </a:r>
            <a:endParaRPr/>
          </a:p>
          <a:p>
            <a:pPr indent="-228600" lvl="0" marL="228600" rtl="0" algn="l">
              <a:lnSpc>
                <a:spcPct val="120000"/>
              </a:lnSpc>
              <a:spcBef>
                <a:spcPts val="1000"/>
              </a:spcBef>
              <a:spcAft>
                <a:spcPts val="0"/>
              </a:spcAft>
              <a:buClr>
                <a:schemeClr val="dk1"/>
              </a:buClr>
              <a:buSzPts val="1800"/>
              <a:buFont typeface="Arial"/>
              <a:buChar char="•"/>
            </a:pPr>
            <a:r>
              <a:rPr b="1" lang="en-US"/>
              <a:t>Question:</a:t>
            </a:r>
            <a:r>
              <a:rPr lang="en-US"/>
              <a:t> "Name a heart-healthy food from the Mediterranean diet."</a:t>
            </a:r>
            <a:endParaRPr/>
          </a:p>
          <a:p>
            <a:pPr indent="-285750" lvl="1" marL="742950" rtl="0" algn="l">
              <a:lnSpc>
                <a:spcPct val="120000"/>
              </a:lnSpc>
              <a:spcBef>
                <a:spcPts val="500"/>
              </a:spcBef>
              <a:spcAft>
                <a:spcPts val="0"/>
              </a:spcAft>
              <a:buClr>
                <a:schemeClr val="dk1"/>
              </a:buClr>
              <a:buSzPts val="1600"/>
              <a:buFont typeface="Arial"/>
              <a:buChar char="•"/>
            </a:pPr>
            <a:r>
              <a:rPr b="1" lang="en-US"/>
              <a:t>Answer:</a:t>
            </a:r>
            <a:r>
              <a:rPr lang="en-US"/>
              <a:t> Fish, like salmon or sardines.</a:t>
            </a:r>
            <a:endParaRPr/>
          </a:p>
        </p:txBody>
      </p:sp>
      <p:pic>
        <p:nvPicPr>
          <p:cNvPr descr="Slika, ki vsebuje besede električno modra, posnetek zaslona, pisava, modro&#10;&#10;Opis je samodejno ustvarjen" id="335" name="Google Shape;335;p27"/>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8"/>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5-Day Mediterranean Menu</a:t>
            </a:r>
            <a:endParaRPr/>
          </a:p>
        </p:txBody>
      </p:sp>
      <p:sp>
        <p:nvSpPr>
          <p:cNvPr id="341" name="Google Shape;341;p28"/>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20000"/>
              </a:lnSpc>
              <a:spcBef>
                <a:spcPts val="0"/>
              </a:spcBef>
              <a:spcAft>
                <a:spcPts val="0"/>
              </a:spcAft>
              <a:buClr>
                <a:schemeClr val="dk1"/>
              </a:buClr>
              <a:buSzPct val="100000"/>
              <a:buChar char="•"/>
            </a:pPr>
            <a:r>
              <a:rPr b="1" lang="en-US"/>
              <a:t>Day 1:</a:t>
            </a:r>
            <a:endParaRPr/>
          </a:p>
          <a:p>
            <a:pPr indent="-228600" lvl="0" marL="228600" rtl="0" algn="l">
              <a:lnSpc>
                <a:spcPct val="120000"/>
              </a:lnSpc>
              <a:spcBef>
                <a:spcPts val="1000"/>
              </a:spcBef>
              <a:spcAft>
                <a:spcPts val="0"/>
              </a:spcAft>
              <a:buClr>
                <a:schemeClr val="dk1"/>
              </a:buClr>
              <a:buSzPct val="100000"/>
              <a:buFont typeface="Arial"/>
              <a:buChar char="•"/>
            </a:pPr>
            <a:r>
              <a:rPr b="1" lang="en-US"/>
              <a:t>Breakfast</a:t>
            </a:r>
            <a:r>
              <a:rPr lang="en-US"/>
              <a:t>: Oatmeal with a handful of berries and walnuts</a:t>
            </a:r>
            <a:br>
              <a:rPr lang="en-US"/>
            </a:br>
            <a:r>
              <a:rPr i="1" lang="en-US"/>
              <a:t>Why?</a:t>
            </a:r>
            <a:r>
              <a:rPr lang="en-US"/>
              <a:t> Oatmeal is high in fiber, which helps with digestion and blood sugar control. Berries are rich in antioxidants, and walnuts provide brain-boosting omega-3s.</a:t>
            </a:r>
            <a:endParaRPr/>
          </a:p>
          <a:p>
            <a:pPr indent="-228600" lvl="0" marL="228600" rtl="0" algn="l">
              <a:lnSpc>
                <a:spcPct val="120000"/>
              </a:lnSpc>
              <a:spcBef>
                <a:spcPts val="1000"/>
              </a:spcBef>
              <a:spcAft>
                <a:spcPts val="0"/>
              </a:spcAft>
              <a:buClr>
                <a:schemeClr val="dk1"/>
              </a:buClr>
              <a:buSzPct val="100000"/>
              <a:buFont typeface="Arial"/>
              <a:buChar char="•"/>
            </a:pPr>
            <a:r>
              <a:rPr b="1" lang="en-US"/>
              <a:t>Lunch</a:t>
            </a:r>
            <a:r>
              <a:rPr lang="en-US"/>
              <a:t>: Lentil soup with a slice of whole-grain bread</a:t>
            </a:r>
            <a:br>
              <a:rPr lang="en-US"/>
            </a:br>
            <a:r>
              <a:rPr i="1" lang="en-US"/>
              <a:t>Why?</a:t>
            </a:r>
            <a:r>
              <a:rPr lang="en-US"/>
              <a:t> Lentils are high in protein and fiber, which are great for heart health and controlling blood sugar. Whole grains add more fiber and slow down digestion.</a:t>
            </a:r>
            <a:endParaRPr/>
          </a:p>
          <a:p>
            <a:pPr indent="-228600" lvl="0" marL="228600" rtl="0" algn="l">
              <a:lnSpc>
                <a:spcPct val="120000"/>
              </a:lnSpc>
              <a:spcBef>
                <a:spcPts val="1000"/>
              </a:spcBef>
              <a:spcAft>
                <a:spcPts val="0"/>
              </a:spcAft>
              <a:buClr>
                <a:schemeClr val="dk1"/>
              </a:buClr>
              <a:buSzPct val="100000"/>
              <a:buFont typeface="Arial"/>
              <a:buChar char="•"/>
            </a:pPr>
            <a:r>
              <a:rPr b="1" lang="en-US"/>
              <a:t>Dinner</a:t>
            </a:r>
            <a:r>
              <a:rPr lang="en-US"/>
              <a:t>: Grilled chicken with steamed broccoli and a quinoa side</a:t>
            </a:r>
            <a:br>
              <a:rPr lang="en-US"/>
            </a:br>
            <a:r>
              <a:rPr i="1" lang="en-US"/>
              <a:t>Why?</a:t>
            </a:r>
            <a:r>
              <a:rPr lang="en-US"/>
              <a:t> Chicken is a lean protein, broccoli is packed with vitamins and fiber, and quinoa is a whole grain rich in nutrients and low on the glycemic index.</a:t>
            </a:r>
            <a:endParaRPr/>
          </a:p>
          <a:p>
            <a:pPr indent="-228600" lvl="0" marL="228600" rtl="0" algn="l">
              <a:lnSpc>
                <a:spcPct val="120000"/>
              </a:lnSpc>
              <a:spcBef>
                <a:spcPts val="1000"/>
              </a:spcBef>
              <a:spcAft>
                <a:spcPts val="0"/>
              </a:spcAft>
              <a:buClr>
                <a:schemeClr val="dk1"/>
              </a:buClr>
              <a:buSzPct val="100000"/>
              <a:buFont typeface="Arial"/>
              <a:buChar char="•"/>
            </a:pPr>
            <a:r>
              <a:rPr b="1" lang="en-US"/>
              <a:t>Snack</a:t>
            </a:r>
            <a:r>
              <a:rPr lang="en-US"/>
              <a:t>: Apple slices with a tablespoon of peanut butter</a:t>
            </a:r>
            <a:br>
              <a:rPr lang="en-US"/>
            </a:br>
            <a:r>
              <a:rPr i="1" lang="en-US"/>
              <a:t>Why?</a:t>
            </a:r>
            <a:r>
              <a:rPr lang="en-US"/>
              <a:t> Apples are high in fiber, while peanut butter offers healthy fats and protein.</a:t>
            </a:r>
            <a:endParaRPr/>
          </a:p>
          <a:p>
            <a:pPr indent="-131445" lvl="0" marL="228600" rtl="0" algn="l">
              <a:lnSpc>
                <a:spcPct val="120000"/>
              </a:lnSpc>
              <a:spcBef>
                <a:spcPts val="1000"/>
              </a:spcBef>
              <a:spcAft>
                <a:spcPts val="0"/>
              </a:spcAft>
              <a:buClr>
                <a:schemeClr val="dk1"/>
              </a:buClr>
              <a:buSzPct val="100000"/>
              <a:buNone/>
            </a:pPr>
            <a:r>
              <a:t/>
            </a:r>
            <a:endParaRPr/>
          </a:p>
        </p:txBody>
      </p:sp>
      <p:pic>
        <p:nvPicPr>
          <p:cNvPr descr="Free Lentil Soup in Gray Ceramic Bowl  Stock Photo" id="342" name="Google Shape;342;p28"/>
          <p:cNvPicPr preferRelativeResize="0"/>
          <p:nvPr/>
        </p:nvPicPr>
        <p:blipFill rotWithShape="1">
          <a:blip r:embed="rId3">
            <a:alphaModFix amt="35000"/>
          </a:blip>
          <a:srcRect b="6246" l="0" r="0" t="22035"/>
          <a:stretch/>
        </p:blipFill>
        <p:spPr>
          <a:xfrm>
            <a:off x="7931217" y="-808523"/>
            <a:ext cx="5605061" cy="6017330"/>
          </a:xfrm>
          <a:prstGeom prst="ellipse">
            <a:avLst/>
          </a:prstGeom>
          <a:noFill/>
          <a:ln>
            <a:noFill/>
          </a:ln>
        </p:spPr>
      </p:pic>
      <p:pic>
        <p:nvPicPr>
          <p:cNvPr descr="Slika, ki vsebuje besede električno modra, posnetek zaslona, pisava, modro&#10;&#10;Opis je samodejno ustvarjen" id="343" name="Google Shape;343;p28"/>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9"/>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5-Day Mediterranean Menu</a:t>
            </a:r>
            <a:endParaRPr/>
          </a:p>
        </p:txBody>
      </p:sp>
      <p:sp>
        <p:nvSpPr>
          <p:cNvPr id="349" name="Google Shape;349;p29"/>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20000"/>
              </a:lnSpc>
              <a:spcBef>
                <a:spcPts val="0"/>
              </a:spcBef>
              <a:spcAft>
                <a:spcPts val="0"/>
              </a:spcAft>
              <a:buClr>
                <a:schemeClr val="dk1"/>
              </a:buClr>
              <a:buSzPct val="100000"/>
              <a:buNone/>
            </a:pPr>
            <a:r>
              <a:rPr b="1" lang="en-US"/>
              <a:t>Day 2:</a:t>
            </a:r>
            <a:endParaRPr/>
          </a:p>
          <a:p>
            <a:pPr indent="-228600" lvl="0" marL="228600" rtl="0" algn="l">
              <a:lnSpc>
                <a:spcPct val="120000"/>
              </a:lnSpc>
              <a:spcBef>
                <a:spcPts val="1000"/>
              </a:spcBef>
              <a:spcAft>
                <a:spcPts val="0"/>
              </a:spcAft>
              <a:buClr>
                <a:schemeClr val="dk1"/>
              </a:buClr>
              <a:buSzPct val="100000"/>
              <a:buChar char="•"/>
            </a:pPr>
            <a:r>
              <a:rPr b="1" lang="en-US"/>
              <a:t>Breakfast</a:t>
            </a:r>
            <a:r>
              <a:rPr lang="en-US"/>
              <a:t>: Greek yogurt with chia seeds and a drizzle of honey</a:t>
            </a:r>
            <a:br>
              <a:rPr lang="en-US"/>
            </a:br>
            <a:r>
              <a:rPr i="1" lang="en-US"/>
              <a:t>Why?</a:t>
            </a:r>
            <a:r>
              <a:rPr lang="en-US"/>
              <a:t> Greek yogurt is a great source of protein and probiotics for digestive health. Chia seeds add omega-3s and fiber, while honey can be enjoyed in moderation.</a:t>
            </a:r>
            <a:endParaRPr/>
          </a:p>
          <a:p>
            <a:pPr indent="-228600" lvl="0" marL="228600" rtl="0" algn="l">
              <a:lnSpc>
                <a:spcPct val="120000"/>
              </a:lnSpc>
              <a:spcBef>
                <a:spcPts val="1000"/>
              </a:spcBef>
              <a:spcAft>
                <a:spcPts val="0"/>
              </a:spcAft>
              <a:buClr>
                <a:schemeClr val="dk1"/>
              </a:buClr>
              <a:buSzPct val="100000"/>
              <a:buChar char="•"/>
            </a:pPr>
            <a:r>
              <a:rPr b="1" lang="en-US"/>
              <a:t>Lunch</a:t>
            </a:r>
            <a:r>
              <a:rPr lang="en-US"/>
              <a:t>: Tuna salad (canned tuna, olive oil, cucumber, tomatoes) with whole-grain toast</a:t>
            </a:r>
            <a:br>
              <a:rPr lang="en-US"/>
            </a:br>
            <a:r>
              <a:rPr i="1" lang="en-US"/>
              <a:t>Why?</a:t>
            </a:r>
            <a:r>
              <a:rPr lang="en-US"/>
              <a:t> Tuna is rich in omega-3s and protein, while olive oil provides heart-healthy fats.</a:t>
            </a:r>
            <a:endParaRPr/>
          </a:p>
          <a:p>
            <a:pPr indent="-228600" lvl="0" marL="228600" rtl="0" algn="l">
              <a:lnSpc>
                <a:spcPct val="120000"/>
              </a:lnSpc>
              <a:spcBef>
                <a:spcPts val="1000"/>
              </a:spcBef>
              <a:spcAft>
                <a:spcPts val="0"/>
              </a:spcAft>
              <a:buClr>
                <a:schemeClr val="dk1"/>
              </a:buClr>
              <a:buSzPct val="100000"/>
              <a:buChar char="•"/>
            </a:pPr>
            <a:r>
              <a:rPr b="1" lang="en-US"/>
              <a:t>Dinner</a:t>
            </a:r>
            <a:r>
              <a:rPr lang="en-US"/>
              <a:t>: Baked salmon with roasted vegetables (carrots, zucchini, onions)</a:t>
            </a:r>
            <a:br>
              <a:rPr lang="en-US"/>
            </a:br>
            <a:r>
              <a:rPr i="1" lang="en-US"/>
              <a:t>Why?</a:t>
            </a:r>
            <a:r>
              <a:rPr lang="en-US"/>
              <a:t> Salmon is a great source of omega-3s, while roasted veggies offer fiber, vitamins, and minerals.</a:t>
            </a:r>
            <a:endParaRPr/>
          </a:p>
          <a:p>
            <a:pPr indent="-228600" lvl="0" marL="228600" rtl="0" algn="l">
              <a:lnSpc>
                <a:spcPct val="120000"/>
              </a:lnSpc>
              <a:spcBef>
                <a:spcPts val="1000"/>
              </a:spcBef>
              <a:spcAft>
                <a:spcPts val="0"/>
              </a:spcAft>
              <a:buClr>
                <a:schemeClr val="dk1"/>
              </a:buClr>
              <a:buSzPct val="100000"/>
              <a:buChar char="•"/>
            </a:pPr>
            <a:r>
              <a:rPr b="1" lang="en-US"/>
              <a:t>Snack</a:t>
            </a:r>
            <a:r>
              <a:rPr lang="en-US"/>
              <a:t>: A handful of unsalted almonds</a:t>
            </a:r>
            <a:br>
              <a:rPr lang="en-US"/>
            </a:br>
            <a:r>
              <a:rPr i="1" lang="en-US"/>
              <a:t>Why?</a:t>
            </a:r>
            <a:r>
              <a:rPr lang="en-US"/>
              <a:t> Almonds are an excellent source of healthy fats, fiber, and Vitamin E.</a:t>
            </a:r>
            <a:endParaRPr/>
          </a:p>
          <a:p>
            <a:pPr indent="-122872" lvl="0" marL="228600" rtl="0" algn="l">
              <a:lnSpc>
                <a:spcPct val="120000"/>
              </a:lnSpc>
              <a:spcBef>
                <a:spcPts val="1000"/>
              </a:spcBef>
              <a:spcAft>
                <a:spcPts val="0"/>
              </a:spcAft>
              <a:buClr>
                <a:schemeClr val="dk1"/>
              </a:buClr>
              <a:buSzPct val="100000"/>
              <a:buNone/>
            </a:pPr>
            <a:r>
              <a:t/>
            </a:r>
            <a:endParaRPr/>
          </a:p>
        </p:txBody>
      </p:sp>
      <p:pic>
        <p:nvPicPr>
          <p:cNvPr descr="Free A Bowl of Tuna Salad with Eggs  Stock Photo" id="350" name="Google Shape;350;p29"/>
          <p:cNvPicPr preferRelativeResize="0"/>
          <p:nvPr/>
        </p:nvPicPr>
        <p:blipFill rotWithShape="1">
          <a:blip r:embed="rId3">
            <a:alphaModFix amt="35000"/>
          </a:blip>
          <a:srcRect b="0" l="0" r="0" t="0"/>
          <a:stretch/>
        </p:blipFill>
        <p:spPr>
          <a:xfrm>
            <a:off x="7411454" y="-654303"/>
            <a:ext cx="5710988" cy="4283241"/>
          </a:xfrm>
          <a:prstGeom prst="ellipse">
            <a:avLst/>
          </a:prstGeom>
          <a:noFill/>
          <a:ln>
            <a:noFill/>
          </a:ln>
        </p:spPr>
      </p:pic>
      <p:pic>
        <p:nvPicPr>
          <p:cNvPr descr="Slika, ki vsebuje besede električno modra, posnetek zaslona, pisava, modro&#10;&#10;Opis je samodejno ustvarjen" id="351" name="Google Shape;351;p29"/>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pic>
        <p:nvPicPr>
          <p:cNvPr id="112" name="Google Shape;112;p3"/>
          <p:cNvPicPr preferRelativeResize="0"/>
          <p:nvPr/>
        </p:nvPicPr>
        <p:blipFill rotWithShape="1">
          <a:blip r:embed="rId3">
            <a:alphaModFix/>
          </a:blip>
          <a:srcRect b="0" l="0" r="0" t="0"/>
          <a:stretch/>
        </p:blipFill>
        <p:spPr>
          <a:xfrm>
            <a:off x="8956" y="11037"/>
            <a:ext cx="10287000" cy="6858000"/>
          </a:xfrm>
          <a:prstGeom prst="rect">
            <a:avLst/>
          </a:prstGeom>
          <a:noFill/>
          <a:ln>
            <a:noFill/>
          </a:ln>
        </p:spPr>
      </p:pic>
      <p:sp>
        <p:nvSpPr>
          <p:cNvPr id="113" name="Google Shape;113;p3"/>
          <p:cNvSpPr/>
          <p:nvPr/>
        </p:nvSpPr>
        <p:spPr>
          <a:xfrm rot="10800000">
            <a:off x="-15345" y="3434819"/>
            <a:ext cx="3483870" cy="34289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4" name="Google Shape;114;p3"/>
          <p:cNvSpPr/>
          <p:nvPr/>
        </p:nvSpPr>
        <p:spPr>
          <a:xfrm rot="10800000">
            <a:off x="3478380" y="3429000"/>
            <a:ext cx="5222189" cy="3428999"/>
          </a:xfrm>
          <a:prstGeom prst="rect">
            <a:avLst/>
          </a:prstGeom>
          <a:solidFill>
            <a:srgbClr val="FBBE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5" name="Google Shape;115;p3"/>
          <p:cNvSpPr/>
          <p:nvPr/>
        </p:nvSpPr>
        <p:spPr>
          <a:xfrm flipH="1">
            <a:off x="-13052" y="3428997"/>
            <a:ext cx="3503659" cy="3451076"/>
          </a:xfrm>
          <a:custGeom>
            <a:rect b="b" l="l" r="r" t="t"/>
            <a:pathLst>
              <a:path extrusionOk="0" h="2559050" w="2559050">
                <a:moveTo>
                  <a:pt x="0" y="0"/>
                </a:moveTo>
                <a:lnTo>
                  <a:pt x="2559050" y="0"/>
                </a:lnTo>
                <a:cubicBezTo>
                  <a:pt x="2559050" y="1413324"/>
                  <a:pt x="1413324" y="2559050"/>
                  <a:pt x="0" y="2559050"/>
                </a:cubicBezTo>
                <a:close/>
              </a:path>
            </a:pathLst>
          </a:custGeom>
          <a:solidFill>
            <a:srgbClr val="FCD3A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venir"/>
              <a:ea typeface="Avenir"/>
              <a:cs typeface="Avenir"/>
              <a:sym typeface="Avenir"/>
            </a:endParaRPr>
          </a:p>
        </p:txBody>
      </p:sp>
      <p:sp>
        <p:nvSpPr>
          <p:cNvPr id="116" name="Google Shape;116;p3"/>
          <p:cNvSpPr/>
          <p:nvPr/>
        </p:nvSpPr>
        <p:spPr>
          <a:xfrm rot="10800000">
            <a:off x="5274600" y="3428997"/>
            <a:ext cx="3429002" cy="3429003"/>
          </a:xfrm>
          <a:custGeom>
            <a:rect b="b" l="l" r="r" t="t"/>
            <a:pathLst>
              <a:path extrusionOk="0" h="3430264" w="3484819">
                <a:moveTo>
                  <a:pt x="0" y="0"/>
                </a:moveTo>
                <a:lnTo>
                  <a:pt x="3484819" y="0"/>
                </a:lnTo>
                <a:lnTo>
                  <a:pt x="0" y="3430264"/>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7" name="Google Shape;117;p3"/>
          <p:cNvSpPr/>
          <p:nvPr/>
        </p:nvSpPr>
        <p:spPr>
          <a:xfrm rot="10800000">
            <a:off x="8713620" y="3429000"/>
            <a:ext cx="3483870" cy="342899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18" name="Google Shape;118;p3"/>
          <p:cNvSpPr/>
          <p:nvPr/>
        </p:nvSpPr>
        <p:spPr>
          <a:xfrm flipH="1" rot="-5400000">
            <a:off x="7863564" y="4266005"/>
            <a:ext cx="3429000" cy="1754986"/>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venir"/>
              <a:ea typeface="Avenir"/>
              <a:cs typeface="Avenir"/>
              <a:sym typeface="Avenir"/>
            </a:endParaRPr>
          </a:p>
        </p:txBody>
      </p:sp>
      <p:sp>
        <p:nvSpPr>
          <p:cNvPr id="119" name="Google Shape;119;p3"/>
          <p:cNvSpPr/>
          <p:nvPr/>
        </p:nvSpPr>
        <p:spPr>
          <a:xfrm flipH="1" rot="-5400000">
            <a:off x="9609279" y="4275275"/>
            <a:ext cx="3429000" cy="1736446"/>
          </a:xfrm>
          <a:custGeom>
            <a:rect b="b" l="l" r="r" t="t"/>
            <a:pathLst>
              <a:path extrusionOk="0" h="1718483" w="3423466">
                <a:moveTo>
                  <a:pt x="3423466" y="0"/>
                </a:moveTo>
                <a:lnTo>
                  <a:pt x="1710280" y="0"/>
                </a:lnTo>
                <a:lnTo>
                  <a:pt x="1710280" y="1"/>
                </a:lnTo>
                <a:lnTo>
                  <a:pt x="0" y="1"/>
                </a:lnTo>
                <a:cubicBezTo>
                  <a:pt x="0" y="889774"/>
                  <a:pt x="674138" y="1621607"/>
                  <a:pt x="1538022" y="1709611"/>
                </a:cubicBezTo>
                <a:lnTo>
                  <a:pt x="1710280" y="1718336"/>
                </a:lnTo>
                <a:lnTo>
                  <a:pt x="1710280" y="1718482"/>
                </a:lnTo>
                <a:lnTo>
                  <a:pt x="1711723" y="1718409"/>
                </a:lnTo>
                <a:lnTo>
                  <a:pt x="1713186" y="1718483"/>
                </a:lnTo>
                <a:lnTo>
                  <a:pt x="1713186" y="1718335"/>
                </a:lnTo>
                <a:lnTo>
                  <a:pt x="1885444" y="1709610"/>
                </a:lnTo>
                <a:cubicBezTo>
                  <a:pt x="2749328" y="1621606"/>
                  <a:pt x="3423466" y="889773"/>
                  <a:pt x="3423466" y="0"/>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venir"/>
              <a:ea typeface="Avenir"/>
              <a:cs typeface="Avenir"/>
              <a:sym typeface="Avenir"/>
            </a:endParaRPr>
          </a:p>
        </p:txBody>
      </p:sp>
      <p:pic>
        <p:nvPicPr>
          <p:cNvPr id="120" name="Google Shape;120;p3"/>
          <p:cNvPicPr preferRelativeResize="0"/>
          <p:nvPr/>
        </p:nvPicPr>
        <p:blipFill rotWithShape="1">
          <a:blip r:embed="rId4">
            <a:alphaModFix/>
          </a:blip>
          <a:srcRect b="0" l="0" r="0" t="0"/>
          <a:stretch/>
        </p:blipFill>
        <p:spPr>
          <a:xfrm>
            <a:off x="9705367" y="2836348"/>
            <a:ext cx="2170364" cy="487722"/>
          </a:xfrm>
          <a:prstGeom prst="rect">
            <a:avLst/>
          </a:prstGeom>
          <a:noFill/>
          <a:ln>
            <a:noFill/>
          </a:ln>
        </p:spPr>
      </p:pic>
      <p:pic>
        <p:nvPicPr>
          <p:cNvPr id="121" name="Google Shape;121;p3"/>
          <p:cNvPicPr preferRelativeResize="0"/>
          <p:nvPr/>
        </p:nvPicPr>
        <p:blipFill rotWithShape="1">
          <a:blip r:embed="rId5">
            <a:alphaModFix/>
          </a:blip>
          <a:srcRect b="0" l="0" r="0" t="0"/>
          <a:stretch/>
        </p:blipFill>
        <p:spPr>
          <a:xfrm>
            <a:off x="10771938" y="40359"/>
            <a:ext cx="1377815" cy="1377815"/>
          </a:xfrm>
          <a:prstGeom prst="rect">
            <a:avLst/>
          </a:prstGeom>
          <a:noFill/>
          <a:ln>
            <a:noFill/>
          </a:ln>
        </p:spPr>
      </p:pic>
      <p:sp>
        <p:nvSpPr>
          <p:cNvPr id="122" name="Google Shape;122;p3"/>
          <p:cNvSpPr txBox="1"/>
          <p:nvPr/>
        </p:nvSpPr>
        <p:spPr>
          <a:xfrm>
            <a:off x="981719" y="3827518"/>
            <a:ext cx="9950103" cy="1507376"/>
          </a:xfrm>
          <a:prstGeom prst="rect">
            <a:avLst/>
          </a:prstGeom>
          <a:noFill/>
          <a:ln>
            <a:noFill/>
          </a:ln>
        </p:spPr>
        <p:txBody>
          <a:bodyPr anchorCtr="0" anchor="b" bIns="45700" lIns="91425" spcFirstLastPara="1" rIns="91425" wrap="square" tIns="45700">
            <a:normAutofit/>
          </a:bodyPr>
          <a:lstStyle/>
          <a:p>
            <a:pPr indent="0" lvl="0" marL="0" marR="0" rtl="0" algn="l">
              <a:lnSpc>
                <a:spcPct val="110000"/>
              </a:lnSpc>
              <a:spcBef>
                <a:spcPts val="0"/>
              </a:spcBef>
              <a:spcAft>
                <a:spcPts val="0"/>
              </a:spcAft>
              <a:buClr>
                <a:schemeClr val="dk1"/>
              </a:buClr>
              <a:buSzPts val="3200"/>
              <a:buFont typeface="Avenir"/>
              <a:buNone/>
            </a:pPr>
            <a:r>
              <a:rPr b="1" i="0" lang="en-US" sz="3200" u="none" cap="none" strike="noStrike">
                <a:solidFill>
                  <a:schemeClr val="dk1"/>
                </a:solidFill>
                <a:latin typeface="Avenir"/>
                <a:ea typeface="Avenir"/>
                <a:cs typeface="Avenir"/>
                <a:sym typeface="Avenir"/>
              </a:rPr>
              <a:t>Healthy and Balanced Diet for Seniors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0"/>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5-Day Mediterranean Menu</a:t>
            </a:r>
            <a:endParaRPr/>
          </a:p>
        </p:txBody>
      </p:sp>
      <p:pic>
        <p:nvPicPr>
          <p:cNvPr descr="Free Veggie Pie Stock Photo" id="357" name="Google Shape;357;p30"/>
          <p:cNvPicPr preferRelativeResize="0"/>
          <p:nvPr/>
        </p:nvPicPr>
        <p:blipFill rotWithShape="1">
          <a:blip r:embed="rId3">
            <a:alphaModFix amt="35000"/>
          </a:blip>
          <a:srcRect b="0" l="0" r="0" t="0"/>
          <a:stretch/>
        </p:blipFill>
        <p:spPr>
          <a:xfrm>
            <a:off x="7433132" y="-806554"/>
            <a:ext cx="6520592" cy="4339026"/>
          </a:xfrm>
          <a:prstGeom prst="ellipse">
            <a:avLst/>
          </a:prstGeom>
          <a:noFill/>
          <a:ln>
            <a:noFill/>
          </a:ln>
        </p:spPr>
      </p:pic>
      <p:sp>
        <p:nvSpPr>
          <p:cNvPr id="358" name="Google Shape;358;p30"/>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20000"/>
              </a:lnSpc>
              <a:spcBef>
                <a:spcPts val="0"/>
              </a:spcBef>
              <a:spcAft>
                <a:spcPts val="0"/>
              </a:spcAft>
              <a:buClr>
                <a:schemeClr val="dk1"/>
              </a:buClr>
              <a:buSzPct val="100000"/>
              <a:buNone/>
            </a:pPr>
            <a:r>
              <a:rPr b="1" lang="en-US"/>
              <a:t>Day 3:</a:t>
            </a:r>
            <a:endParaRPr/>
          </a:p>
          <a:p>
            <a:pPr indent="-228600" lvl="0" marL="228600" rtl="0" algn="l">
              <a:lnSpc>
                <a:spcPct val="120000"/>
              </a:lnSpc>
              <a:spcBef>
                <a:spcPts val="1000"/>
              </a:spcBef>
              <a:spcAft>
                <a:spcPts val="0"/>
              </a:spcAft>
              <a:buClr>
                <a:schemeClr val="dk1"/>
              </a:buClr>
              <a:buSzPct val="100000"/>
              <a:buFont typeface="Arial"/>
              <a:buChar char="•"/>
            </a:pPr>
            <a:r>
              <a:rPr b="1" lang="en-US"/>
              <a:t>Breakfast</a:t>
            </a:r>
            <a:r>
              <a:rPr lang="en-US"/>
              <a:t>: Scrambled eggs with spinach and whole-grain toast</a:t>
            </a:r>
            <a:br>
              <a:rPr lang="en-US"/>
            </a:br>
            <a:r>
              <a:rPr i="1" lang="en-US"/>
              <a:t>Why?</a:t>
            </a:r>
            <a:r>
              <a:rPr lang="en-US"/>
              <a:t> Eggs provide high-quality protein, and spinach is rich in vitamins and minerals.</a:t>
            </a:r>
            <a:endParaRPr/>
          </a:p>
          <a:p>
            <a:pPr indent="-228600" lvl="0" marL="228600" rtl="0" algn="l">
              <a:lnSpc>
                <a:spcPct val="120000"/>
              </a:lnSpc>
              <a:spcBef>
                <a:spcPts val="1000"/>
              </a:spcBef>
              <a:spcAft>
                <a:spcPts val="0"/>
              </a:spcAft>
              <a:buClr>
                <a:schemeClr val="dk1"/>
              </a:buClr>
              <a:buSzPct val="100000"/>
              <a:buFont typeface="Arial"/>
              <a:buChar char="•"/>
            </a:pPr>
            <a:r>
              <a:rPr b="1" lang="en-US"/>
              <a:t>Lunch</a:t>
            </a:r>
            <a:r>
              <a:rPr lang="en-US"/>
              <a:t>: Chickpea salad with cucumbers, tomatoes, olive oil, and lemon juice</a:t>
            </a:r>
            <a:br>
              <a:rPr lang="en-US"/>
            </a:br>
            <a:r>
              <a:rPr i="1" lang="en-US"/>
              <a:t>Why?</a:t>
            </a:r>
            <a:r>
              <a:rPr lang="en-US"/>
              <a:t> Chickpeas are a fantastic source of plant-based protein and fiber. Olive oil and lemon juice add healthy fats and flavor.</a:t>
            </a:r>
            <a:endParaRPr/>
          </a:p>
          <a:p>
            <a:pPr indent="-228600" lvl="0" marL="228600" rtl="0" algn="l">
              <a:lnSpc>
                <a:spcPct val="120000"/>
              </a:lnSpc>
              <a:spcBef>
                <a:spcPts val="1000"/>
              </a:spcBef>
              <a:spcAft>
                <a:spcPts val="0"/>
              </a:spcAft>
              <a:buClr>
                <a:schemeClr val="dk1"/>
              </a:buClr>
              <a:buSzPct val="100000"/>
              <a:buFont typeface="Arial"/>
              <a:buChar char="•"/>
            </a:pPr>
            <a:r>
              <a:rPr b="1" lang="en-US"/>
              <a:t>Dinner</a:t>
            </a:r>
            <a:r>
              <a:rPr lang="en-US"/>
              <a:t>: Stir-fried tofu with brown rice and mixed vegetables</a:t>
            </a:r>
            <a:br>
              <a:rPr lang="en-US"/>
            </a:br>
            <a:r>
              <a:rPr i="1" lang="en-US"/>
              <a:t>Why?</a:t>
            </a:r>
            <a:r>
              <a:rPr lang="en-US"/>
              <a:t> Tofu provides plant-based protein, and brown rice is a low-glycemic option. Vegetables provide fiber and nutrients.</a:t>
            </a:r>
            <a:endParaRPr/>
          </a:p>
          <a:p>
            <a:pPr indent="-228600" lvl="0" marL="228600" rtl="0" algn="l">
              <a:lnSpc>
                <a:spcPct val="120000"/>
              </a:lnSpc>
              <a:spcBef>
                <a:spcPts val="1000"/>
              </a:spcBef>
              <a:spcAft>
                <a:spcPts val="0"/>
              </a:spcAft>
              <a:buClr>
                <a:schemeClr val="dk1"/>
              </a:buClr>
              <a:buSzPct val="100000"/>
              <a:buFont typeface="Arial"/>
              <a:buChar char="•"/>
            </a:pPr>
            <a:r>
              <a:rPr b="1" lang="en-US"/>
              <a:t>Snack</a:t>
            </a:r>
            <a:r>
              <a:rPr lang="en-US"/>
              <a:t>: A small pear or seasonal fruit</a:t>
            </a:r>
            <a:br>
              <a:rPr lang="en-US"/>
            </a:br>
            <a:r>
              <a:rPr i="1" lang="en-US"/>
              <a:t>Why?</a:t>
            </a:r>
            <a:r>
              <a:rPr lang="en-US"/>
              <a:t> Fruit adds natural sweetness and fiber.</a:t>
            </a:r>
            <a:endParaRPr/>
          </a:p>
          <a:p>
            <a:pPr indent="-122872" lvl="0" marL="228600" rtl="0" algn="l">
              <a:lnSpc>
                <a:spcPct val="120000"/>
              </a:lnSpc>
              <a:spcBef>
                <a:spcPts val="1000"/>
              </a:spcBef>
              <a:spcAft>
                <a:spcPts val="0"/>
              </a:spcAft>
              <a:buClr>
                <a:schemeClr val="dk1"/>
              </a:buClr>
              <a:buSzPct val="100000"/>
              <a:buNone/>
            </a:pPr>
            <a:r>
              <a:t/>
            </a:r>
            <a:endParaRPr/>
          </a:p>
        </p:txBody>
      </p:sp>
      <p:pic>
        <p:nvPicPr>
          <p:cNvPr descr="Slika, ki vsebuje besede električno modra, posnetek zaslona, pisava, modro&#10;&#10;Opis je samodejno ustvarjen" id="359" name="Google Shape;359;p30"/>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1"/>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5-Day Mediterranean Menu</a:t>
            </a:r>
            <a:endParaRPr/>
          </a:p>
        </p:txBody>
      </p:sp>
      <p:sp>
        <p:nvSpPr>
          <p:cNvPr id="365" name="Google Shape;365;p31"/>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chemeClr val="dk1"/>
              </a:buClr>
              <a:buSzPct val="100000"/>
              <a:buNone/>
            </a:pPr>
            <a:r>
              <a:rPr b="1" lang="en-US"/>
              <a:t>Day 4:</a:t>
            </a:r>
            <a:endParaRPr/>
          </a:p>
          <a:p>
            <a:pPr indent="-228600" lvl="0" marL="228600" rtl="0" algn="l">
              <a:lnSpc>
                <a:spcPct val="120000"/>
              </a:lnSpc>
              <a:spcBef>
                <a:spcPts val="1000"/>
              </a:spcBef>
              <a:spcAft>
                <a:spcPts val="0"/>
              </a:spcAft>
              <a:buClr>
                <a:schemeClr val="dk1"/>
              </a:buClr>
              <a:buSzPct val="100000"/>
              <a:buFont typeface="Arial"/>
              <a:buChar char="•"/>
            </a:pPr>
            <a:r>
              <a:rPr b="1" lang="en-US"/>
              <a:t>Breakfast</a:t>
            </a:r>
            <a:r>
              <a:rPr lang="en-US"/>
              <a:t>: Whole-grain toast with mashed avocado and a boiled egg</a:t>
            </a:r>
            <a:br>
              <a:rPr lang="en-US"/>
            </a:br>
            <a:r>
              <a:rPr i="1" lang="en-US"/>
              <a:t>Why?</a:t>
            </a:r>
            <a:r>
              <a:rPr lang="en-US"/>
              <a:t> Avocados are full of healthy fats, and eggs provide protein, making this a heart-healthy and satisfying breakfast.</a:t>
            </a:r>
            <a:endParaRPr/>
          </a:p>
          <a:p>
            <a:pPr indent="-228600" lvl="0" marL="228600" rtl="0" algn="l">
              <a:lnSpc>
                <a:spcPct val="120000"/>
              </a:lnSpc>
              <a:spcBef>
                <a:spcPts val="1000"/>
              </a:spcBef>
              <a:spcAft>
                <a:spcPts val="0"/>
              </a:spcAft>
              <a:buClr>
                <a:schemeClr val="dk1"/>
              </a:buClr>
              <a:buSzPct val="100000"/>
              <a:buFont typeface="Arial"/>
              <a:buChar char="•"/>
            </a:pPr>
            <a:r>
              <a:rPr b="1" lang="en-US"/>
              <a:t>Lunch</a:t>
            </a:r>
            <a:r>
              <a:rPr lang="en-US"/>
              <a:t>: Barley salad with tomatoes, cucumbers, olive oil, and a slice of feta</a:t>
            </a:r>
            <a:br>
              <a:rPr lang="en-US"/>
            </a:br>
            <a:r>
              <a:rPr i="1" lang="en-US"/>
              <a:t>Why?</a:t>
            </a:r>
            <a:r>
              <a:rPr lang="en-US"/>
              <a:t> Barley is rich in fiber and helps with cholesterol management. Feta adds flavor and a little calcium.</a:t>
            </a:r>
            <a:endParaRPr/>
          </a:p>
          <a:p>
            <a:pPr indent="-228600" lvl="0" marL="228600" rtl="0" algn="l">
              <a:lnSpc>
                <a:spcPct val="120000"/>
              </a:lnSpc>
              <a:spcBef>
                <a:spcPts val="1000"/>
              </a:spcBef>
              <a:spcAft>
                <a:spcPts val="0"/>
              </a:spcAft>
              <a:buClr>
                <a:schemeClr val="dk1"/>
              </a:buClr>
              <a:buSzPct val="100000"/>
              <a:buFont typeface="Arial"/>
              <a:buChar char="•"/>
            </a:pPr>
            <a:r>
              <a:rPr b="1" lang="en-US"/>
              <a:t>Dinner</a:t>
            </a:r>
            <a:r>
              <a:rPr lang="en-US"/>
              <a:t>: Grilled sardines with sautéed spinach and sweet potato mash</a:t>
            </a:r>
            <a:br>
              <a:rPr lang="en-US"/>
            </a:br>
            <a:r>
              <a:rPr i="1" lang="en-US"/>
              <a:t>Why?</a:t>
            </a:r>
            <a:r>
              <a:rPr lang="en-US"/>
              <a:t> Sardines are high in omega-3s, spinach is nutrient-dense, and sweet potatoes provide fiber and vitamins.</a:t>
            </a:r>
            <a:endParaRPr/>
          </a:p>
          <a:p>
            <a:pPr indent="-228600" lvl="0" marL="228600" rtl="0" algn="l">
              <a:lnSpc>
                <a:spcPct val="120000"/>
              </a:lnSpc>
              <a:spcBef>
                <a:spcPts val="1000"/>
              </a:spcBef>
              <a:spcAft>
                <a:spcPts val="0"/>
              </a:spcAft>
              <a:buClr>
                <a:schemeClr val="dk1"/>
              </a:buClr>
              <a:buSzPct val="100000"/>
              <a:buFont typeface="Arial"/>
              <a:buChar char="•"/>
            </a:pPr>
            <a:r>
              <a:rPr b="1" lang="en-US"/>
              <a:t>Snack</a:t>
            </a:r>
            <a:r>
              <a:rPr lang="en-US"/>
              <a:t>: A few olives or dried fruit</a:t>
            </a:r>
            <a:br>
              <a:rPr lang="en-US"/>
            </a:br>
            <a:r>
              <a:rPr i="1" lang="en-US"/>
              <a:t>Why?</a:t>
            </a:r>
            <a:r>
              <a:rPr lang="en-US"/>
              <a:t> Olives offer healthy fats, while dried fruit adds natural sweetness.</a:t>
            </a:r>
            <a:endParaRPr/>
          </a:p>
          <a:p>
            <a:pPr indent="-131445" lvl="0" marL="228600" rtl="0" algn="l">
              <a:lnSpc>
                <a:spcPct val="120000"/>
              </a:lnSpc>
              <a:spcBef>
                <a:spcPts val="1000"/>
              </a:spcBef>
              <a:spcAft>
                <a:spcPts val="0"/>
              </a:spcAft>
              <a:buClr>
                <a:schemeClr val="dk1"/>
              </a:buClr>
              <a:buSzPct val="100000"/>
              <a:buNone/>
            </a:pPr>
            <a:r>
              <a:t/>
            </a:r>
            <a:endParaRPr/>
          </a:p>
        </p:txBody>
      </p:sp>
      <p:pic>
        <p:nvPicPr>
          <p:cNvPr descr="Free Smoked Fish with Lemon Stock Photo" id="366" name="Google Shape;366;p31"/>
          <p:cNvPicPr preferRelativeResize="0"/>
          <p:nvPr/>
        </p:nvPicPr>
        <p:blipFill rotWithShape="1">
          <a:blip r:embed="rId3">
            <a:alphaModFix amt="35000"/>
          </a:blip>
          <a:srcRect b="7507" l="0" r="0" t="22597"/>
          <a:stretch/>
        </p:blipFill>
        <p:spPr>
          <a:xfrm>
            <a:off x="8025698" y="-847023"/>
            <a:ext cx="5148263" cy="4793382"/>
          </a:xfrm>
          <a:prstGeom prst="ellipse">
            <a:avLst/>
          </a:prstGeom>
          <a:noFill/>
          <a:ln>
            <a:noFill/>
          </a:ln>
        </p:spPr>
      </p:pic>
      <p:pic>
        <p:nvPicPr>
          <p:cNvPr descr="Slika, ki vsebuje besede električno modra, posnetek zaslona, pisava, modro&#10;&#10;Opis je samodejno ustvarjen" id="367" name="Google Shape;367;p31"/>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2"/>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5-Day Mediterranean Menu</a:t>
            </a:r>
            <a:endParaRPr/>
          </a:p>
        </p:txBody>
      </p:sp>
      <p:pic>
        <p:nvPicPr>
          <p:cNvPr descr="Free Berry Cream Dessert Stock Photo" id="373" name="Google Shape;373;p32"/>
          <p:cNvPicPr preferRelativeResize="0"/>
          <p:nvPr/>
        </p:nvPicPr>
        <p:blipFill rotWithShape="1">
          <a:blip r:embed="rId3">
            <a:alphaModFix/>
          </a:blip>
          <a:srcRect b="0" l="0" r="0" t="0"/>
          <a:stretch/>
        </p:blipFill>
        <p:spPr>
          <a:xfrm>
            <a:off x="7647906" y="-431169"/>
            <a:ext cx="4691063" cy="6858000"/>
          </a:xfrm>
          <a:prstGeom prst="ellipse">
            <a:avLst/>
          </a:prstGeom>
          <a:noFill/>
          <a:ln>
            <a:noFill/>
          </a:ln>
        </p:spPr>
      </p:pic>
      <p:sp>
        <p:nvSpPr>
          <p:cNvPr id="374" name="Google Shape;374;p32"/>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20000"/>
              </a:lnSpc>
              <a:spcBef>
                <a:spcPts val="0"/>
              </a:spcBef>
              <a:spcAft>
                <a:spcPts val="0"/>
              </a:spcAft>
              <a:buClr>
                <a:schemeClr val="dk1"/>
              </a:buClr>
              <a:buSzPct val="100000"/>
              <a:buNone/>
            </a:pPr>
            <a:r>
              <a:rPr b="1" lang="en-US"/>
              <a:t>Day 5:</a:t>
            </a:r>
            <a:endParaRPr/>
          </a:p>
          <a:p>
            <a:pPr indent="-228600" lvl="0" marL="228600" rtl="0" algn="l">
              <a:lnSpc>
                <a:spcPct val="120000"/>
              </a:lnSpc>
              <a:spcBef>
                <a:spcPts val="1000"/>
              </a:spcBef>
              <a:spcAft>
                <a:spcPts val="0"/>
              </a:spcAft>
              <a:buClr>
                <a:schemeClr val="dk1"/>
              </a:buClr>
              <a:buSzPct val="100000"/>
              <a:buFont typeface="Arial"/>
              <a:buChar char="•"/>
            </a:pPr>
            <a:r>
              <a:rPr b="1" lang="en-US"/>
              <a:t>Breakfast</a:t>
            </a:r>
            <a:r>
              <a:rPr lang="en-US"/>
              <a:t>: Porridge made with milk, topped with flaxseeds and a sliced apple</a:t>
            </a:r>
            <a:br>
              <a:rPr lang="en-US"/>
            </a:br>
            <a:r>
              <a:rPr i="1" lang="en-US"/>
              <a:t>Why?</a:t>
            </a:r>
            <a:r>
              <a:rPr lang="en-US"/>
              <a:t> Porridge provides slow-releasing energy, while flaxseeds are full of fiber and omega-3s.</a:t>
            </a:r>
            <a:endParaRPr/>
          </a:p>
          <a:p>
            <a:pPr indent="-228600" lvl="0" marL="228600" rtl="0" algn="l">
              <a:lnSpc>
                <a:spcPct val="120000"/>
              </a:lnSpc>
              <a:spcBef>
                <a:spcPts val="1000"/>
              </a:spcBef>
              <a:spcAft>
                <a:spcPts val="0"/>
              </a:spcAft>
              <a:buClr>
                <a:schemeClr val="dk1"/>
              </a:buClr>
              <a:buSzPct val="100000"/>
              <a:buFont typeface="Arial"/>
              <a:buChar char="•"/>
            </a:pPr>
            <a:r>
              <a:rPr b="1" lang="en-US"/>
              <a:t>Lunch</a:t>
            </a:r>
            <a:r>
              <a:rPr lang="en-US"/>
              <a:t>: Mediterranean-style bean soup (white beans, carrots, celery, olive oil)</a:t>
            </a:r>
            <a:br>
              <a:rPr lang="en-US"/>
            </a:br>
            <a:r>
              <a:rPr i="1" lang="en-US"/>
              <a:t>Why?</a:t>
            </a:r>
            <a:r>
              <a:rPr lang="en-US"/>
              <a:t> Beans are high in protein and fiber, while olive oil helps with heart health.</a:t>
            </a:r>
            <a:endParaRPr/>
          </a:p>
          <a:p>
            <a:pPr indent="-228600" lvl="0" marL="228600" rtl="0" algn="l">
              <a:lnSpc>
                <a:spcPct val="120000"/>
              </a:lnSpc>
              <a:spcBef>
                <a:spcPts val="1000"/>
              </a:spcBef>
              <a:spcAft>
                <a:spcPts val="0"/>
              </a:spcAft>
              <a:buClr>
                <a:schemeClr val="dk1"/>
              </a:buClr>
              <a:buSzPct val="100000"/>
              <a:buFont typeface="Arial"/>
              <a:buChar char="•"/>
            </a:pPr>
            <a:r>
              <a:rPr b="1" lang="en-US"/>
              <a:t>Dinner</a:t>
            </a:r>
            <a:r>
              <a:rPr lang="en-US"/>
              <a:t>: Roasted chicken thighs with a side of bulgur and steamed green beans</a:t>
            </a:r>
            <a:br>
              <a:rPr lang="en-US"/>
            </a:br>
            <a:r>
              <a:rPr i="1" lang="en-US"/>
              <a:t>Why?</a:t>
            </a:r>
            <a:r>
              <a:rPr lang="en-US"/>
              <a:t> Chicken thighs are flavorful and high in protein, while bulgur is a whole grain that’s good for blood sugar control.</a:t>
            </a:r>
            <a:endParaRPr/>
          </a:p>
          <a:p>
            <a:pPr indent="-228600" lvl="0" marL="228600" rtl="0" algn="l">
              <a:lnSpc>
                <a:spcPct val="120000"/>
              </a:lnSpc>
              <a:spcBef>
                <a:spcPts val="1000"/>
              </a:spcBef>
              <a:spcAft>
                <a:spcPts val="0"/>
              </a:spcAft>
              <a:buClr>
                <a:schemeClr val="dk1"/>
              </a:buClr>
              <a:buSzPct val="100000"/>
              <a:buFont typeface="Arial"/>
              <a:buChar char="•"/>
            </a:pPr>
            <a:r>
              <a:rPr b="1" lang="en-US"/>
              <a:t>Snack</a:t>
            </a:r>
            <a:r>
              <a:rPr lang="en-US"/>
              <a:t>: A small bowl of plain yogurt with a teaspoon of honey</a:t>
            </a:r>
            <a:br>
              <a:rPr lang="en-US"/>
            </a:br>
            <a:r>
              <a:rPr i="1" lang="en-US"/>
              <a:t>Why?</a:t>
            </a:r>
            <a:r>
              <a:rPr lang="en-US"/>
              <a:t> Yogurt provides probiotics for gut health, and honey can be enjoyed in moderation.</a:t>
            </a:r>
            <a:endParaRPr/>
          </a:p>
          <a:p>
            <a:pPr indent="-122872" lvl="0" marL="228600" rtl="0" algn="l">
              <a:lnSpc>
                <a:spcPct val="120000"/>
              </a:lnSpc>
              <a:spcBef>
                <a:spcPts val="1000"/>
              </a:spcBef>
              <a:spcAft>
                <a:spcPts val="0"/>
              </a:spcAft>
              <a:buClr>
                <a:schemeClr val="dk1"/>
              </a:buClr>
              <a:buSzPct val="100000"/>
              <a:buNone/>
            </a:pPr>
            <a:r>
              <a:t/>
            </a:r>
            <a:endParaRPr/>
          </a:p>
        </p:txBody>
      </p:sp>
      <p:pic>
        <p:nvPicPr>
          <p:cNvPr descr="Slika, ki vsebuje besede električno modra, posnetek zaslona, pisava, modro&#10;&#10;Opis je samodejno ustvarjen" id="375" name="Google Shape;375;p32"/>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3"/>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br>
              <a:rPr lang="en-US"/>
            </a:br>
            <a:endParaRPr/>
          </a:p>
        </p:txBody>
      </p:sp>
      <p:sp>
        <p:nvSpPr>
          <p:cNvPr id="381" name="Google Shape;381;p33"/>
          <p:cNvSpPr txBox="1"/>
          <p:nvPr>
            <p:ph idx="1" type="body"/>
          </p:nvPr>
        </p:nvSpPr>
        <p:spPr>
          <a:xfrm>
            <a:off x="615896" y="1445640"/>
            <a:ext cx="4949069" cy="2899489"/>
          </a:xfrm>
          <a:prstGeom prst="rect">
            <a:avLst/>
          </a:prstGeom>
          <a:no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Clr>
                <a:schemeClr val="dk1"/>
              </a:buClr>
              <a:buSzPts val="1400"/>
              <a:buNone/>
            </a:pPr>
            <a:r>
              <a:rPr b="1" lang="en-US" sz="1400"/>
              <a:t>1: What is the primary source of healthy fats in the Mediterranean diet?</a:t>
            </a:r>
            <a:endParaRPr b="1" sz="1400"/>
          </a:p>
          <a:p>
            <a:pPr indent="0" lvl="0" marL="0" rtl="0" algn="just">
              <a:lnSpc>
                <a:spcPct val="120000"/>
              </a:lnSpc>
              <a:spcBef>
                <a:spcPts val="1000"/>
              </a:spcBef>
              <a:spcAft>
                <a:spcPts val="0"/>
              </a:spcAft>
              <a:buClr>
                <a:schemeClr val="dk1"/>
              </a:buClr>
              <a:buSzPts val="1400"/>
              <a:buNone/>
            </a:pPr>
            <a:r>
              <a:rPr b="1" lang="en-US" sz="1400"/>
              <a:t>a) Butter</a:t>
            </a:r>
            <a:endParaRPr b="1" sz="1400"/>
          </a:p>
          <a:p>
            <a:pPr indent="0" lvl="0" marL="0" rtl="0" algn="just">
              <a:lnSpc>
                <a:spcPct val="120000"/>
              </a:lnSpc>
              <a:spcBef>
                <a:spcPts val="1000"/>
              </a:spcBef>
              <a:spcAft>
                <a:spcPts val="0"/>
              </a:spcAft>
              <a:buClr>
                <a:schemeClr val="dk1"/>
              </a:buClr>
              <a:buSzPts val="1400"/>
              <a:buNone/>
            </a:pPr>
            <a:r>
              <a:rPr b="1" lang="en-US" sz="1400"/>
              <a:t>b) Olive oil</a:t>
            </a:r>
            <a:endParaRPr b="1" sz="1400"/>
          </a:p>
          <a:p>
            <a:pPr indent="0" lvl="0" marL="0" rtl="0" algn="just">
              <a:lnSpc>
                <a:spcPct val="120000"/>
              </a:lnSpc>
              <a:spcBef>
                <a:spcPts val="1000"/>
              </a:spcBef>
              <a:spcAft>
                <a:spcPts val="0"/>
              </a:spcAft>
              <a:buClr>
                <a:schemeClr val="dk1"/>
              </a:buClr>
              <a:buSzPts val="1400"/>
              <a:buNone/>
            </a:pPr>
            <a:r>
              <a:rPr b="1" lang="en-US" sz="1400"/>
              <a:t>c) Coconut oil</a:t>
            </a:r>
            <a:endParaRPr b="1" sz="1400"/>
          </a:p>
          <a:p>
            <a:pPr indent="0" lvl="0" marL="0" rtl="0" algn="just">
              <a:lnSpc>
                <a:spcPct val="120000"/>
              </a:lnSpc>
              <a:spcBef>
                <a:spcPts val="1000"/>
              </a:spcBef>
              <a:spcAft>
                <a:spcPts val="0"/>
              </a:spcAft>
              <a:buClr>
                <a:schemeClr val="dk1"/>
              </a:buClr>
              <a:buSzPts val="1400"/>
              <a:buNone/>
            </a:pPr>
            <a:r>
              <a:t/>
            </a:r>
            <a:endParaRPr b="1" sz="1400"/>
          </a:p>
          <a:p>
            <a:pPr indent="0" lvl="0" marL="0" rtl="0" algn="just">
              <a:lnSpc>
                <a:spcPct val="120000"/>
              </a:lnSpc>
              <a:spcBef>
                <a:spcPts val="1000"/>
              </a:spcBef>
              <a:spcAft>
                <a:spcPts val="0"/>
              </a:spcAft>
              <a:buClr>
                <a:schemeClr val="dk1"/>
              </a:buClr>
              <a:buSzPts val="1400"/>
              <a:buNone/>
            </a:pPr>
            <a:r>
              <a:rPr b="1" lang="en-US" sz="1400"/>
              <a:t>2: Which type of foods should seniors include more to help with digestion and lower cholesterol?</a:t>
            </a:r>
            <a:endParaRPr b="1" sz="1400"/>
          </a:p>
          <a:p>
            <a:pPr indent="-342900" lvl="0" marL="342900" rtl="0" algn="just">
              <a:lnSpc>
                <a:spcPct val="120000"/>
              </a:lnSpc>
              <a:spcBef>
                <a:spcPts val="1000"/>
              </a:spcBef>
              <a:spcAft>
                <a:spcPts val="0"/>
              </a:spcAft>
              <a:buClr>
                <a:schemeClr val="dk1"/>
              </a:buClr>
              <a:buSzPts val="1400"/>
              <a:buAutoNum type="alphaLcParenR"/>
            </a:pPr>
            <a:r>
              <a:rPr b="1" lang="en-US" sz="1400"/>
              <a:t>Refined grains</a:t>
            </a:r>
            <a:endParaRPr b="1" sz="1400"/>
          </a:p>
          <a:p>
            <a:pPr indent="-342900" lvl="0" marL="342900" rtl="0" algn="just">
              <a:lnSpc>
                <a:spcPct val="120000"/>
              </a:lnSpc>
              <a:spcBef>
                <a:spcPts val="1000"/>
              </a:spcBef>
              <a:spcAft>
                <a:spcPts val="0"/>
              </a:spcAft>
              <a:buClr>
                <a:schemeClr val="dk1"/>
              </a:buClr>
              <a:buSzPts val="1400"/>
              <a:buAutoNum type="alphaLcParenR"/>
            </a:pPr>
            <a:r>
              <a:rPr b="1" lang="en-US" sz="1400"/>
              <a:t>Processed meats</a:t>
            </a:r>
            <a:endParaRPr b="1" sz="1400"/>
          </a:p>
          <a:p>
            <a:pPr indent="-342900" lvl="0" marL="342900" rtl="0" algn="just">
              <a:lnSpc>
                <a:spcPct val="120000"/>
              </a:lnSpc>
              <a:spcBef>
                <a:spcPts val="1000"/>
              </a:spcBef>
              <a:spcAft>
                <a:spcPts val="0"/>
              </a:spcAft>
              <a:buClr>
                <a:schemeClr val="dk1"/>
              </a:buClr>
              <a:buSzPts val="1400"/>
              <a:buAutoNum type="alphaLcParenR"/>
            </a:pPr>
            <a:r>
              <a:rPr b="1" lang="en-US" sz="1400"/>
              <a:t>Fiber-rich foods like whole grains and vegetables</a:t>
            </a:r>
            <a:endParaRPr b="1" sz="1400"/>
          </a:p>
        </p:txBody>
      </p:sp>
      <p:pic>
        <p:nvPicPr>
          <p:cNvPr id="382" name="Google Shape;382;p33"/>
          <p:cNvPicPr preferRelativeResize="0"/>
          <p:nvPr/>
        </p:nvPicPr>
        <p:blipFill rotWithShape="1">
          <a:blip r:embed="rId3">
            <a:alphaModFix/>
          </a:blip>
          <a:srcRect b="0" l="0" r="0" t="0"/>
          <a:stretch/>
        </p:blipFill>
        <p:spPr>
          <a:xfrm>
            <a:off x="10795978" y="31526"/>
            <a:ext cx="1377815" cy="1377815"/>
          </a:xfrm>
          <a:prstGeom prst="rect">
            <a:avLst/>
          </a:prstGeom>
          <a:noFill/>
          <a:ln>
            <a:noFill/>
          </a:ln>
        </p:spPr>
      </p:pic>
      <p:pic>
        <p:nvPicPr>
          <p:cNvPr id="383" name="Google Shape;383;p33"/>
          <p:cNvPicPr preferRelativeResize="0"/>
          <p:nvPr/>
        </p:nvPicPr>
        <p:blipFill rotWithShape="1">
          <a:blip r:embed="rId4">
            <a:alphaModFix/>
          </a:blip>
          <a:srcRect b="0" l="0" r="0" t="0"/>
          <a:stretch/>
        </p:blipFill>
        <p:spPr>
          <a:xfrm>
            <a:off x="10930101" y="6387086"/>
            <a:ext cx="1109568" cy="249958"/>
          </a:xfrm>
          <a:prstGeom prst="rect">
            <a:avLst/>
          </a:prstGeom>
          <a:noFill/>
          <a:ln>
            <a:noFill/>
          </a:ln>
        </p:spPr>
      </p:pic>
      <p:sp>
        <p:nvSpPr>
          <p:cNvPr id="384" name="Google Shape;384;p33"/>
          <p:cNvSpPr txBox="1"/>
          <p:nvPr/>
        </p:nvSpPr>
        <p:spPr>
          <a:xfrm>
            <a:off x="943276" y="720434"/>
            <a:ext cx="40426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venir"/>
                <a:ea typeface="Avenir"/>
                <a:cs typeface="Avenir"/>
                <a:sym typeface="Avenir"/>
              </a:rPr>
              <a:t>Quick test</a:t>
            </a:r>
            <a:endParaRPr b="1" sz="2800">
              <a:solidFill>
                <a:schemeClr val="dk1"/>
              </a:solidFill>
              <a:latin typeface="Avenir"/>
              <a:ea typeface="Avenir"/>
              <a:cs typeface="Avenir"/>
              <a:sym typeface="Avenir"/>
            </a:endParaRPr>
          </a:p>
        </p:txBody>
      </p:sp>
      <p:sp>
        <p:nvSpPr>
          <p:cNvPr id="385" name="Google Shape;385;p33"/>
          <p:cNvSpPr txBox="1"/>
          <p:nvPr/>
        </p:nvSpPr>
        <p:spPr>
          <a:xfrm>
            <a:off x="6301314" y="905099"/>
            <a:ext cx="4813324" cy="480131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600"/>
              <a:buFont typeface="Avenir"/>
              <a:buNone/>
            </a:pPr>
            <a:r>
              <a:rPr b="1" lang="en-US" sz="1600">
                <a:solidFill>
                  <a:schemeClr val="dk1"/>
                </a:solidFill>
                <a:latin typeface="Avenir"/>
                <a:ea typeface="Avenir"/>
                <a:cs typeface="Avenir"/>
                <a:sym typeface="Avenir"/>
              </a:rPr>
              <a:t>3: What nutrient is especially important for brain health and can be found in fish like salmon and sardines?</a:t>
            </a:r>
            <a:endParaRPr b="1" sz="1600">
              <a:solidFill>
                <a:schemeClr val="dk1"/>
              </a:solidFill>
              <a:latin typeface="Avenir"/>
              <a:ea typeface="Avenir"/>
              <a:cs typeface="Avenir"/>
              <a:sym typeface="Avenir"/>
            </a:endParaRPr>
          </a:p>
          <a:p>
            <a:pPr indent="-342900" lvl="0" marL="342900" marR="0" rtl="0" algn="just">
              <a:lnSpc>
                <a:spcPct val="150000"/>
              </a:lnSpc>
              <a:spcBef>
                <a:spcPts val="0"/>
              </a:spcBef>
              <a:spcAft>
                <a:spcPts val="0"/>
              </a:spcAft>
              <a:buClr>
                <a:schemeClr val="dk1"/>
              </a:buClr>
              <a:buSzPts val="1600"/>
              <a:buFont typeface="Avenir"/>
              <a:buAutoNum type="alphaLcParenR"/>
            </a:pPr>
            <a:r>
              <a:rPr b="1" lang="en-US" sz="1600">
                <a:solidFill>
                  <a:schemeClr val="dk1"/>
                </a:solidFill>
                <a:latin typeface="Avenir"/>
                <a:ea typeface="Avenir"/>
                <a:cs typeface="Avenir"/>
                <a:sym typeface="Avenir"/>
              </a:rPr>
              <a:t>Calcium</a:t>
            </a:r>
            <a:endParaRPr b="1" sz="1600">
              <a:solidFill>
                <a:schemeClr val="dk1"/>
              </a:solidFill>
              <a:latin typeface="Avenir"/>
              <a:ea typeface="Avenir"/>
              <a:cs typeface="Avenir"/>
              <a:sym typeface="Avenir"/>
            </a:endParaRPr>
          </a:p>
          <a:p>
            <a:pPr indent="-342900" lvl="0" marL="342900" marR="0" rtl="0" algn="just">
              <a:lnSpc>
                <a:spcPct val="150000"/>
              </a:lnSpc>
              <a:spcBef>
                <a:spcPts val="0"/>
              </a:spcBef>
              <a:spcAft>
                <a:spcPts val="0"/>
              </a:spcAft>
              <a:buClr>
                <a:schemeClr val="dk1"/>
              </a:buClr>
              <a:buSzPts val="1600"/>
              <a:buFont typeface="Avenir"/>
              <a:buAutoNum type="alphaLcParenR"/>
            </a:pPr>
            <a:r>
              <a:rPr b="1" lang="en-US" sz="1600">
                <a:solidFill>
                  <a:schemeClr val="dk1"/>
                </a:solidFill>
                <a:latin typeface="Avenir"/>
                <a:ea typeface="Avenir"/>
                <a:cs typeface="Avenir"/>
                <a:sym typeface="Avenir"/>
              </a:rPr>
              <a:t>Omega-3 fatty acids</a:t>
            </a:r>
            <a:endParaRPr b="1" sz="1600">
              <a:solidFill>
                <a:schemeClr val="dk1"/>
              </a:solidFill>
              <a:latin typeface="Avenir"/>
              <a:ea typeface="Avenir"/>
              <a:cs typeface="Avenir"/>
              <a:sym typeface="Avenir"/>
            </a:endParaRPr>
          </a:p>
          <a:p>
            <a:pPr indent="-342900" lvl="0" marL="342900" marR="0" rtl="0" algn="just">
              <a:lnSpc>
                <a:spcPct val="150000"/>
              </a:lnSpc>
              <a:spcBef>
                <a:spcPts val="0"/>
              </a:spcBef>
              <a:spcAft>
                <a:spcPts val="0"/>
              </a:spcAft>
              <a:buClr>
                <a:schemeClr val="dk1"/>
              </a:buClr>
              <a:buSzPts val="1600"/>
              <a:buFont typeface="Avenir"/>
              <a:buAutoNum type="alphaLcParenR"/>
            </a:pPr>
            <a:r>
              <a:rPr b="1" lang="en-US" sz="1600">
                <a:solidFill>
                  <a:schemeClr val="dk1"/>
                </a:solidFill>
                <a:latin typeface="Avenir"/>
                <a:ea typeface="Avenir"/>
                <a:cs typeface="Avenir"/>
                <a:sym typeface="Avenir"/>
              </a:rPr>
              <a:t>Vitamin C</a:t>
            </a:r>
            <a:endParaRPr b="1" sz="1600">
              <a:solidFill>
                <a:schemeClr val="dk1"/>
              </a:solidFill>
              <a:latin typeface="Avenir"/>
              <a:ea typeface="Avenir"/>
              <a:cs typeface="Avenir"/>
              <a:sym typeface="Avenir"/>
            </a:endParaRPr>
          </a:p>
          <a:p>
            <a:pPr indent="-241300" lvl="0" marL="342900" marR="0" rtl="0" algn="just">
              <a:spcBef>
                <a:spcPts val="0"/>
              </a:spcBef>
              <a:spcAft>
                <a:spcPts val="0"/>
              </a:spcAft>
              <a:buClr>
                <a:schemeClr val="dk1"/>
              </a:buClr>
              <a:buSzPts val="1600"/>
              <a:buFont typeface="Avenir"/>
              <a:buNone/>
            </a:pPr>
            <a:r>
              <a:t/>
            </a:r>
            <a:endParaRPr b="1" sz="1600">
              <a:solidFill>
                <a:schemeClr val="dk1"/>
              </a:solidFill>
              <a:latin typeface="Avenir"/>
              <a:ea typeface="Avenir"/>
              <a:cs typeface="Avenir"/>
              <a:sym typeface="Avenir"/>
            </a:endParaRPr>
          </a:p>
          <a:p>
            <a:pPr indent="0" lvl="0" marL="0" marR="0" rtl="0" algn="just">
              <a:spcBef>
                <a:spcPts val="0"/>
              </a:spcBef>
              <a:spcAft>
                <a:spcPts val="0"/>
              </a:spcAft>
              <a:buNone/>
            </a:pPr>
            <a:r>
              <a:t/>
            </a:r>
            <a:endParaRPr b="1" sz="1600">
              <a:solidFill>
                <a:schemeClr val="dk1"/>
              </a:solidFill>
              <a:latin typeface="Avenir"/>
              <a:ea typeface="Avenir"/>
              <a:cs typeface="Avenir"/>
              <a:sym typeface="Avenir"/>
            </a:endParaRPr>
          </a:p>
          <a:p>
            <a:pPr indent="0" lvl="0" marL="0" marR="0" rtl="0" algn="just">
              <a:spcBef>
                <a:spcPts val="0"/>
              </a:spcBef>
              <a:spcAft>
                <a:spcPts val="0"/>
              </a:spcAft>
              <a:buNone/>
            </a:pPr>
            <a:r>
              <a:t/>
            </a:r>
            <a:endParaRPr b="1" sz="1600">
              <a:solidFill>
                <a:schemeClr val="dk1"/>
              </a:solidFill>
              <a:latin typeface="Avenir"/>
              <a:ea typeface="Avenir"/>
              <a:cs typeface="Avenir"/>
              <a:sym typeface="Avenir"/>
            </a:endParaRPr>
          </a:p>
          <a:p>
            <a:pPr indent="0" lvl="0" marL="0" marR="0" rtl="0" algn="just">
              <a:spcBef>
                <a:spcPts val="0"/>
              </a:spcBef>
              <a:spcAft>
                <a:spcPts val="0"/>
              </a:spcAft>
              <a:buClr>
                <a:schemeClr val="dk1"/>
              </a:buClr>
              <a:buSzPts val="1600"/>
              <a:buFont typeface="Avenir"/>
              <a:buNone/>
            </a:pPr>
            <a:r>
              <a:t/>
            </a:r>
            <a:endParaRPr b="1" sz="1600">
              <a:solidFill>
                <a:schemeClr val="dk1"/>
              </a:solidFill>
              <a:latin typeface="Avenir"/>
              <a:ea typeface="Avenir"/>
              <a:cs typeface="Avenir"/>
              <a:sym typeface="Avenir"/>
            </a:endParaRPr>
          </a:p>
          <a:p>
            <a:pPr indent="0" lvl="0" marL="0" marR="0" rtl="0" algn="just">
              <a:spcBef>
                <a:spcPts val="0"/>
              </a:spcBef>
              <a:spcAft>
                <a:spcPts val="0"/>
              </a:spcAft>
              <a:buClr>
                <a:schemeClr val="dk1"/>
              </a:buClr>
              <a:buSzPts val="1600"/>
              <a:buFont typeface="Avenir"/>
              <a:buNone/>
            </a:pPr>
            <a:r>
              <a:rPr b="1" lang="en-US" sz="1600">
                <a:solidFill>
                  <a:schemeClr val="dk1"/>
                </a:solidFill>
                <a:latin typeface="Avenir"/>
                <a:ea typeface="Avenir"/>
                <a:cs typeface="Avenir"/>
                <a:sym typeface="Avenir"/>
              </a:rPr>
              <a:t>4: Which of the following is a great affordable source of protein?</a:t>
            </a:r>
            <a:endParaRPr b="1" sz="1600">
              <a:solidFill>
                <a:schemeClr val="dk1"/>
              </a:solidFill>
              <a:latin typeface="Avenir"/>
              <a:ea typeface="Avenir"/>
              <a:cs typeface="Avenir"/>
              <a:sym typeface="Avenir"/>
            </a:endParaRPr>
          </a:p>
          <a:p>
            <a:pPr indent="-342900" lvl="0" marL="342900" marR="0" rtl="0" algn="just">
              <a:lnSpc>
                <a:spcPct val="150000"/>
              </a:lnSpc>
              <a:spcBef>
                <a:spcPts val="0"/>
              </a:spcBef>
              <a:spcAft>
                <a:spcPts val="0"/>
              </a:spcAft>
              <a:buClr>
                <a:schemeClr val="dk1"/>
              </a:buClr>
              <a:buSzPts val="1600"/>
              <a:buFont typeface="Avenir"/>
              <a:buAutoNum type="alphaLcParenR"/>
            </a:pPr>
            <a:r>
              <a:rPr b="1" lang="en-US" sz="1600">
                <a:solidFill>
                  <a:schemeClr val="dk1"/>
                </a:solidFill>
                <a:latin typeface="Avenir"/>
                <a:ea typeface="Avenir"/>
                <a:cs typeface="Avenir"/>
                <a:sym typeface="Avenir"/>
              </a:rPr>
              <a:t>Lentils</a:t>
            </a:r>
            <a:endParaRPr b="1" sz="1600">
              <a:solidFill>
                <a:schemeClr val="dk1"/>
              </a:solidFill>
              <a:latin typeface="Avenir"/>
              <a:ea typeface="Avenir"/>
              <a:cs typeface="Avenir"/>
              <a:sym typeface="Avenir"/>
            </a:endParaRPr>
          </a:p>
          <a:p>
            <a:pPr indent="-342900" lvl="0" marL="342900" marR="0" rtl="0" algn="just">
              <a:lnSpc>
                <a:spcPct val="150000"/>
              </a:lnSpc>
              <a:spcBef>
                <a:spcPts val="0"/>
              </a:spcBef>
              <a:spcAft>
                <a:spcPts val="0"/>
              </a:spcAft>
              <a:buClr>
                <a:schemeClr val="dk1"/>
              </a:buClr>
              <a:buSzPts val="1600"/>
              <a:buFont typeface="Avenir"/>
              <a:buAutoNum type="alphaLcParenR"/>
            </a:pPr>
            <a:r>
              <a:rPr b="1" lang="en-US" sz="1600">
                <a:solidFill>
                  <a:schemeClr val="dk1"/>
                </a:solidFill>
                <a:latin typeface="Avenir"/>
                <a:ea typeface="Avenir"/>
                <a:cs typeface="Avenir"/>
                <a:sym typeface="Avenir"/>
              </a:rPr>
              <a:t>Soda</a:t>
            </a:r>
            <a:endParaRPr b="1" sz="1600">
              <a:solidFill>
                <a:schemeClr val="dk1"/>
              </a:solidFill>
              <a:latin typeface="Avenir"/>
              <a:ea typeface="Avenir"/>
              <a:cs typeface="Avenir"/>
              <a:sym typeface="Avenir"/>
            </a:endParaRPr>
          </a:p>
          <a:p>
            <a:pPr indent="-342900" lvl="0" marL="342900" marR="0" rtl="0" algn="just">
              <a:lnSpc>
                <a:spcPct val="150000"/>
              </a:lnSpc>
              <a:spcBef>
                <a:spcPts val="0"/>
              </a:spcBef>
              <a:spcAft>
                <a:spcPts val="0"/>
              </a:spcAft>
              <a:buClr>
                <a:schemeClr val="dk1"/>
              </a:buClr>
              <a:buSzPts val="1600"/>
              <a:buFont typeface="Avenir"/>
              <a:buAutoNum type="alphaLcParenR"/>
            </a:pPr>
            <a:r>
              <a:rPr b="1" lang="en-US" sz="1600">
                <a:solidFill>
                  <a:schemeClr val="dk1"/>
                </a:solidFill>
                <a:latin typeface="Avenir"/>
                <a:ea typeface="Avenir"/>
                <a:cs typeface="Avenir"/>
                <a:sym typeface="Avenir"/>
              </a:rPr>
              <a:t>Pastries</a:t>
            </a:r>
            <a:endParaRPr b="1" sz="1600">
              <a:solidFill>
                <a:schemeClr val="dk1"/>
              </a:solidFill>
              <a:latin typeface="Avenir"/>
              <a:ea typeface="Avenir"/>
              <a:cs typeface="Avenir"/>
              <a:sym typeface="Aveni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pic>
        <p:nvPicPr>
          <p:cNvPr descr="Celery" id="386" name="Google Shape;386;p33"/>
          <p:cNvPicPr preferRelativeResize="0"/>
          <p:nvPr/>
        </p:nvPicPr>
        <p:blipFill rotWithShape="1">
          <a:blip r:embed="rId5">
            <a:alphaModFix/>
          </a:blip>
          <a:srcRect b="0" l="0" r="0" t="0"/>
          <a:stretch/>
        </p:blipFill>
        <p:spPr>
          <a:xfrm>
            <a:off x="7846812" y="2485883"/>
            <a:ext cx="4583254" cy="4151161"/>
          </a:xfrm>
          <a:prstGeom prst="rect">
            <a:avLst/>
          </a:prstGeom>
          <a:noFill/>
          <a:ln>
            <a:noFill/>
          </a:ln>
        </p:spPr>
      </p:pic>
      <p:pic>
        <p:nvPicPr>
          <p:cNvPr descr="Person with idea with solid fill" id="387" name="Google Shape;387;p33"/>
          <p:cNvPicPr preferRelativeResize="0"/>
          <p:nvPr/>
        </p:nvPicPr>
        <p:blipFill rotWithShape="1">
          <a:blip r:embed="rId6">
            <a:alphaModFix/>
          </a:blip>
          <a:srcRect b="0" l="0" r="0" t="0"/>
          <a:stretch/>
        </p:blipFill>
        <p:spPr>
          <a:xfrm>
            <a:off x="4345189" y="4263189"/>
            <a:ext cx="2038952" cy="20389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4"/>
          <p:cNvSpPr txBox="1"/>
          <p:nvPr>
            <p:ph type="title"/>
          </p:nvPr>
        </p:nvSpPr>
        <p:spPr>
          <a:xfrm>
            <a:off x="172586" y="79121"/>
            <a:ext cx="9950103" cy="717957"/>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Developing Healthy Habits</a:t>
            </a:r>
            <a:endParaRPr/>
          </a:p>
        </p:txBody>
      </p:sp>
      <p:sp>
        <p:nvSpPr>
          <p:cNvPr id="394" name="Google Shape;394;p34"/>
          <p:cNvSpPr txBox="1"/>
          <p:nvPr>
            <p:ph idx="1" type="body"/>
          </p:nvPr>
        </p:nvSpPr>
        <p:spPr>
          <a:xfrm>
            <a:off x="836730" y="1027351"/>
            <a:ext cx="9950103" cy="3513514"/>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1800"/>
              <a:buChar char="•"/>
            </a:pPr>
            <a:r>
              <a:rPr b="1" lang="en-US"/>
              <a:t>Small Changes, Big Impact</a:t>
            </a:r>
            <a:br>
              <a:rPr lang="en-US"/>
            </a:br>
            <a:r>
              <a:rPr lang="en-US"/>
              <a:t>Healthy habits can be built over time through simple, consistent changes. Focus on sustainable actions like:</a:t>
            </a:r>
            <a:endParaRPr/>
          </a:p>
          <a:p>
            <a:pPr indent="-228600" lvl="0" marL="228600" rtl="0" algn="l">
              <a:lnSpc>
                <a:spcPct val="120000"/>
              </a:lnSpc>
              <a:spcBef>
                <a:spcPts val="1000"/>
              </a:spcBef>
              <a:spcAft>
                <a:spcPts val="0"/>
              </a:spcAft>
              <a:buClr>
                <a:schemeClr val="dk1"/>
              </a:buClr>
              <a:buSzPts val="1800"/>
              <a:buFont typeface="Arial"/>
              <a:buChar char="•"/>
            </a:pPr>
            <a:r>
              <a:rPr b="1" lang="en-US"/>
              <a:t>Starting Slow</a:t>
            </a:r>
            <a:r>
              <a:rPr lang="en-US"/>
              <a:t>: Add one or two new habits at a time, such as including more vegetables or drinking more water.</a:t>
            </a:r>
            <a:endParaRPr/>
          </a:p>
          <a:p>
            <a:pPr indent="-228600" lvl="0" marL="228600" rtl="0" algn="l">
              <a:lnSpc>
                <a:spcPct val="120000"/>
              </a:lnSpc>
              <a:spcBef>
                <a:spcPts val="1000"/>
              </a:spcBef>
              <a:spcAft>
                <a:spcPts val="0"/>
              </a:spcAft>
              <a:buClr>
                <a:schemeClr val="dk1"/>
              </a:buClr>
              <a:buSzPts val="1800"/>
              <a:buFont typeface="Arial"/>
              <a:buChar char="•"/>
            </a:pPr>
            <a:r>
              <a:rPr b="1" lang="en-US"/>
              <a:t>Consistent Routine</a:t>
            </a:r>
            <a:r>
              <a:rPr lang="en-US"/>
              <a:t>: Regular meals help maintain stable blood sugar levels and energy throughout the day.</a:t>
            </a:r>
            <a:endParaRPr/>
          </a:p>
          <a:p>
            <a:pPr indent="-228600" lvl="0" marL="228600" rtl="0" algn="l">
              <a:lnSpc>
                <a:spcPct val="120000"/>
              </a:lnSpc>
              <a:spcBef>
                <a:spcPts val="1000"/>
              </a:spcBef>
              <a:spcAft>
                <a:spcPts val="0"/>
              </a:spcAft>
              <a:buClr>
                <a:schemeClr val="dk1"/>
              </a:buClr>
              <a:buSzPts val="1800"/>
              <a:buFont typeface="Arial"/>
              <a:buChar char="•"/>
            </a:pPr>
            <a:r>
              <a:rPr b="1" lang="en-US"/>
              <a:t>Balance, Not Deprivation</a:t>
            </a:r>
            <a:r>
              <a:rPr lang="en-US"/>
              <a:t>: It’s okay to indulge occasionally, as long as most meals are balanced and nutritious.</a:t>
            </a:r>
            <a:endParaRPr/>
          </a:p>
        </p:txBody>
      </p:sp>
      <p:pic>
        <p:nvPicPr>
          <p:cNvPr descr="Free An Elderly Man Skateboarding Near Trees Stock Photo" id="395" name="Google Shape;395;p34"/>
          <p:cNvPicPr preferRelativeResize="0"/>
          <p:nvPr/>
        </p:nvPicPr>
        <p:blipFill rotWithShape="1">
          <a:blip r:embed="rId3">
            <a:alphaModFix amt="70000"/>
          </a:blip>
          <a:srcRect b="0" l="0" r="0" t="0"/>
          <a:stretch/>
        </p:blipFill>
        <p:spPr>
          <a:xfrm>
            <a:off x="9062470" y="-796044"/>
            <a:ext cx="4104336" cy="6156503"/>
          </a:xfrm>
          <a:prstGeom prst="ellipse">
            <a:avLst/>
          </a:prstGeom>
          <a:noFill/>
          <a:ln>
            <a:noFill/>
          </a:ln>
        </p:spPr>
      </p:pic>
      <p:pic>
        <p:nvPicPr>
          <p:cNvPr descr="Free Man in Blue Jacket Holding Green Plants and Red Apple Stock Photo" id="396" name="Google Shape;396;p34"/>
          <p:cNvPicPr preferRelativeResize="0"/>
          <p:nvPr/>
        </p:nvPicPr>
        <p:blipFill rotWithShape="1">
          <a:blip r:embed="rId4">
            <a:alphaModFix amt="50000"/>
          </a:blip>
          <a:srcRect b="0" l="0" r="0" t="0"/>
          <a:stretch/>
        </p:blipFill>
        <p:spPr>
          <a:xfrm>
            <a:off x="-574339" y="3955983"/>
            <a:ext cx="5014524" cy="3339673"/>
          </a:xfrm>
          <a:prstGeom prst="ellipse">
            <a:avLst/>
          </a:prstGeom>
          <a:noFill/>
          <a:ln>
            <a:noFill/>
          </a:ln>
        </p:spPr>
      </p:pic>
      <p:pic>
        <p:nvPicPr>
          <p:cNvPr descr="Slika, ki vsebuje besede električno modra, posnetek zaslona, pisava, modro&#10;&#10;Opis je samodejno ustvarjen" id="397" name="Google Shape;397;p34"/>
          <p:cNvPicPr preferRelativeResize="0"/>
          <p:nvPr/>
        </p:nvPicPr>
        <p:blipFill rotWithShape="1">
          <a:blip r:embed="rId5">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5"/>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Conclusion and Q&amp;A</a:t>
            </a:r>
            <a:endParaRPr/>
          </a:p>
        </p:txBody>
      </p:sp>
      <p:sp>
        <p:nvSpPr>
          <p:cNvPr id="404" name="Google Shape;404;p35"/>
          <p:cNvSpPr txBox="1"/>
          <p:nvPr>
            <p:ph idx="1" type="body"/>
          </p:nvPr>
        </p:nvSpPr>
        <p:spPr>
          <a:xfrm>
            <a:off x="1077362" y="2427316"/>
            <a:ext cx="9950103" cy="1846301"/>
          </a:xfrm>
          <a:prstGeom prst="rect">
            <a:avLst/>
          </a:prstGeom>
          <a:noFill/>
          <a:ln>
            <a:noFill/>
          </a:ln>
        </p:spPr>
        <p:txBody>
          <a:bodyPr anchorCtr="0" anchor="t" bIns="45700" lIns="91425" spcFirstLastPara="1" rIns="91425" wrap="square" tIns="45700">
            <a:normAutofit/>
          </a:bodyPr>
          <a:lstStyle/>
          <a:p>
            <a:pPr indent="-114300" lvl="0" marL="228600" rtl="0" algn="l">
              <a:lnSpc>
                <a:spcPct val="120000"/>
              </a:lnSpc>
              <a:spcBef>
                <a:spcPts val="0"/>
              </a:spcBef>
              <a:spcAft>
                <a:spcPts val="0"/>
              </a:spcAft>
              <a:buClr>
                <a:schemeClr val="dk1"/>
              </a:buClr>
              <a:buSzPts val="1800"/>
              <a:buNone/>
            </a:pPr>
            <a:r>
              <a:t/>
            </a:r>
            <a:endParaRPr/>
          </a:p>
          <a:p>
            <a:pPr indent="-228600" lvl="0" marL="228600" rtl="0" algn="l">
              <a:lnSpc>
                <a:spcPct val="120000"/>
              </a:lnSpc>
              <a:spcBef>
                <a:spcPts val="1000"/>
              </a:spcBef>
              <a:spcAft>
                <a:spcPts val="0"/>
              </a:spcAft>
              <a:buClr>
                <a:schemeClr val="dk1"/>
              </a:buClr>
              <a:buSzPts val="1800"/>
              <a:buFont typeface="Avenir"/>
              <a:buAutoNum type="arabicPeriod"/>
            </a:pPr>
            <a:r>
              <a:rPr b="1" lang="en-US"/>
              <a:t>Recap of Key Takeaways</a:t>
            </a:r>
            <a:endParaRPr/>
          </a:p>
          <a:p>
            <a:pPr indent="-285750" lvl="1" marL="742950" rtl="0" algn="l">
              <a:lnSpc>
                <a:spcPct val="120000"/>
              </a:lnSpc>
              <a:spcBef>
                <a:spcPts val="500"/>
              </a:spcBef>
              <a:spcAft>
                <a:spcPts val="0"/>
              </a:spcAft>
              <a:buClr>
                <a:schemeClr val="dk1"/>
              </a:buClr>
              <a:buSzPts val="1600"/>
              <a:buFont typeface="Avenir"/>
              <a:buAutoNum type="arabicPeriod"/>
            </a:pPr>
            <a:r>
              <a:rPr lang="en-US"/>
              <a:t>Eating healthy doesn’t have to be expensive or complicated.</a:t>
            </a:r>
            <a:endParaRPr/>
          </a:p>
          <a:p>
            <a:pPr indent="-285750" lvl="1" marL="742950" rtl="0" algn="l">
              <a:lnSpc>
                <a:spcPct val="120000"/>
              </a:lnSpc>
              <a:spcBef>
                <a:spcPts val="500"/>
              </a:spcBef>
              <a:spcAft>
                <a:spcPts val="0"/>
              </a:spcAft>
              <a:buClr>
                <a:schemeClr val="dk1"/>
              </a:buClr>
              <a:buSzPts val="1600"/>
              <a:buFont typeface="Avenir"/>
              <a:buAutoNum type="arabicPeriod"/>
            </a:pPr>
            <a:r>
              <a:rPr lang="en-US"/>
              <a:t>Small, manageable changes can make a big difference in both physical and mental health.</a:t>
            </a:r>
            <a:endParaRPr/>
          </a:p>
        </p:txBody>
      </p:sp>
      <p:pic>
        <p:nvPicPr>
          <p:cNvPr descr="Slika, ki vsebuje besede električno modra, posnetek zaslona, pisava, modro&#10;&#10;Opis je samodejno ustvarjen" id="405" name="Google Shape;405;p35"/>
          <p:cNvPicPr preferRelativeResize="0"/>
          <p:nvPr/>
        </p:nvPicPr>
        <p:blipFill rotWithShape="1">
          <a:blip r:embed="rId3">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6"/>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Resources</a:t>
            </a:r>
            <a:endParaRPr/>
          </a:p>
        </p:txBody>
      </p:sp>
      <p:sp>
        <p:nvSpPr>
          <p:cNvPr id="412" name="Google Shape;412;p36"/>
          <p:cNvSpPr txBox="1"/>
          <p:nvPr>
            <p:ph idx="1" type="body"/>
          </p:nvPr>
        </p:nvSpPr>
        <p:spPr>
          <a:xfrm>
            <a:off x="1077362" y="2427316"/>
            <a:ext cx="9950103" cy="3521097"/>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20000"/>
              </a:lnSpc>
              <a:spcBef>
                <a:spcPts val="0"/>
              </a:spcBef>
              <a:spcAft>
                <a:spcPts val="0"/>
              </a:spcAft>
              <a:buClr>
                <a:schemeClr val="dk1"/>
              </a:buClr>
              <a:buSzPts val="1800"/>
              <a:buFont typeface="Avenir"/>
              <a:buAutoNum type="arabicPeriod"/>
            </a:pPr>
            <a:r>
              <a:rPr lang="en-US"/>
              <a:t>	New dietary strategies for healthy ageing in Europe (NU-AGE)</a:t>
            </a:r>
            <a:endParaRPr/>
          </a:p>
          <a:p>
            <a:pPr indent="-342900" lvl="0" marL="342900" rtl="0" algn="l">
              <a:lnSpc>
                <a:spcPct val="120000"/>
              </a:lnSpc>
              <a:spcBef>
                <a:spcPts val="1000"/>
              </a:spcBef>
              <a:spcAft>
                <a:spcPts val="0"/>
              </a:spcAft>
              <a:buClr>
                <a:schemeClr val="dk1"/>
              </a:buClr>
              <a:buSzPts val="1800"/>
              <a:buFont typeface="Avenir"/>
              <a:buAutoNum type="arabicPeriod"/>
            </a:pPr>
            <a:r>
              <a:rPr lang="en-US"/>
              <a:t>	European Food Information Council (EUFIC)</a:t>
            </a:r>
            <a:endParaRPr/>
          </a:p>
          <a:p>
            <a:pPr indent="-342900" lvl="0" marL="342900" rtl="0" algn="l">
              <a:lnSpc>
                <a:spcPct val="120000"/>
              </a:lnSpc>
              <a:spcBef>
                <a:spcPts val="1000"/>
              </a:spcBef>
              <a:spcAft>
                <a:spcPts val="0"/>
              </a:spcAft>
              <a:buClr>
                <a:schemeClr val="dk1"/>
              </a:buClr>
              <a:buSzPts val="1800"/>
              <a:buFont typeface="Avenir"/>
              <a:buAutoNum type="arabicPeriod"/>
            </a:pPr>
            <a:r>
              <a:rPr lang="en-US"/>
              <a:t>	What is a plant-based diet and does it have any benefits?</a:t>
            </a:r>
            <a:endParaRPr/>
          </a:p>
          <a:p>
            <a:pPr indent="-342900" lvl="0" marL="342900" rtl="0" algn="l">
              <a:lnSpc>
                <a:spcPct val="120000"/>
              </a:lnSpc>
              <a:spcBef>
                <a:spcPts val="1000"/>
              </a:spcBef>
              <a:spcAft>
                <a:spcPts val="0"/>
              </a:spcAft>
              <a:buClr>
                <a:schemeClr val="dk1"/>
              </a:buClr>
              <a:buSzPts val="1800"/>
              <a:buFont typeface="Avenir"/>
              <a:buAutoNum type="arabicPeriod"/>
            </a:pPr>
            <a:r>
              <a:rPr lang="en-US"/>
              <a:t>	Mediterranean Diet </a:t>
            </a:r>
            <a:endParaRPr/>
          </a:p>
          <a:p>
            <a:pPr indent="0" lvl="0" marL="0" rtl="0" algn="l">
              <a:lnSpc>
                <a:spcPct val="120000"/>
              </a:lnSpc>
              <a:spcBef>
                <a:spcPts val="1000"/>
              </a:spcBef>
              <a:spcAft>
                <a:spcPts val="0"/>
              </a:spcAft>
              <a:buClr>
                <a:schemeClr val="dk1"/>
              </a:buClr>
              <a:buSzPts val="1800"/>
              <a:buNone/>
            </a:pPr>
            <a:r>
              <a:rPr b="1" lang="en-US"/>
              <a:t>	</a:t>
            </a:r>
            <a:r>
              <a:rPr lang="en-US"/>
              <a:t>Cookbooks: </a:t>
            </a:r>
            <a:endParaRPr/>
          </a:p>
          <a:p>
            <a:pPr indent="-342900" lvl="0" marL="342900" rtl="0" algn="l">
              <a:lnSpc>
                <a:spcPct val="120000"/>
              </a:lnSpc>
              <a:spcBef>
                <a:spcPts val="1000"/>
              </a:spcBef>
              <a:spcAft>
                <a:spcPts val="0"/>
              </a:spcAft>
              <a:buClr>
                <a:schemeClr val="dk1"/>
              </a:buClr>
              <a:buSzPts val="1800"/>
              <a:buFont typeface="Avenir"/>
              <a:buAutoNum type="arabicPeriod"/>
            </a:pPr>
            <a:r>
              <a:rPr b="1" lang="en-US"/>
              <a:t>		</a:t>
            </a:r>
            <a:r>
              <a:rPr lang="en-US"/>
              <a:t>"Mediterranean Cookbook" by Marie-Pierre Moine</a:t>
            </a:r>
            <a:endParaRPr/>
          </a:p>
          <a:p>
            <a:pPr indent="-342900" lvl="0" marL="342900" rtl="0" algn="l">
              <a:lnSpc>
                <a:spcPct val="120000"/>
              </a:lnSpc>
              <a:spcBef>
                <a:spcPts val="1000"/>
              </a:spcBef>
              <a:spcAft>
                <a:spcPts val="0"/>
              </a:spcAft>
              <a:buClr>
                <a:schemeClr val="dk1"/>
              </a:buClr>
              <a:buSzPts val="1800"/>
              <a:buFont typeface="Avenir"/>
              <a:buAutoNum type="arabicPeriod"/>
            </a:pPr>
            <a:r>
              <a:rPr lang="en-US"/>
              <a:t>		"The Complete Mediterranean Cookbook" by America's Test Kitchen</a:t>
            </a:r>
            <a:endParaRPr/>
          </a:p>
          <a:p>
            <a:pPr indent="-342900" lvl="0" marL="342900" rtl="0" algn="l">
              <a:lnSpc>
                <a:spcPct val="120000"/>
              </a:lnSpc>
              <a:spcBef>
                <a:spcPts val="1000"/>
              </a:spcBef>
              <a:spcAft>
                <a:spcPts val="0"/>
              </a:spcAft>
              <a:buClr>
                <a:schemeClr val="dk1"/>
              </a:buClr>
              <a:buSzPts val="1800"/>
              <a:buFont typeface="Avenir"/>
              <a:buAutoNum type="arabicPeriod"/>
            </a:pPr>
            <a:r>
              <a:rPr lang="en-US"/>
              <a:t>		„Pravilna prehrana osoba starije dobi”</a:t>
            </a:r>
            <a:r>
              <a:rPr b="1" lang="en-US"/>
              <a:t>	</a:t>
            </a:r>
            <a:endParaRPr/>
          </a:p>
        </p:txBody>
      </p:sp>
      <p:pic>
        <p:nvPicPr>
          <p:cNvPr descr="Slika, ki vsebuje besede električno modra, posnetek zaslona, pisava, modro&#10;&#10;Opis je samodejno ustvarjen" id="413" name="Google Shape;413;p36"/>
          <p:cNvPicPr preferRelativeResize="0"/>
          <p:nvPr/>
        </p:nvPicPr>
        <p:blipFill rotWithShape="1">
          <a:blip r:embed="rId3">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7"/>
          <p:cNvSpPr txBox="1"/>
          <p:nvPr>
            <p:ph type="title"/>
          </p:nvPr>
        </p:nvSpPr>
        <p:spPr>
          <a:xfrm>
            <a:off x="3264759" y="5342626"/>
            <a:ext cx="5662482" cy="698608"/>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10000"/>
              </a:lnSpc>
              <a:spcBef>
                <a:spcPts val="0"/>
              </a:spcBef>
              <a:spcAft>
                <a:spcPts val="0"/>
              </a:spcAft>
              <a:buClr>
                <a:schemeClr val="dk1"/>
              </a:buClr>
              <a:buSzPct val="100000"/>
              <a:buFont typeface="Avenir"/>
              <a:buNone/>
            </a:pPr>
            <a:r>
              <a:rPr lang="en-US" sz="3600"/>
              <a:t>Thank you for you time</a:t>
            </a:r>
            <a:br>
              <a:rPr lang="en-US" sz="3600"/>
            </a:br>
            <a:br>
              <a:rPr lang="en-US" sz="3600"/>
            </a:br>
            <a:r>
              <a:rPr b="0" lang="en-US" sz="3600"/>
              <a:t>www.sensyn.si</a:t>
            </a:r>
            <a:br>
              <a:rPr b="1" lang="en-US"/>
            </a:br>
            <a:br>
              <a:rPr b="1" lang="en-US"/>
            </a:br>
            <a:r>
              <a:rPr b="1" lang="en-US"/>
              <a:t> </a:t>
            </a:r>
            <a:endParaRPr/>
          </a:p>
        </p:txBody>
      </p:sp>
      <p:pic>
        <p:nvPicPr>
          <p:cNvPr descr="Slika, ki vsebuje besede električno modra, posnetek zaslona, pisava, modro&#10;&#10;Opis je samodejno ustvarjen" id="420" name="Google Shape;420;p37"/>
          <p:cNvPicPr preferRelativeResize="0"/>
          <p:nvPr/>
        </p:nvPicPr>
        <p:blipFill rotWithShape="1">
          <a:blip r:embed="rId3">
            <a:alphaModFix/>
          </a:blip>
          <a:srcRect b="0" l="0" r="0" t="0"/>
          <a:stretch/>
        </p:blipFill>
        <p:spPr>
          <a:xfrm>
            <a:off x="10945439" y="6490563"/>
            <a:ext cx="1113959" cy="249394"/>
          </a:xfrm>
          <a:prstGeom prst="rect">
            <a:avLst/>
          </a:prstGeom>
          <a:noFill/>
          <a:ln>
            <a:noFill/>
          </a:ln>
        </p:spPr>
      </p:pic>
      <p:sp>
        <p:nvSpPr>
          <p:cNvPr id="421" name="Google Shape;421;p37"/>
          <p:cNvSpPr/>
          <p:nvPr/>
        </p:nvSpPr>
        <p:spPr>
          <a:xfrm>
            <a:off x="1713288" y="1428951"/>
            <a:ext cx="8919429" cy="830997"/>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373737"/>
              </a:buClr>
              <a:buSzPts val="4800"/>
              <a:buFont typeface="Georgia"/>
              <a:buNone/>
            </a:pPr>
            <a:r>
              <a:rPr b="0" i="1" lang="en-US" sz="4800" u="none" cap="none" strike="noStrike">
                <a:solidFill>
                  <a:srgbClr val="373737"/>
                </a:solidFill>
                <a:latin typeface="Georgia"/>
                <a:ea typeface="Georgia"/>
                <a:cs typeface="Georgia"/>
                <a:sym typeface="Georgia"/>
              </a:rPr>
              <a:t>Ageless</a:t>
            </a:r>
            <a:r>
              <a:rPr b="0" i="1" lang="en-US" sz="1600" u="none" cap="none" strike="noStrike">
                <a:solidFill>
                  <a:srgbClr val="373737"/>
                </a:solidFill>
                <a:latin typeface="Georgia"/>
                <a:ea typeface="Georgia"/>
                <a:cs typeface="Georgia"/>
                <a:sym typeface="Georgia"/>
              </a:rPr>
              <a:t> </a:t>
            </a:r>
            <a:r>
              <a:rPr b="0" i="1" lang="en-US" sz="4400" u="none" cap="none" strike="noStrike">
                <a:solidFill>
                  <a:srgbClr val="373737"/>
                </a:solidFill>
                <a:latin typeface="Georgia"/>
                <a:ea typeface="Georgia"/>
                <a:cs typeface="Georgia"/>
                <a:sym typeface="Georgia"/>
              </a:rPr>
              <a:t>Minds </a:t>
            </a:r>
            <a:r>
              <a:rPr b="0" i="0" lang="en-US" sz="18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     </a:t>
            </a:r>
            <a:r>
              <a:rPr b="0" i="1" lang="en-US" sz="4400" u="none" cap="none" strike="noStrike">
                <a:solidFill>
                  <a:srgbClr val="373737"/>
                </a:solidFill>
                <a:latin typeface="Georgia"/>
                <a:ea typeface="Georgia"/>
                <a:cs typeface="Georgia"/>
                <a:sym typeface="Georgia"/>
              </a:rPr>
              <a:t>   Healthy Strides</a:t>
            </a: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422" name="Google Shape;422;p37"/>
          <p:cNvSpPr txBox="1"/>
          <p:nvPr/>
        </p:nvSpPr>
        <p:spPr>
          <a:xfrm>
            <a:off x="132602" y="6124404"/>
            <a:ext cx="9052369"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sng" strike="noStrike">
                <a:solidFill>
                  <a:srgbClr val="111111"/>
                </a:solidFill>
                <a:latin typeface="Arial"/>
                <a:ea typeface="Arial"/>
                <a:cs typeface="Arial"/>
                <a:sym typeface="Arial"/>
                <a:hlinkClick r:id="rId4">
                  <a:extLst>
                    <a:ext uri="{A12FA001-AC4F-418D-AE19-62706E023703}">
                      <ahyp:hlinkClr val="tx"/>
                    </a:ext>
                  </a:extLst>
                </a:hlinkClick>
              </a:rPr>
              <a:t>SenSyn</a:t>
            </a:r>
            <a:endParaRPr b="1" i="0" sz="1800">
              <a:solidFill>
                <a:srgbClr val="373737"/>
              </a:solidFill>
              <a:latin typeface="Helvetica Neue"/>
              <a:ea typeface="Helvetica Neue"/>
              <a:cs typeface="Helvetica Neue"/>
              <a:sym typeface="Helvetica Neue"/>
            </a:endParaRPr>
          </a:p>
          <a:p>
            <a:pPr indent="0" lvl="0" marL="0" marR="0" rtl="0" algn="l">
              <a:spcBef>
                <a:spcPts val="0"/>
              </a:spcBef>
              <a:spcAft>
                <a:spcPts val="0"/>
              </a:spcAft>
              <a:buNone/>
            </a:pPr>
            <a:r>
              <a:rPr i="0" lang="en-US" sz="1600">
                <a:solidFill>
                  <a:srgbClr val="7A7A7A"/>
                </a:solidFill>
                <a:latin typeface="Helvetica Neue"/>
                <a:ea typeface="Helvetica Neue"/>
                <a:cs typeface="Helvetica Neue"/>
                <a:sym typeface="Helvetica Neue"/>
              </a:rPr>
              <a:t>Senior Synergy: Empowering Lifelong Learning and Healthy living with Community Events</a:t>
            </a:r>
            <a:endParaRPr/>
          </a:p>
        </p:txBody>
      </p:sp>
      <p:pic>
        <p:nvPicPr>
          <p:cNvPr descr="Brain" id="423" name="Google Shape;423;p37"/>
          <p:cNvPicPr preferRelativeResize="0"/>
          <p:nvPr/>
        </p:nvPicPr>
        <p:blipFill rotWithShape="1">
          <a:blip r:embed="rId5">
            <a:alphaModFix/>
          </a:blip>
          <a:srcRect b="0" l="0" r="0" t="0"/>
          <a:stretch/>
        </p:blipFill>
        <p:spPr>
          <a:xfrm>
            <a:off x="5734061" y="1520611"/>
            <a:ext cx="723876" cy="6476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Free Flat Lay Photography of Three Tray of Foods Stock Photo" id="127" name="Google Shape;127;p4"/>
          <p:cNvPicPr preferRelativeResize="0"/>
          <p:nvPr/>
        </p:nvPicPr>
        <p:blipFill rotWithShape="1">
          <a:blip r:embed="rId3">
            <a:alphaModFix/>
          </a:blip>
          <a:srcRect b="0" l="0" r="0" t="0"/>
          <a:stretch/>
        </p:blipFill>
        <p:spPr>
          <a:xfrm>
            <a:off x="-1155031" y="-505474"/>
            <a:ext cx="5069305" cy="4055444"/>
          </a:xfrm>
          <a:prstGeom prst="ellipse">
            <a:avLst/>
          </a:prstGeom>
          <a:noFill/>
          <a:ln>
            <a:noFill/>
          </a:ln>
        </p:spPr>
      </p:pic>
      <p:sp>
        <p:nvSpPr>
          <p:cNvPr id="128" name="Google Shape;128;p4"/>
          <p:cNvSpPr txBox="1"/>
          <p:nvPr>
            <p:ph type="title"/>
          </p:nvPr>
        </p:nvSpPr>
        <p:spPr>
          <a:xfrm>
            <a:off x="1077362" y="768560"/>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accent1"/>
              </a:buClr>
              <a:buSzPts val="3200"/>
              <a:buFont typeface="Avenir"/>
              <a:buNone/>
            </a:pPr>
            <a:r>
              <a:rPr lang="en-US">
                <a:solidFill>
                  <a:schemeClr val="accent1"/>
                </a:solidFill>
              </a:rPr>
              <a:t>Healthy and Balanced Diet for Seniors</a:t>
            </a:r>
            <a:endParaRPr/>
          </a:p>
        </p:txBody>
      </p:sp>
      <p:sp>
        <p:nvSpPr>
          <p:cNvPr id="129" name="Google Shape;129;p4"/>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lnSpcReduction="10000"/>
          </a:bodyPr>
          <a:lstStyle/>
          <a:p>
            <a:pPr indent="-122872" lvl="0" marL="228600" rtl="0" algn="l">
              <a:lnSpc>
                <a:spcPct val="120000"/>
              </a:lnSpc>
              <a:spcBef>
                <a:spcPts val="0"/>
              </a:spcBef>
              <a:spcAft>
                <a:spcPts val="0"/>
              </a:spcAft>
              <a:buClr>
                <a:schemeClr val="dk1"/>
              </a:buClr>
              <a:buSzPct val="100000"/>
              <a:buNone/>
            </a:pPr>
            <a:r>
              <a:t/>
            </a:r>
            <a:endParaRPr/>
          </a:p>
          <a:p>
            <a:pPr indent="-228600" lvl="0" marL="228600" rtl="0" algn="l">
              <a:lnSpc>
                <a:spcPct val="120000"/>
              </a:lnSpc>
              <a:spcBef>
                <a:spcPts val="1000"/>
              </a:spcBef>
              <a:spcAft>
                <a:spcPts val="0"/>
              </a:spcAft>
              <a:buClr>
                <a:schemeClr val="dk1"/>
              </a:buClr>
              <a:buSzPct val="100000"/>
              <a:buChar char="•"/>
            </a:pPr>
            <a:r>
              <a:rPr b="1" lang="en-US"/>
              <a:t>Why Diet Matters as We Age</a:t>
            </a:r>
            <a:br>
              <a:rPr lang="en-US"/>
            </a:br>
            <a:r>
              <a:rPr lang="en-US"/>
              <a:t>As we grow older, our bodies go through many changes. Metabolism slows down, muscle mass decreases, and the immune system weakens. A balanced diet can:</a:t>
            </a:r>
            <a:endParaRPr/>
          </a:p>
          <a:p>
            <a:pPr indent="-228600" lvl="0" marL="228600" rtl="0" algn="l">
              <a:lnSpc>
                <a:spcPct val="120000"/>
              </a:lnSpc>
              <a:spcBef>
                <a:spcPts val="1000"/>
              </a:spcBef>
              <a:spcAft>
                <a:spcPts val="0"/>
              </a:spcAft>
              <a:buClr>
                <a:schemeClr val="dk1"/>
              </a:buClr>
              <a:buSzPct val="100000"/>
              <a:buFont typeface="Arial"/>
              <a:buChar char="•"/>
            </a:pPr>
            <a:r>
              <a:rPr lang="en-US"/>
              <a:t>Boost energy levels</a:t>
            </a:r>
            <a:endParaRPr/>
          </a:p>
          <a:p>
            <a:pPr indent="-228600" lvl="0" marL="228600" rtl="0" algn="l">
              <a:lnSpc>
                <a:spcPct val="120000"/>
              </a:lnSpc>
              <a:spcBef>
                <a:spcPts val="1000"/>
              </a:spcBef>
              <a:spcAft>
                <a:spcPts val="0"/>
              </a:spcAft>
              <a:buClr>
                <a:schemeClr val="dk1"/>
              </a:buClr>
              <a:buSzPct val="100000"/>
              <a:buFont typeface="Arial"/>
              <a:buChar char="•"/>
            </a:pPr>
            <a:r>
              <a:rPr lang="en-US"/>
              <a:t>Improve cognitive function and memory</a:t>
            </a:r>
            <a:endParaRPr/>
          </a:p>
          <a:p>
            <a:pPr indent="-228600" lvl="0" marL="228600" rtl="0" algn="l">
              <a:lnSpc>
                <a:spcPct val="120000"/>
              </a:lnSpc>
              <a:spcBef>
                <a:spcPts val="1000"/>
              </a:spcBef>
              <a:spcAft>
                <a:spcPts val="0"/>
              </a:spcAft>
              <a:buClr>
                <a:schemeClr val="dk1"/>
              </a:buClr>
              <a:buSzPct val="100000"/>
              <a:buFont typeface="Arial"/>
              <a:buChar char="•"/>
            </a:pPr>
            <a:r>
              <a:rPr lang="en-US"/>
              <a:t>Strengthen the immune system</a:t>
            </a:r>
            <a:endParaRPr/>
          </a:p>
          <a:p>
            <a:pPr indent="-228600" lvl="0" marL="228600" rtl="0" algn="l">
              <a:lnSpc>
                <a:spcPct val="120000"/>
              </a:lnSpc>
              <a:spcBef>
                <a:spcPts val="1000"/>
              </a:spcBef>
              <a:spcAft>
                <a:spcPts val="0"/>
              </a:spcAft>
              <a:buClr>
                <a:schemeClr val="dk1"/>
              </a:buClr>
              <a:buSzPct val="100000"/>
              <a:buFont typeface="Arial"/>
              <a:buChar char="•"/>
            </a:pPr>
            <a:r>
              <a:rPr lang="en-US"/>
              <a:t>Reduce the risk of chronic diseases like diabetes, heart disease, and high cholesterol</a:t>
            </a:r>
            <a:endParaRPr/>
          </a:p>
          <a:p>
            <a:pPr indent="-228600" lvl="0" marL="228600" rtl="0" algn="l">
              <a:lnSpc>
                <a:spcPct val="120000"/>
              </a:lnSpc>
              <a:spcBef>
                <a:spcPts val="1000"/>
              </a:spcBef>
              <a:spcAft>
                <a:spcPts val="0"/>
              </a:spcAft>
              <a:buClr>
                <a:schemeClr val="dk1"/>
              </a:buClr>
              <a:buSzPct val="100000"/>
              <a:buFont typeface="Arial"/>
              <a:buChar char="•"/>
            </a:pPr>
            <a:r>
              <a:rPr lang="en-US"/>
              <a:t>Enhance longevity and overall quality of life</a:t>
            </a:r>
            <a:endParaRPr/>
          </a:p>
        </p:txBody>
      </p:sp>
      <p:pic>
        <p:nvPicPr>
          <p:cNvPr descr="Slika, ki vsebuje besede električno modra, posnetek zaslona, pisava, modro&#10;&#10;Opis je samodejno ustvarjen" id="130" name="Google Shape;130;p4"/>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b="0" l="0" r="0" t="0"/>
          <a:stretch/>
        </p:blipFill>
        <p:spPr>
          <a:xfrm>
            <a:off x="-267781" y="3274376"/>
            <a:ext cx="3768290" cy="3768290"/>
          </a:xfrm>
          <a:prstGeom prst="ellipse">
            <a:avLst/>
          </a:prstGeom>
          <a:noFill/>
          <a:ln>
            <a:noFill/>
          </a:ln>
        </p:spPr>
      </p:pic>
      <p:sp>
        <p:nvSpPr>
          <p:cNvPr id="137" name="Google Shape;137;p5"/>
          <p:cNvSpPr txBox="1"/>
          <p:nvPr>
            <p:ph type="title"/>
          </p:nvPr>
        </p:nvSpPr>
        <p:spPr>
          <a:xfrm>
            <a:off x="1077362" y="768560"/>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The Power of Small Changes</a:t>
            </a:r>
            <a:endParaRPr/>
          </a:p>
        </p:txBody>
      </p:sp>
      <p:sp>
        <p:nvSpPr>
          <p:cNvPr id="138" name="Google Shape;138;p5"/>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114300" lvl="0" marL="228600" rtl="0" algn="l">
              <a:lnSpc>
                <a:spcPct val="120000"/>
              </a:lnSpc>
              <a:spcBef>
                <a:spcPts val="0"/>
              </a:spcBef>
              <a:spcAft>
                <a:spcPts val="0"/>
              </a:spcAft>
              <a:buClr>
                <a:schemeClr val="dk1"/>
              </a:buClr>
              <a:buSzPts val="1800"/>
              <a:buNone/>
            </a:pPr>
            <a:r>
              <a:t/>
            </a:r>
            <a:endParaRPr/>
          </a:p>
          <a:p>
            <a:pPr indent="-228600" lvl="0" marL="228600" rtl="0" algn="l">
              <a:lnSpc>
                <a:spcPct val="120000"/>
              </a:lnSpc>
              <a:spcBef>
                <a:spcPts val="1000"/>
              </a:spcBef>
              <a:spcAft>
                <a:spcPts val="0"/>
              </a:spcAft>
              <a:buClr>
                <a:schemeClr val="dk1"/>
              </a:buClr>
              <a:buSzPts val="1800"/>
              <a:buChar char="•"/>
            </a:pPr>
            <a:r>
              <a:rPr b="1" lang="en-US"/>
              <a:t> A healthy diet doesn’t have to mean a complete overhaul of current eating habits. </a:t>
            </a:r>
            <a:endParaRPr b="1"/>
          </a:p>
          <a:p>
            <a:pPr indent="-228600" lvl="0" marL="228600" rtl="0" algn="l">
              <a:lnSpc>
                <a:spcPct val="120000"/>
              </a:lnSpc>
              <a:spcBef>
                <a:spcPts val="1000"/>
              </a:spcBef>
              <a:spcAft>
                <a:spcPts val="0"/>
              </a:spcAft>
              <a:buClr>
                <a:schemeClr val="dk1"/>
              </a:buClr>
              <a:buSzPts val="1800"/>
              <a:buChar char="•"/>
            </a:pPr>
            <a:r>
              <a:rPr b="1" lang="en-US"/>
              <a:t>Small, gradual changes—like eating more vegetables or choosing whole grains—can greatly impact health. </a:t>
            </a:r>
            <a:endParaRPr/>
          </a:p>
        </p:txBody>
      </p:sp>
      <p:sp>
        <p:nvSpPr>
          <p:cNvPr id="139" name="Google Shape;139;p5"/>
          <p:cNvSpPr txBox="1"/>
          <p:nvPr/>
        </p:nvSpPr>
        <p:spPr>
          <a:xfrm>
            <a:off x="0" y="6858000"/>
            <a:ext cx="28575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sng" cap="none" strike="noStrike">
                <a:solidFill>
                  <a:schemeClr val="dk1"/>
                </a:solidFill>
                <a:latin typeface="Avenir"/>
                <a:ea typeface="Avenir"/>
                <a:cs typeface="Avenir"/>
                <a:sym typeface="Avenir"/>
                <a:hlinkClick r:id="rId4">
                  <a:extLst>
                    <a:ext uri="{A12FA001-AC4F-418D-AE19-62706E023703}">
                      <ahyp:hlinkClr val="tx"/>
                    </a:ext>
                  </a:extLst>
                </a:hlinkClick>
              </a:rPr>
              <a:t>Ta fotografija</a:t>
            </a:r>
            <a:r>
              <a:rPr b="0" i="0" lang="en-US" sz="900" u="none" cap="none" strike="noStrike">
                <a:solidFill>
                  <a:schemeClr val="dk1"/>
                </a:solidFill>
                <a:latin typeface="Avenir"/>
                <a:ea typeface="Avenir"/>
                <a:cs typeface="Avenir"/>
                <a:sym typeface="Avenir"/>
              </a:rPr>
              <a:t> korisnika Nepoznat autor: licenca </a:t>
            </a:r>
            <a:r>
              <a:rPr b="0" i="0" lang="en-US" sz="900" u="sng" cap="none" strike="noStrike">
                <a:solidFill>
                  <a:schemeClr val="dk1"/>
                </a:solidFill>
                <a:latin typeface="Avenir"/>
                <a:ea typeface="Avenir"/>
                <a:cs typeface="Avenir"/>
                <a:sym typeface="Avenir"/>
                <a:hlinkClick r:id="rId5">
                  <a:extLst>
                    <a:ext uri="{A12FA001-AC4F-418D-AE19-62706E023703}">
                      <ahyp:hlinkClr val="tx"/>
                    </a:ext>
                  </a:extLst>
                </a:hlinkClick>
              </a:rPr>
              <a:t>CC BY-SA-NC</a:t>
            </a:r>
            <a:endParaRPr sz="900">
              <a:solidFill>
                <a:schemeClr val="dk1"/>
              </a:solidFill>
              <a:latin typeface="Avenir"/>
              <a:ea typeface="Avenir"/>
              <a:cs typeface="Avenir"/>
              <a:sym typeface="Avenir"/>
            </a:endParaRPr>
          </a:p>
        </p:txBody>
      </p:sp>
      <p:pic>
        <p:nvPicPr>
          <p:cNvPr descr="Slika, ki vsebuje besede električno modra, posnetek zaslona, pisava, modro&#10;&#10;Opis je samodejno ustvarjen" id="140" name="Google Shape;140;p5"/>
          <p:cNvPicPr preferRelativeResize="0"/>
          <p:nvPr/>
        </p:nvPicPr>
        <p:blipFill rotWithShape="1">
          <a:blip r:embed="rId6">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6"/>
          <p:cNvSpPr txBox="1"/>
          <p:nvPr>
            <p:ph type="title"/>
          </p:nvPr>
        </p:nvSpPr>
        <p:spPr>
          <a:xfrm>
            <a:off x="1077362" y="768560"/>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lang="en-US"/>
              <a:t>The Goal</a:t>
            </a:r>
            <a:endParaRPr/>
          </a:p>
        </p:txBody>
      </p:sp>
      <p:sp>
        <p:nvSpPr>
          <p:cNvPr id="147" name="Google Shape;147;p6"/>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92500" lnSpcReduction="20000"/>
          </a:bodyPr>
          <a:lstStyle/>
          <a:p>
            <a:pPr indent="-122872" lvl="0" marL="228600" rtl="0" algn="l">
              <a:lnSpc>
                <a:spcPct val="120000"/>
              </a:lnSpc>
              <a:spcBef>
                <a:spcPts val="0"/>
              </a:spcBef>
              <a:spcAft>
                <a:spcPts val="0"/>
              </a:spcAft>
              <a:buClr>
                <a:schemeClr val="dk1"/>
              </a:buClr>
              <a:buSzPct val="100000"/>
              <a:buNone/>
            </a:pPr>
            <a:r>
              <a:t/>
            </a:r>
            <a:endParaRPr/>
          </a:p>
          <a:p>
            <a:pPr indent="0" lvl="0" marL="0" rtl="0" algn="l">
              <a:lnSpc>
                <a:spcPct val="120000"/>
              </a:lnSpc>
              <a:spcBef>
                <a:spcPts val="1000"/>
              </a:spcBef>
              <a:spcAft>
                <a:spcPts val="0"/>
              </a:spcAft>
              <a:buClr>
                <a:schemeClr val="dk1"/>
              </a:buClr>
              <a:buSzPct val="100000"/>
              <a:buNone/>
            </a:pPr>
            <a:r>
              <a:rPr b="1" lang="en-US"/>
              <a:t>By the end of this session, you will have a clear understanding of:</a:t>
            </a:r>
            <a:endParaRPr b="1"/>
          </a:p>
          <a:p>
            <a:pPr indent="-228600" lvl="0" marL="228600" rtl="0" algn="l">
              <a:lnSpc>
                <a:spcPct val="120000"/>
              </a:lnSpc>
              <a:spcBef>
                <a:spcPts val="1000"/>
              </a:spcBef>
              <a:spcAft>
                <a:spcPts val="0"/>
              </a:spcAft>
              <a:buClr>
                <a:schemeClr val="dk1"/>
              </a:buClr>
              <a:buSzPct val="100000"/>
              <a:buChar char="•"/>
            </a:pPr>
            <a:r>
              <a:rPr b="1" lang="en-US"/>
              <a:t>The fundamentals of a balanced diet for seniors</a:t>
            </a:r>
            <a:endParaRPr b="1"/>
          </a:p>
          <a:p>
            <a:pPr indent="-228600" lvl="0" marL="228600" rtl="0" algn="l">
              <a:lnSpc>
                <a:spcPct val="120000"/>
              </a:lnSpc>
              <a:spcBef>
                <a:spcPts val="1000"/>
              </a:spcBef>
              <a:spcAft>
                <a:spcPts val="0"/>
              </a:spcAft>
              <a:buClr>
                <a:schemeClr val="dk1"/>
              </a:buClr>
              <a:buSzPct val="100000"/>
              <a:buChar char="•"/>
            </a:pPr>
            <a:r>
              <a:rPr b="1" lang="en-US"/>
              <a:t>Key nutrients important for your health</a:t>
            </a:r>
            <a:endParaRPr b="1"/>
          </a:p>
          <a:p>
            <a:pPr indent="-228600" lvl="0" marL="228600" rtl="0" algn="l">
              <a:lnSpc>
                <a:spcPct val="120000"/>
              </a:lnSpc>
              <a:spcBef>
                <a:spcPts val="1000"/>
              </a:spcBef>
              <a:spcAft>
                <a:spcPts val="0"/>
              </a:spcAft>
              <a:buClr>
                <a:schemeClr val="dk1"/>
              </a:buClr>
              <a:buSzPct val="100000"/>
              <a:buChar char="•"/>
            </a:pPr>
            <a:r>
              <a:rPr b="1" lang="en-US"/>
              <a:t>Practical tips for managing diabetes, cholesterol, and maintaining a healthy lifestyle</a:t>
            </a:r>
            <a:endParaRPr b="1"/>
          </a:p>
          <a:p>
            <a:pPr indent="-228600" lvl="0" marL="228600" rtl="0" algn="l">
              <a:lnSpc>
                <a:spcPct val="120000"/>
              </a:lnSpc>
              <a:spcBef>
                <a:spcPts val="1000"/>
              </a:spcBef>
              <a:spcAft>
                <a:spcPts val="0"/>
              </a:spcAft>
              <a:buClr>
                <a:schemeClr val="dk1"/>
              </a:buClr>
              <a:buSzPct val="100000"/>
              <a:buChar char="•"/>
            </a:pPr>
            <a:r>
              <a:rPr b="1" lang="en-US"/>
              <a:t>The benefits of Mediterranean cuisine</a:t>
            </a:r>
            <a:endParaRPr b="1"/>
          </a:p>
          <a:p>
            <a:pPr indent="-228600" lvl="0" marL="228600" rtl="0" algn="l">
              <a:lnSpc>
                <a:spcPct val="120000"/>
              </a:lnSpc>
              <a:spcBef>
                <a:spcPts val="1000"/>
              </a:spcBef>
              <a:spcAft>
                <a:spcPts val="0"/>
              </a:spcAft>
              <a:buClr>
                <a:schemeClr val="dk1"/>
              </a:buClr>
              <a:buSzPct val="100000"/>
              <a:buChar char="•"/>
            </a:pPr>
            <a:r>
              <a:rPr b="1" lang="en-US"/>
              <a:t>A simple, affordable 5-day menu you can try at home</a:t>
            </a:r>
            <a:endParaRPr b="1"/>
          </a:p>
          <a:p>
            <a:pPr indent="-122872" lvl="0" marL="228600" rtl="0" algn="l">
              <a:lnSpc>
                <a:spcPct val="120000"/>
              </a:lnSpc>
              <a:spcBef>
                <a:spcPts val="1000"/>
              </a:spcBef>
              <a:spcAft>
                <a:spcPts val="0"/>
              </a:spcAft>
              <a:buClr>
                <a:schemeClr val="dk1"/>
              </a:buClr>
              <a:buSzPct val="100000"/>
              <a:buNone/>
            </a:pPr>
            <a:r>
              <a:t/>
            </a:r>
            <a:endParaRPr b="1"/>
          </a:p>
          <a:p>
            <a:pPr indent="0" lvl="0" marL="0" rtl="0" algn="l">
              <a:lnSpc>
                <a:spcPct val="120000"/>
              </a:lnSpc>
              <a:spcBef>
                <a:spcPts val="1000"/>
              </a:spcBef>
              <a:spcAft>
                <a:spcPts val="0"/>
              </a:spcAft>
              <a:buClr>
                <a:schemeClr val="dk1"/>
              </a:buClr>
              <a:buSzPct val="100000"/>
              <a:buNone/>
            </a:pPr>
            <a:r>
              <a:rPr b="1" lang="en-US"/>
              <a:t>This session is about making healthy eating affordable, accessible, and enjoyable.</a:t>
            </a:r>
            <a:endParaRPr/>
          </a:p>
        </p:txBody>
      </p:sp>
      <p:pic>
        <p:nvPicPr>
          <p:cNvPr descr="Bullseye with solid fill" id="148" name="Google Shape;148;p6"/>
          <p:cNvPicPr preferRelativeResize="0"/>
          <p:nvPr/>
        </p:nvPicPr>
        <p:blipFill rotWithShape="1">
          <a:blip r:embed="rId3">
            <a:alphaModFix/>
          </a:blip>
          <a:srcRect b="0" l="0" r="0" t="0"/>
          <a:stretch/>
        </p:blipFill>
        <p:spPr>
          <a:xfrm>
            <a:off x="7555709" y="917170"/>
            <a:ext cx="2810699" cy="2810699"/>
          </a:xfrm>
          <a:prstGeom prst="rect">
            <a:avLst/>
          </a:prstGeom>
          <a:noFill/>
          <a:ln>
            <a:noFill/>
          </a:ln>
        </p:spPr>
      </p:pic>
      <p:pic>
        <p:nvPicPr>
          <p:cNvPr descr="Slika, ki vsebuje besede električno modra, posnetek zaslona, pisava, modro&#10;&#10;Opis je samodejno ustvarjen" id="149" name="Google Shape;149;p6"/>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b="0" l="0" r="0" t="0"/>
          <a:stretch/>
        </p:blipFill>
        <p:spPr>
          <a:xfrm>
            <a:off x="3515099" y="200352"/>
            <a:ext cx="6742345" cy="6159532"/>
          </a:xfrm>
          <a:prstGeom prst="rect">
            <a:avLst/>
          </a:prstGeom>
          <a:noFill/>
          <a:ln>
            <a:noFill/>
          </a:ln>
        </p:spPr>
      </p:pic>
      <p:sp>
        <p:nvSpPr>
          <p:cNvPr id="156" name="Google Shape;156;p7"/>
          <p:cNvSpPr txBox="1"/>
          <p:nvPr>
            <p:ph type="title"/>
          </p:nvPr>
        </p:nvSpPr>
        <p:spPr>
          <a:xfrm>
            <a:off x="307341" y="498116"/>
            <a:ext cx="9950103" cy="617478"/>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The Food Pyramid</a:t>
            </a:r>
            <a:endParaRPr/>
          </a:p>
        </p:txBody>
      </p:sp>
      <p:sp>
        <p:nvSpPr>
          <p:cNvPr id="157" name="Google Shape;157;p7"/>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114300" lvl="0" marL="228600" rtl="0" algn="l">
              <a:lnSpc>
                <a:spcPct val="120000"/>
              </a:lnSpc>
              <a:spcBef>
                <a:spcPts val="0"/>
              </a:spcBef>
              <a:spcAft>
                <a:spcPts val="0"/>
              </a:spcAft>
              <a:buClr>
                <a:schemeClr val="dk1"/>
              </a:buClr>
              <a:buSzPts val="1800"/>
              <a:buNone/>
            </a:pPr>
            <a:r>
              <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descr="Slika, ki vsebuje besede električno modra, posnetek zaslona, pisava, modro&#10;&#10;Opis je samodejno ustvarjen" id="158" name="Google Shape;158;p7"/>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Mayan Temple" id="163" name="Google Shape;163;p8"/>
          <p:cNvPicPr preferRelativeResize="0"/>
          <p:nvPr/>
        </p:nvPicPr>
        <p:blipFill rotWithShape="1">
          <a:blip r:embed="rId3">
            <a:alphaModFix/>
          </a:blip>
          <a:srcRect b="0" l="0" r="0" t="0"/>
          <a:stretch/>
        </p:blipFill>
        <p:spPr>
          <a:xfrm>
            <a:off x="64953" y="-636697"/>
            <a:ext cx="3437855" cy="3432367"/>
          </a:xfrm>
          <a:prstGeom prst="rect">
            <a:avLst/>
          </a:prstGeom>
          <a:noFill/>
          <a:ln>
            <a:noFill/>
          </a:ln>
        </p:spPr>
      </p:pic>
      <p:sp>
        <p:nvSpPr>
          <p:cNvPr id="164" name="Google Shape;164;p8"/>
          <p:cNvSpPr txBox="1"/>
          <p:nvPr>
            <p:ph type="title"/>
          </p:nvPr>
        </p:nvSpPr>
        <p:spPr>
          <a:xfrm>
            <a:off x="1077362" y="720434"/>
            <a:ext cx="9950103" cy="150737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Avenir"/>
              <a:buNone/>
            </a:pPr>
            <a:r>
              <a:rPr b="1" lang="en-US"/>
              <a:t>The Senior-Friendly Food Pyramid</a:t>
            </a:r>
            <a:endParaRPr/>
          </a:p>
        </p:txBody>
      </p:sp>
      <p:sp>
        <p:nvSpPr>
          <p:cNvPr id="165" name="Google Shape;165;p8"/>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fontScale="85000" lnSpcReduction="10000"/>
          </a:bodyPr>
          <a:lstStyle/>
          <a:p>
            <a:pPr indent="-131445" lvl="0" marL="228600" rtl="0" algn="l">
              <a:lnSpc>
                <a:spcPct val="120000"/>
              </a:lnSpc>
              <a:spcBef>
                <a:spcPts val="0"/>
              </a:spcBef>
              <a:spcAft>
                <a:spcPts val="0"/>
              </a:spcAft>
              <a:buClr>
                <a:schemeClr val="dk1"/>
              </a:buClr>
              <a:buSzPct val="100000"/>
              <a:buNone/>
            </a:pPr>
            <a:r>
              <a:t/>
            </a:r>
            <a:endParaRPr/>
          </a:p>
          <a:p>
            <a:pPr indent="0" lvl="0" marL="0" rtl="0" algn="l">
              <a:lnSpc>
                <a:spcPct val="120000"/>
              </a:lnSpc>
              <a:spcBef>
                <a:spcPts val="1000"/>
              </a:spcBef>
              <a:spcAft>
                <a:spcPts val="0"/>
              </a:spcAft>
              <a:buClr>
                <a:schemeClr val="dk1"/>
              </a:buClr>
              <a:buSzPct val="100000"/>
              <a:buNone/>
            </a:pPr>
            <a:r>
              <a:rPr lang="en-US"/>
              <a:t>The food pyramid has been adapted for seniors to reflect changing nutritional needs. Key points include:</a:t>
            </a:r>
            <a:endParaRPr/>
          </a:p>
          <a:p>
            <a:pPr indent="-228600" lvl="0" marL="228600" rtl="0" algn="l">
              <a:lnSpc>
                <a:spcPct val="120000"/>
              </a:lnSpc>
              <a:spcBef>
                <a:spcPts val="1000"/>
              </a:spcBef>
              <a:spcAft>
                <a:spcPts val="0"/>
              </a:spcAft>
              <a:buClr>
                <a:schemeClr val="dk1"/>
              </a:buClr>
              <a:buSzPct val="100000"/>
              <a:buFont typeface="Arial"/>
              <a:buChar char="•"/>
            </a:pPr>
            <a:r>
              <a:rPr b="1" lang="en-US"/>
              <a:t>Bottom of the pyramid</a:t>
            </a:r>
            <a:r>
              <a:rPr lang="en-US"/>
              <a:t>: </a:t>
            </a:r>
            <a:r>
              <a:rPr b="1" lang="en-US"/>
              <a:t>Water</a:t>
            </a:r>
            <a:r>
              <a:rPr lang="en-US"/>
              <a:t>—hydration is vital. Seniors should aim for about 6–8 glasses of water daily.</a:t>
            </a:r>
            <a:endParaRPr/>
          </a:p>
          <a:p>
            <a:pPr indent="-228600" lvl="0" marL="228600" rtl="0" algn="l">
              <a:lnSpc>
                <a:spcPct val="120000"/>
              </a:lnSpc>
              <a:spcBef>
                <a:spcPts val="1000"/>
              </a:spcBef>
              <a:spcAft>
                <a:spcPts val="0"/>
              </a:spcAft>
              <a:buClr>
                <a:schemeClr val="dk1"/>
              </a:buClr>
              <a:buSzPct val="100000"/>
              <a:buFont typeface="Arial"/>
              <a:buChar char="•"/>
            </a:pPr>
            <a:r>
              <a:rPr b="1" lang="en-US"/>
              <a:t>Next level</a:t>
            </a:r>
            <a:r>
              <a:rPr lang="en-US"/>
              <a:t>: </a:t>
            </a:r>
            <a:r>
              <a:rPr b="1" lang="en-US"/>
              <a:t>Fruits and vegetables</a:t>
            </a:r>
            <a:r>
              <a:rPr lang="en-US"/>
              <a:t>—Aim for a variety of colors, which provide a mix of essential vitamins, minerals, and antioxidants.</a:t>
            </a:r>
            <a:endParaRPr/>
          </a:p>
          <a:p>
            <a:pPr indent="-228600" lvl="0" marL="228600" rtl="0" algn="l">
              <a:lnSpc>
                <a:spcPct val="120000"/>
              </a:lnSpc>
              <a:spcBef>
                <a:spcPts val="1000"/>
              </a:spcBef>
              <a:spcAft>
                <a:spcPts val="0"/>
              </a:spcAft>
              <a:buClr>
                <a:schemeClr val="dk1"/>
              </a:buClr>
              <a:buSzPct val="100000"/>
              <a:buFont typeface="Arial"/>
              <a:buChar char="•"/>
            </a:pPr>
            <a:r>
              <a:rPr b="1" lang="en-US"/>
              <a:t>Next level</a:t>
            </a:r>
            <a:r>
              <a:rPr lang="en-US"/>
              <a:t>: </a:t>
            </a:r>
            <a:r>
              <a:rPr b="1" lang="en-US"/>
              <a:t>Whole grains</a:t>
            </a:r>
            <a:r>
              <a:rPr lang="en-US"/>
              <a:t>—Focus on whole grains such as oats, brown rice, and whole wheat bread, which help maintain energy and provide fiber for digestion.</a:t>
            </a:r>
            <a:endParaRPr/>
          </a:p>
          <a:p>
            <a:pPr indent="-228600" lvl="0" marL="228600" rtl="0" algn="l">
              <a:lnSpc>
                <a:spcPct val="120000"/>
              </a:lnSpc>
              <a:spcBef>
                <a:spcPts val="1000"/>
              </a:spcBef>
              <a:spcAft>
                <a:spcPts val="0"/>
              </a:spcAft>
              <a:buClr>
                <a:schemeClr val="dk1"/>
              </a:buClr>
              <a:buSzPct val="100000"/>
              <a:buFont typeface="Arial"/>
              <a:buChar char="•"/>
            </a:pPr>
            <a:r>
              <a:rPr b="1" lang="en-US"/>
              <a:t>Top levels</a:t>
            </a:r>
            <a:r>
              <a:rPr lang="en-US"/>
              <a:t>: </a:t>
            </a:r>
            <a:r>
              <a:rPr b="1" lang="en-US"/>
              <a:t>Protein and fats</a:t>
            </a:r>
            <a:r>
              <a:rPr lang="en-US"/>
              <a:t>—Include lean sources of protein like chicken, fish, beans, and nuts. Healthy fats like olive oil are important, but moderation is key.</a:t>
            </a:r>
            <a:endParaRPr/>
          </a:p>
          <a:p>
            <a:pPr indent="-131445" lvl="0" marL="228600" rtl="0" algn="l">
              <a:lnSpc>
                <a:spcPct val="120000"/>
              </a:lnSpc>
              <a:spcBef>
                <a:spcPts val="1000"/>
              </a:spcBef>
              <a:spcAft>
                <a:spcPts val="0"/>
              </a:spcAft>
              <a:buClr>
                <a:schemeClr val="dk1"/>
              </a:buClr>
              <a:buSzPct val="100000"/>
              <a:buNone/>
            </a:pPr>
            <a:r>
              <a:t/>
            </a:r>
            <a:endParaRPr/>
          </a:p>
        </p:txBody>
      </p:sp>
      <p:pic>
        <p:nvPicPr>
          <p:cNvPr descr="Slika, ki vsebuje besede električno modra, posnetek zaslona, pisava, modro&#10;&#10;Opis je samodejno ustvarjen" id="166" name="Google Shape;166;p8"/>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9"/>
          <p:cNvSpPr txBox="1"/>
          <p:nvPr>
            <p:ph idx="1" type="body"/>
          </p:nvPr>
        </p:nvSpPr>
        <p:spPr>
          <a:xfrm>
            <a:off x="1077362" y="2427316"/>
            <a:ext cx="9950103" cy="3513514"/>
          </a:xfrm>
          <a:prstGeom prst="rect">
            <a:avLst/>
          </a:prstGeom>
          <a:noFill/>
          <a:ln>
            <a:noFill/>
          </a:ln>
        </p:spPr>
        <p:txBody>
          <a:bodyPr anchorCtr="0" anchor="t" bIns="45700" lIns="91425" spcFirstLastPara="1" rIns="91425" wrap="square" tIns="45700">
            <a:normAutofit/>
          </a:bodyPr>
          <a:lstStyle/>
          <a:p>
            <a:pPr indent="-114300" lvl="0" marL="228600" rtl="0" algn="l">
              <a:lnSpc>
                <a:spcPct val="120000"/>
              </a:lnSpc>
              <a:spcBef>
                <a:spcPts val="0"/>
              </a:spcBef>
              <a:spcAft>
                <a:spcPts val="0"/>
              </a:spcAft>
              <a:buClr>
                <a:schemeClr val="dk1"/>
              </a:buClr>
              <a:buSzPts val="1800"/>
              <a:buNone/>
            </a:pPr>
            <a:r>
              <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id="173" name="Google Shape;173;p9"/>
          <p:cNvPicPr preferRelativeResize="0"/>
          <p:nvPr/>
        </p:nvPicPr>
        <p:blipFill rotWithShape="1">
          <a:blip r:embed="rId3">
            <a:alphaModFix/>
          </a:blip>
          <a:srcRect b="0" l="0" r="0" t="0"/>
          <a:stretch/>
        </p:blipFill>
        <p:spPr>
          <a:xfrm>
            <a:off x="346508" y="229794"/>
            <a:ext cx="10696891" cy="6017002"/>
          </a:xfrm>
          <a:prstGeom prst="rect">
            <a:avLst/>
          </a:prstGeom>
          <a:noFill/>
          <a:ln>
            <a:noFill/>
          </a:ln>
        </p:spPr>
      </p:pic>
      <p:pic>
        <p:nvPicPr>
          <p:cNvPr descr="Slika, ki vsebuje besede električno modra, posnetek zaslona, pisava, modro&#10;&#10;Opis je samodejno ustvarjen" id="174" name="Google Shape;174;p9"/>
          <p:cNvPicPr preferRelativeResize="0"/>
          <p:nvPr/>
        </p:nvPicPr>
        <p:blipFill rotWithShape="1">
          <a:blip r:embed="rId4">
            <a:alphaModFix/>
          </a:blip>
          <a:srcRect b="0" l="0" r="0" t="0"/>
          <a:stretch/>
        </p:blipFill>
        <p:spPr>
          <a:xfrm>
            <a:off x="10945439" y="6490563"/>
            <a:ext cx="1113959" cy="24939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ocksVTI">
  <a:themeElements>
    <a:clrScheme name="Po meri 2">
      <a:dk1>
        <a:srgbClr val="000000"/>
      </a:dk1>
      <a:lt1>
        <a:srgbClr val="FFFFFF"/>
      </a:lt1>
      <a:dk2>
        <a:srgbClr val="39302A"/>
      </a:dk2>
      <a:lt2>
        <a:srgbClr val="E5DEDB"/>
      </a:lt2>
      <a:accent1>
        <a:srgbClr val="F8931D"/>
      </a:accent1>
      <a:accent2>
        <a:srgbClr val="F8931D"/>
      </a:accent2>
      <a:accent3>
        <a:srgbClr val="F8931D"/>
      </a:accent3>
      <a:accent4>
        <a:srgbClr val="F8931D"/>
      </a:accent4>
      <a:accent5>
        <a:srgbClr val="F8931D"/>
      </a:accent5>
      <a:accent6>
        <a:srgbClr val="F8931D"/>
      </a:accent6>
      <a:hlink>
        <a:srgbClr val="F8931D"/>
      </a:hlink>
      <a:folHlink>
        <a:srgbClr val="F893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sustava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2024-07-02T07:05:35Z</dcterms:created>
  <dc:creator>Tanja Božič</dc:creator>
</cp:coreProperties>
</file>