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8" roundtripDataSignature="AMtx7miNCrO09rFkuxh8j/yryxJ6KBhC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slide" Target="slides/slide38.xml"/><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slide" Target="slides/slide40.xml"/><Relationship Id="rId21" Type="http://schemas.openxmlformats.org/officeDocument/2006/relationships/slide" Target="slides/slide17.xml"/><Relationship Id="rId43" Type="http://schemas.openxmlformats.org/officeDocument/2006/relationships/slide" Target="slides/slide39.xml"/><Relationship Id="rId24" Type="http://schemas.openxmlformats.org/officeDocument/2006/relationships/slide" Target="slides/slide20.xml"/><Relationship Id="rId46" Type="http://schemas.openxmlformats.org/officeDocument/2006/relationships/slide" Target="slides/slide42.xml"/><Relationship Id="rId23" Type="http://schemas.openxmlformats.org/officeDocument/2006/relationships/slide" Target="slides/slide19.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48" Type="http://customschemas.google.com/relationships/presentationmetadata" Target="metadata"/><Relationship Id="rId25" Type="http://schemas.openxmlformats.org/officeDocument/2006/relationships/slide" Target="slides/slide21.xml"/><Relationship Id="rId47" Type="http://schemas.openxmlformats.org/officeDocument/2006/relationships/slide" Target="slides/slide43.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4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4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4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2" name="Shape 12"/>
        <p:cNvGrpSpPr/>
        <p:nvPr/>
      </p:nvGrpSpPr>
      <p:grpSpPr>
        <a:xfrm>
          <a:off x="0" y="0"/>
          <a:ext cx="0" cy="0"/>
          <a:chOff x="0" y="0"/>
          <a:chExt cx="0" cy="0"/>
        </a:xfrm>
      </p:grpSpPr>
      <p:sp>
        <p:nvSpPr>
          <p:cNvPr id="13" name="Google Shape;13;p45"/>
          <p:cNvSpPr txBox="1"/>
          <p:nvPr>
            <p:ph type="ctrTitle"/>
          </p:nvPr>
        </p:nvSpPr>
        <p:spPr>
          <a:xfrm>
            <a:off x="1084727" y="1597961"/>
            <a:ext cx="9144000" cy="3162300"/>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45"/>
          <p:cNvSpPr txBox="1"/>
          <p:nvPr>
            <p:ph idx="1" type="subTitle"/>
          </p:nvPr>
        </p:nvSpPr>
        <p:spPr>
          <a:xfrm>
            <a:off x="1084727" y="4902488"/>
            <a:ext cx="9144000" cy="985075"/>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dk1"/>
              </a:buClr>
              <a:buSzPts val="1800"/>
              <a:buNone/>
              <a:defRPr sz="1800"/>
            </a:lvl1pPr>
            <a:lvl2pPr lvl="1" algn="ctr">
              <a:lnSpc>
                <a:spcPct val="120000"/>
              </a:lnSpc>
              <a:spcBef>
                <a:spcPts val="500"/>
              </a:spcBef>
              <a:spcAft>
                <a:spcPts val="0"/>
              </a:spcAft>
              <a:buClr>
                <a:schemeClr val="dk1"/>
              </a:buClr>
              <a:buSzPts val="2000"/>
              <a:buFont typeface="Avenir"/>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Font typeface="Avenir"/>
              <a:buNone/>
              <a:defRPr sz="1600"/>
            </a:lvl4pPr>
            <a:lvl5pPr lvl="4" algn="ctr">
              <a:lnSpc>
                <a:spcPct val="12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 name="Google Shape;15;p45"/>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5"/>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5"/>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54"/>
          <p:cNvSpPr txBox="1"/>
          <p:nvPr>
            <p:ph type="title"/>
          </p:nvPr>
        </p:nvSpPr>
        <p:spPr>
          <a:xfrm>
            <a:off x="1077362" y="720434"/>
            <a:ext cx="9950103" cy="1507376"/>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54"/>
          <p:cNvSpPr txBox="1"/>
          <p:nvPr>
            <p:ph idx="1" type="body"/>
          </p:nvPr>
        </p:nvSpPr>
        <p:spPr>
          <a:xfrm rot="5400000">
            <a:off x="4295656" y="-790979"/>
            <a:ext cx="3513514" cy="995010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228600" lvl="1" marL="914400" algn="l">
              <a:lnSpc>
                <a:spcPct val="120000"/>
              </a:lnSpc>
              <a:spcBef>
                <a:spcPts val="500"/>
              </a:spcBef>
              <a:spcAft>
                <a:spcPts val="0"/>
              </a:spcAft>
              <a:buClr>
                <a:schemeClr val="dk1"/>
              </a:buClr>
              <a:buSzPts val="1800"/>
              <a:buNone/>
              <a:defRPr/>
            </a:lvl2pPr>
            <a:lvl3pPr indent="-342900" lvl="2" marL="1371600" algn="l">
              <a:lnSpc>
                <a:spcPct val="120000"/>
              </a:lnSpc>
              <a:spcBef>
                <a:spcPts val="500"/>
              </a:spcBef>
              <a:spcAft>
                <a:spcPts val="0"/>
              </a:spcAft>
              <a:buClr>
                <a:schemeClr val="dk1"/>
              </a:buClr>
              <a:buSzPts val="1800"/>
              <a:buChar char="•"/>
              <a:defRPr/>
            </a:lvl3pPr>
            <a:lvl4pPr indent="-228600" lvl="3" marL="1828800" algn="l">
              <a:lnSpc>
                <a:spcPct val="120000"/>
              </a:lnSpc>
              <a:spcBef>
                <a:spcPts val="500"/>
              </a:spcBef>
              <a:spcAft>
                <a:spcPts val="0"/>
              </a:spcAft>
              <a:buClr>
                <a:schemeClr val="dk1"/>
              </a:buClr>
              <a:buSzPts val="1800"/>
              <a:buNone/>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54"/>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54"/>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54"/>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55"/>
          <p:cNvSpPr txBox="1"/>
          <p:nvPr>
            <p:ph type="title"/>
          </p:nvPr>
        </p:nvSpPr>
        <p:spPr>
          <a:xfrm rot="5400000">
            <a:off x="7682592" y="2217963"/>
            <a:ext cx="5061857" cy="2280557"/>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55"/>
          <p:cNvSpPr txBox="1"/>
          <p:nvPr>
            <p:ph idx="1" type="body"/>
          </p:nvPr>
        </p:nvSpPr>
        <p:spPr>
          <a:xfrm rot="5400000">
            <a:off x="2364922" y="-699408"/>
            <a:ext cx="5061857" cy="811530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228600" lvl="1" marL="914400" algn="l">
              <a:lnSpc>
                <a:spcPct val="120000"/>
              </a:lnSpc>
              <a:spcBef>
                <a:spcPts val="500"/>
              </a:spcBef>
              <a:spcAft>
                <a:spcPts val="0"/>
              </a:spcAft>
              <a:buClr>
                <a:schemeClr val="dk1"/>
              </a:buClr>
              <a:buSzPts val="1800"/>
              <a:buNone/>
              <a:defRPr/>
            </a:lvl2pPr>
            <a:lvl3pPr indent="-342900" lvl="2" marL="1371600" algn="l">
              <a:lnSpc>
                <a:spcPct val="120000"/>
              </a:lnSpc>
              <a:spcBef>
                <a:spcPts val="500"/>
              </a:spcBef>
              <a:spcAft>
                <a:spcPts val="0"/>
              </a:spcAft>
              <a:buClr>
                <a:schemeClr val="dk1"/>
              </a:buClr>
              <a:buSzPts val="1800"/>
              <a:buChar char="•"/>
              <a:defRPr/>
            </a:lvl3pPr>
            <a:lvl4pPr indent="-228600" lvl="3" marL="1828800" algn="l">
              <a:lnSpc>
                <a:spcPct val="120000"/>
              </a:lnSpc>
              <a:spcBef>
                <a:spcPts val="500"/>
              </a:spcBef>
              <a:spcAft>
                <a:spcPts val="0"/>
              </a:spcAft>
              <a:buClr>
                <a:schemeClr val="dk1"/>
              </a:buClr>
              <a:buSzPts val="1800"/>
              <a:buNone/>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55"/>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55"/>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55"/>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8" name="Shape 18"/>
        <p:cNvGrpSpPr/>
        <p:nvPr/>
      </p:nvGrpSpPr>
      <p:grpSpPr>
        <a:xfrm>
          <a:off x="0" y="0"/>
          <a:ext cx="0" cy="0"/>
          <a:chOff x="0" y="0"/>
          <a:chExt cx="0" cy="0"/>
        </a:xfrm>
      </p:grpSpPr>
      <p:sp>
        <p:nvSpPr>
          <p:cNvPr id="19" name="Google Shape;19;p46"/>
          <p:cNvSpPr txBox="1"/>
          <p:nvPr>
            <p:ph type="title"/>
          </p:nvPr>
        </p:nvSpPr>
        <p:spPr>
          <a:xfrm>
            <a:off x="1077362" y="720434"/>
            <a:ext cx="9950103" cy="1507376"/>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46"/>
          <p:cNvSpPr txBox="1"/>
          <p:nvPr>
            <p:ph idx="1" type="body"/>
          </p:nvPr>
        </p:nvSpPr>
        <p:spPr>
          <a:xfrm>
            <a:off x="1077362" y="2427316"/>
            <a:ext cx="9950103" cy="351351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228600" lvl="1" marL="914400" algn="l">
              <a:lnSpc>
                <a:spcPct val="120000"/>
              </a:lnSpc>
              <a:spcBef>
                <a:spcPts val="500"/>
              </a:spcBef>
              <a:spcAft>
                <a:spcPts val="0"/>
              </a:spcAft>
              <a:buClr>
                <a:schemeClr val="dk1"/>
              </a:buClr>
              <a:buSzPts val="1800"/>
              <a:buNone/>
              <a:defRPr/>
            </a:lvl2pPr>
            <a:lvl3pPr indent="-342900" lvl="2" marL="1371600" algn="l">
              <a:lnSpc>
                <a:spcPct val="120000"/>
              </a:lnSpc>
              <a:spcBef>
                <a:spcPts val="500"/>
              </a:spcBef>
              <a:spcAft>
                <a:spcPts val="0"/>
              </a:spcAft>
              <a:buClr>
                <a:schemeClr val="dk1"/>
              </a:buClr>
              <a:buSzPts val="1800"/>
              <a:buChar char="•"/>
              <a:defRPr/>
            </a:lvl3pPr>
            <a:lvl4pPr indent="-228600" lvl="3" marL="1828800" algn="l">
              <a:lnSpc>
                <a:spcPct val="120000"/>
              </a:lnSpc>
              <a:spcBef>
                <a:spcPts val="500"/>
              </a:spcBef>
              <a:spcAft>
                <a:spcPts val="0"/>
              </a:spcAft>
              <a:buClr>
                <a:schemeClr val="dk1"/>
              </a:buClr>
              <a:buSzPts val="1800"/>
              <a:buNone/>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46"/>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46"/>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46"/>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4" name="Shape 24"/>
        <p:cNvGrpSpPr/>
        <p:nvPr/>
      </p:nvGrpSpPr>
      <p:grpSpPr>
        <a:xfrm>
          <a:off x="0" y="0"/>
          <a:ext cx="0" cy="0"/>
          <a:chOff x="0" y="0"/>
          <a:chExt cx="0" cy="0"/>
        </a:xfrm>
      </p:grpSpPr>
      <p:sp>
        <p:nvSpPr>
          <p:cNvPr id="25" name="Google Shape;25;p47"/>
          <p:cNvSpPr txBox="1"/>
          <p:nvPr>
            <p:ph type="title"/>
          </p:nvPr>
        </p:nvSpPr>
        <p:spPr>
          <a:xfrm>
            <a:off x="1077362" y="720434"/>
            <a:ext cx="9950103" cy="1507376"/>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47"/>
          <p:cNvSpPr txBox="1"/>
          <p:nvPr>
            <p:ph idx="1" type="body"/>
          </p:nvPr>
        </p:nvSpPr>
        <p:spPr>
          <a:xfrm>
            <a:off x="1077362" y="2227809"/>
            <a:ext cx="4942438" cy="3949154"/>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228600" lvl="1" marL="914400" algn="l">
              <a:lnSpc>
                <a:spcPct val="120000"/>
              </a:lnSpc>
              <a:spcBef>
                <a:spcPts val="500"/>
              </a:spcBef>
              <a:spcAft>
                <a:spcPts val="0"/>
              </a:spcAft>
              <a:buClr>
                <a:schemeClr val="dk1"/>
              </a:buClr>
              <a:buSzPts val="1800"/>
              <a:buNone/>
              <a:defRPr/>
            </a:lvl2pPr>
            <a:lvl3pPr indent="-342900" lvl="2" marL="1371600" algn="l">
              <a:lnSpc>
                <a:spcPct val="120000"/>
              </a:lnSpc>
              <a:spcBef>
                <a:spcPts val="500"/>
              </a:spcBef>
              <a:spcAft>
                <a:spcPts val="0"/>
              </a:spcAft>
              <a:buClr>
                <a:schemeClr val="dk1"/>
              </a:buClr>
              <a:buSzPts val="1800"/>
              <a:buChar char="•"/>
              <a:defRPr/>
            </a:lvl3pPr>
            <a:lvl4pPr indent="-228600" lvl="3" marL="1828800" algn="l">
              <a:lnSpc>
                <a:spcPct val="120000"/>
              </a:lnSpc>
              <a:spcBef>
                <a:spcPts val="500"/>
              </a:spcBef>
              <a:spcAft>
                <a:spcPts val="0"/>
              </a:spcAft>
              <a:buClr>
                <a:schemeClr val="dk1"/>
              </a:buClr>
              <a:buSzPts val="1800"/>
              <a:buNone/>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47"/>
          <p:cNvSpPr txBox="1"/>
          <p:nvPr>
            <p:ph idx="2" type="body"/>
          </p:nvPr>
        </p:nvSpPr>
        <p:spPr>
          <a:xfrm>
            <a:off x="6172200" y="2227809"/>
            <a:ext cx="4855265" cy="3949153"/>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228600" lvl="1" marL="914400" algn="l">
              <a:lnSpc>
                <a:spcPct val="120000"/>
              </a:lnSpc>
              <a:spcBef>
                <a:spcPts val="500"/>
              </a:spcBef>
              <a:spcAft>
                <a:spcPts val="0"/>
              </a:spcAft>
              <a:buClr>
                <a:schemeClr val="dk1"/>
              </a:buClr>
              <a:buSzPts val="1800"/>
              <a:buNone/>
              <a:defRPr/>
            </a:lvl2pPr>
            <a:lvl3pPr indent="-342900" lvl="2" marL="1371600" algn="l">
              <a:lnSpc>
                <a:spcPct val="120000"/>
              </a:lnSpc>
              <a:spcBef>
                <a:spcPts val="500"/>
              </a:spcBef>
              <a:spcAft>
                <a:spcPts val="0"/>
              </a:spcAft>
              <a:buClr>
                <a:schemeClr val="dk1"/>
              </a:buClr>
              <a:buSzPts val="1800"/>
              <a:buChar char="•"/>
              <a:defRPr/>
            </a:lvl3pPr>
            <a:lvl4pPr indent="-228600" lvl="3" marL="1828800" algn="l">
              <a:lnSpc>
                <a:spcPct val="120000"/>
              </a:lnSpc>
              <a:spcBef>
                <a:spcPts val="500"/>
              </a:spcBef>
              <a:spcAft>
                <a:spcPts val="0"/>
              </a:spcAft>
              <a:buClr>
                <a:schemeClr val="dk1"/>
              </a:buClr>
              <a:buSzPts val="1800"/>
              <a:buNone/>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47"/>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7"/>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7"/>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48"/>
          <p:cNvSpPr txBox="1"/>
          <p:nvPr>
            <p:ph type="title"/>
          </p:nvPr>
        </p:nvSpPr>
        <p:spPr>
          <a:xfrm>
            <a:off x="1084726" y="1709738"/>
            <a:ext cx="9143999" cy="3050523"/>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4400"/>
              <a:buFont typeface="Avenir"/>
              <a:buNone/>
              <a:defRPr sz="4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48"/>
          <p:cNvSpPr txBox="1"/>
          <p:nvPr>
            <p:ph idx="1" type="body"/>
          </p:nvPr>
        </p:nvSpPr>
        <p:spPr>
          <a:xfrm>
            <a:off x="1084726" y="4902488"/>
            <a:ext cx="9143999" cy="98507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rgbClr val="888888"/>
              </a:buClr>
              <a:buSzPts val="2400"/>
              <a:buNone/>
              <a:defRPr sz="2400">
                <a:solidFill>
                  <a:srgbClr val="888888"/>
                </a:solidFill>
              </a:defRPr>
            </a:lvl1pPr>
            <a:lvl2pPr indent="-228600" lvl="1" marL="914400" algn="l">
              <a:lnSpc>
                <a:spcPct val="120000"/>
              </a:lnSpc>
              <a:spcBef>
                <a:spcPts val="500"/>
              </a:spcBef>
              <a:spcAft>
                <a:spcPts val="0"/>
              </a:spcAft>
              <a:buClr>
                <a:srgbClr val="888888"/>
              </a:buClr>
              <a:buSzPts val="2000"/>
              <a:buFont typeface="Avenir"/>
              <a:buNone/>
              <a:defRPr sz="2000">
                <a:solidFill>
                  <a:srgbClr val="888888"/>
                </a:solidFill>
              </a:defRPr>
            </a:lvl2pPr>
            <a:lvl3pPr indent="-228600" lvl="2" marL="1371600" algn="l">
              <a:lnSpc>
                <a:spcPct val="120000"/>
              </a:lnSpc>
              <a:spcBef>
                <a:spcPts val="500"/>
              </a:spcBef>
              <a:spcAft>
                <a:spcPts val="0"/>
              </a:spcAft>
              <a:buClr>
                <a:srgbClr val="888888"/>
              </a:buClr>
              <a:buSzPts val="1800"/>
              <a:buNone/>
              <a:defRPr sz="1800">
                <a:solidFill>
                  <a:srgbClr val="888888"/>
                </a:solidFill>
              </a:defRPr>
            </a:lvl3pPr>
            <a:lvl4pPr indent="-228600" lvl="3" marL="1828800" algn="l">
              <a:lnSpc>
                <a:spcPct val="120000"/>
              </a:lnSpc>
              <a:spcBef>
                <a:spcPts val="500"/>
              </a:spcBef>
              <a:spcAft>
                <a:spcPts val="0"/>
              </a:spcAft>
              <a:buClr>
                <a:srgbClr val="888888"/>
              </a:buClr>
              <a:buSzPts val="1600"/>
              <a:buFont typeface="Avenir"/>
              <a:buNone/>
              <a:defRPr sz="1600">
                <a:solidFill>
                  <a:srgbClr val="888888"/>
                </a:solidFill>
              </a:defRPr>
            </a:lvl4pPr>
            <a:lvl5pPr indent="-228600" lvl="4" marL="2286000" algn="l">
              <a:lnSpc>
                <a:spcPct val="12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48"/>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8"/>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48"/>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7" name="Shape 37"/>
        <p:cNvGrpSpPr/>
        <p:nvPr/>
      </p:nvGrpSpPr>
      <p:grpSpPr>
        <a:xfrm>
          <a:off x="0" y="0"/>
          <a:ext cx="0" cy="0"/>
          <a:chOff x="0" y="0"/>
          <a:chExt cx="0" cy="0"/>
        </a:xfrm>
      </p:grpSpPr>
      <p:sp>
        <p:nvSpPr>
          <p:cNvPr id="38" name="Google Shape;38;p49"/>
          <p:cNvSpPr txBox="1"/>
          <p:nvPr>
            <p:ph type="title"/>
          </p:nvPr>
        </p:nvSpPr>
        <p:spPr>
          <a:xfrm>
            <a:off x="1084726" y="365125"/>
            <a:ext cx="9942739" cy="1325563"/>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49"/>
          <p:cNvSpPr txBox="1"/>
          <p:nvPr>
            <p:ph idx="1" type="body"/>
          </p:nvPr>
        </p:nvSpPr>
        <p:spPr>
          <a:xfrm>
            <a:off x="1084725" y="1681163"/>
            <a:ext cx="491285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Font typeface="Avenir"/>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Font typeface="Avenir"/>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 name="Google Shape;40;p49"/>
          <p:cNvSpPr txBox="1"/>
          <p:nvPr>
            <p:ph idx="2" type="body"/>
          </p:nvPr>
        </p:nvSpPr>
        <p:spPr>
          <a:xfrm>
            <a:off x="1084726" y="2505075"/>
            <a:ext cx="4912849"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228600" lvl="1" marL="914400" algn="l">
              <a:lnSpc>
                <a:spcPct val="120000"/>
              </a:lnSpc>
              <a:spcBef>
                <a:spcPts val="500"/>
              </a:spcBef>
              <a:spcAft>
                <a:spcPts val="0"/>
              </a:spcAft>
              <a:buClr>
                <a:schemeClr val="dk1"/>
              </a:buClr>
              <a:buSzPts val="1800"/>
              <a:buNone/>
              <a:defRPr/>
            </a:lvl2pPr>
            <a:lvl3pPr indent="-342900" lvl="2" marL="1371600" algn="l">
              <a:lnSpc>
                <a:spcPct val="120000"/>
              </a:lnSpc>
              <a:spcBef>
                <a:spcPts val="500"/>
              </a:spcBef>
              <a:spcAft>
                <a:spcPts val="0"/>
              </a:spcAft>
              <a:buClr>
                <a:schemeClr val="dk1"/>
              </a:buClr>
              <a:buSzPts val="1800"/>
              <a:buChar char="•"/>
              <a:defRPr/>
            </a:lvl3pPr>
            <a:lvl4pPr indent="-228600" lvl="3" marL="1828800" algn="l">
              <a:lnSpc>
                <a:spcPct val="120000"/>
              </a:lnSpc>
              <a:spcBef>
                <a:spcPts val="500"/>
              </a:spcBef>
              <a:spcAft>
                <a:spcPts val="0"/>
              </a:spcAft>
              <a:buClr>
                <a:schemeClr val="dk1"/>
              </a:buClr>
              <a:buSzPts val="1800"/>
              <a:buNone/>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49"/>
          <p:cNvSpPr txBox="1"/>
          <p:nvPr>
            <p:ph idx="3" type="body"/>
          </p:nvPr>
        </p:nvSpPr>
        <p:spPr>
          <a:xfrm>
            <a:off x="6172200" y="1681163"/>
            <a:ext cx="4855265" cy="823912"/>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2400"/>
              <a:buNone/>
              <a:defRPr b="1" sz="2400"/>
            </a:lvl1pPr>
            <a:lvl2pPr indent="-228600" lvl="1" marL="914400" algn="l">
              <a:lnSpc>
                <a:spcPct val="120000"/>
              </a:lnSpc>
              <a:spcBef>
                <a:spcPts val="500"/>
              </a:spcBef>
              <a:spcAft>
                <a:spcPts val="0"/>
              </a:spcAft>
              <a:buClr>
                <a:schemeClr val="dk1"/>
              </a:buClr>
              <a:buSzPts val="2000"/>
              <a:buFont typeface="Avenir"/>
              <a:buNone/>
              <a:defRPr b="1" sz="2000"/>
            </a:lvl2pPr>
            <a:lvl3pPr indent="-228600" lvl="2" marL="1371600" algn="l">
              <a:lnSpc>
                <a:spcPct val="120000"/>
              </a:lnSpc>
              <a:spcBef>
                <a:spcPts val="500"/>
              </a:spcBef>
              <a:spcAft>
                <a:spcPts val="0"/>
              </a:spcAft>
              <a:buClr>
                <a:schemeClr val="dk1"/>
              </a:buClr>
              <a:buSzPts val="1800"/>
              <a:buNone/>
              <a:defRPr b="1" sz="1800"/>
            </a:lvl3pPr>
            <a:lvl4pPr indent="-228600" lvl="3" marL="1828800" algn="l">
              <a:lnSpc>
                <a:spcPct val="120000"/>
              </a:lnSpc>
              <a:spcBef>
                <a:spcPts val="500"/>
              </a:spcBef>
              <a:spcAft>
                <a:spcPts val="0"/>
              </a:spcAft>
              <a:buClr>
                <a:schemeClr val="dk1"/>
              </a:buClr>
              <a:buSzPts val="1600"/>
              <a:buFont typeface="Avenir"/>
              <a:buNone/>
              <a:defRPr b="1" sz="1600"/>
            </a:lvl4pPr>
            <a:lvl5pPr indent="-228600" lvl="4" marL="2286000" algn="l">
              <a:lnSpc>
                <a:spcPct val="12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49"/>
          <p:cNvSpPr txBox="1"/>
          <p:nvPr>
            <p:ph idx="4" type="body"/>
          </p:nvPr>
        </p:nvSpPr>
        <p:spPr>
          <a:xfrm>
            <a:off x="6172200" y="2505075"/>
            <a:ext cx="4855265"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dk1"/>
              </a:buClr>
              <a:buSzPts val="1800"/>
              <a:buChar char="•"/>
              <a:defRPr/>
            </a:lvl1pPr>
            <a:lvl2pPr indent="-228600" lvl="1" marL="914400" algn="l">
              <a:lnSpc>
                <a:spcPct val="120000"/>
              </a:lnSpc>
              <a:spcBef>
                <a:spcPts val="500"/>
              </a:spcBef>
              <a:spcAft>
                <a:spcPts val="0"/>
              </a:spcAft>
              <a:buClr>
                <a:schemeClr val="dk1"/>
              </a:buClr>
              <a:buSzPts val="1800"/>
              <a:buNone/>
              <a:defRPr/>
            </a:lvl2pPr>
            <a:lvl3pPr indent="-342900" lvl="2" marL="1371600" algn="l">
              <a:lnSpc>
                <a:spcPct val="120000"/>
              </a:lnSpc>
              <a:spcBef>
                <a:spcPts val="500"/>
              </a:spcBef>
              <a:spcAft>
                <a:spcPts val="0"/>
              </a:spcAft>
              <a:buClr>
                <a:schemeClr val="dk1"/>
              </a:buClr>
              <a:buSzPts val="1800"/>
              <a:buChar char="•"/>
              <a:defRPr/>
            </a:lvl3pPr>
            <a:lvl4pPr indent="-228600" lvl="3" marL="1828800" algn="l">
              <a:lnSpc>
                <a:spcPct val="120000"/>
              </a:lnSpc>
              <a:spcBef>
                <a:spcPts val="500"/>
              </a:spcBef>
              <a:spcAft>
                <a:spcPts val="0"/>
              </a:spcAft>
              <a:buClr>
                <a:schemeClr val="dk1"/>
              </a:buClr>
              <a:buSzPts val="1800"/>
              <a:buNone/>
              <a:defRPr/>
            </a:lvl4pPr>
            <a:lvl5pPr indent="-342900" lvl="4" marL="2286000" algn="l">
              <a:lnSpc>
                <a:spcPct val="12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49"/>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49"/>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49"/>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 name="Shape 46"/>
        <p:cNvGrpSpPr/>
        <p:nvPr/>
      </p:nvGrpSpPr>
      <p:grpSpPr>
        <a:xfrm>
          <a:off x="0" y="0"/>
          <a:ext cx="0" cy="0"/>
          <a:chOff x="0" y="0"/>
          <a:chExt cx="0" cy="0"/>
        </a:xfrm>
      </p:grpSpPr>
      <p:sp>
        <p:nvSpPr>
          <p:cNvPr id="47" name="Google Shape;47;p50"/>
          <p:cNvSpPr txBox="1"/>
          <p:nvPr>
            <p:ph type="title"/>
          </p:nvPr>
        </p:nvSpPr>
        <p:spPr>
          <a:xfrm>
            <a:off x="1077362" y="720434"/>
            <a:ext cx="9950103" cy="1507376"/>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50"/>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50"/>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50"/>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51"/>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1"/>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1"/>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52"/>
          <p:cNvSpPr txBox="1"/>
          <p:nvPr>
            <p:ph type="title"/>
          </p:nvPr>
        </p:nvSpPr>
        <p:spPr>
          <a:xfrm>
            <a:off x="1084727" y="457200"/>
            <a:ext cx="3687298" cy="1600200"/>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2"/>
          <p:cNvSpPr txBox="1"/>
          <p:nvPr>
            <p:ph idx="1" type="body"/>
          </p:nvPr>
        </p:nvSpPr>
        <p:spPr>
          <a:xfrm>
            <a:off x="5183188" y="987425"/>
            <a:ext cx="5844277"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1000"/>
              </a:spcBef>
              <a:spcAft>
                <a:spcPts val="0"/>
              </a:spcAft>
              <a:buClr>
                <a:schemeClr val="dk1"/>
              </a:buClr>
              <a:buSzPts val="2400"/>
              <a:buChar char="•"/>
              <a:defRPr sz="2400"/>
            </a:lvl1pPr>
            <a:lvl2pPr indent="-228600" lvl="1" marL="914400" algn="l">
              <a:lnSpc>
                <a:spcPct val="120000"/>
              </a:lnSpc>
              <a:spcBef>
                <a:spcPts val="500"/>
              </a:spcBef>
              <a:spcAft>
                <a:spcPts val="0"/>
              </a:spcAft>
              <a:buClr>
                <a:schemeClr val="dk1"/>
              </a:buClr>
              <a:buSzPts val="2000"/>
              <a:buFont typeface="Avenir"/>
              <a:buNone/>
              <a:defRPr sz="2000"/>
            </a:lvl2pPr>
            <a:lvl3pPr indent="-342900" lvl="2" marL="1371600" algn="l">
              <a:lnSpc>
                <a:spcPct val="120000"/>
              </a:lnSpc>
              <a:spcBef>
                <a:spcPts val="500"/>
              </a:spcBef>
              <a:spcAft>
                <a:spcPts val="0"/>
              </a:spcAft>
              <a:buClr>
                <a:schemeClr val="dk1"/>
              </a:buClr>
              <a:buSzPts val="1800"/>
              <a:buChar char="•"/>
              <a:defRPr sz="1800"/>
            </a:lvl3pPr>
            <a:lvl4pPr indent="-228600" lvl="3" marL="1828800" algn="l">
              <a:lnSpc>
                <a:spcPct val="120000"/>
              </a:lnSpc>
              <a:spcBef>
                <a:spcPts val="500"/>
              </a:spcBef>
              <a:spcAft>
                <a:spcPts val="0"/>
              </a:spcAft>
              <a:buClr>
                <a:schemeClr val="dk1"/>
              </a:buClr>
              <a:buSzPts val="1600"/>
              <a:buFont typeface="Avenir"/>
              <a:buNone/>
              <a:defRPr sz="1600"/>
            </a:lvl4pPr>
            <a:lvl5pPr indent="-330200" lvl="4" marL="2286000" algn="l">
              <a:lnSpc>
                <a:spcPct val="120000"/>
              </a:lnSpc>
              <a:spcBef>
                <a:spcPts val="500"/>
              </a:spcBef>
              <a:spcAft>
                <a:spcPts val="0"/>
              </a:spcAft>
              <a:buClr>
                <a:schemeClr val="dk1"/>
              </a:buClr>
              <a:buSzPts val="1600"/>
              <a:buChar char="•"/>
              <a:defRPr sz="16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8" name="Google Shape;58;p52"/>
          <p:cNvSpPr txBox="1"/>
          <p:nvPr>
            <p:ph idx="2" type="body"/>
          </p:nvPr>
        </p:nvSpPr>
        <p:spPr>
          <a:xfrm>
            <a:off x="1084727" y="2253343"/>
            <a:ext cx="3687298" cy="3615644"/>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Font typeface="Avenir"/>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Font typeface="Avenir"/>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9" name="Google Shape;59;p52"/>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52"/>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52"/>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53"/>
          <p:cNvSpPr txBox="1"/>
          <p:nvPr>
            <p:ph type="title"/>
          </p:nvPr>
        </p:nvSpPr>
        <p:spPr>
          <a:xfrm>
            <a:off x="1084727" y="720433"/>
            <a:ext cx="3687298" cy="1587337"/>
          </a:xfrm>
          <a:prstGeom prst="rect">
            <a:avLst/>
          </a:prstGeom>
          <a:noFill/>
          <a:ln>
            <a:noFill/>
          </a:ln>
        </p:spPr>
        <p:txBody>
          <a:bodyPr anchorCtr="0" anchor="b" bIns="45700" lIns="91425" spcFirstLastPara="1" rIns="91425" wrap="square" tIns="45700">
            <a:normAutofit/>
          </a:bodyPr>
          <a:lstStyle>
            <a:lvl1pPr lvl="0" algn="l">
              <a:lnSpc>
                <a:spcPct val="110000"/>
              </a:lnSpc>
              <a:spcBef>
                <a:spcPts val="0"/>
              </a:spcBef>
              <a:spcAft>
                <a:spcPts val="0"/>
              </a:spcAft>
              <a:buClr>
                <a:schemeClr val="dk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53"/>
          <p:cNvSpPr/>
          <p:nvPr>
            <p:ph idx="2" type="pic"/>
          </p:nvPr>
        </p:nvSpPr>
        <p:spPr>
          <a:xfrm>
            <a:off x="5183188" y="987425"/>
            <a:ext cx="5827712" cy="4873625"/>
          </a:xfrm>
          <a:prstGeom prst="rect">
            <a:avLst/>
          </a:prstGeom>
          <a:noFill/>
          <a:ln>
            <a:noFill/>
          </a:ln>
        </p:spPr>
      </p:sp>
      <p:sp>
        <p:nvSpPr>
          <p:cNvPr id="65" name="Google Shape;65;p53"/>
          <p:cNvSpPr txBox="1"/>
          <p:nvPr>
            <p:ph idx="1" type="body"/>
          </p:nvPr>
        </p:nvSpPr>
        <p:spPr>
          <a:xfrm>
            <a:off x="1084727" y="2449286"/>
            <a:ext cx="3687298" cy="3419702"/>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dk1"/>
              </a:buClr>
              <a:buSzPts val="1600"/>
              <a:buNone/>
              <a:defRPr sz="1600"/>
            </a:lvl1pPr>
            <a:lvl2pPr indent="-228600" lvl="1" marL="914400" algn="l">
              <a:lnSpc>
                <a:spcPct val="120000"/>
              </a:lnSpc>
              <a:spcBef>
                <a:spcPts val="500"/>
              </a:spcBef>
              <a:spcAft>
                <a:spcPts val="0"/>
              </a:spcAft>
              <a:buClr>
                <a:schemeClr val="dk1"/>
              </a:buClr>
              <a:buSzPts val="1400"/>
              <a:buFont typeface="Avenir"/>
              <a:buNone/>
              <a:defRPr sz="1400"/>
            </a:lvl2pPr>
            <a:lvl3pPr indent="-228600" lvl="2" marL="1371600" algn="l">
              <a:lnSpc>
                <a:spcPct val="120000"/>
              </a:lnSpc>
              <a:spcBef>
                <a:spcPts val="500"/>
              </a:spcBef>
              <a:spcAft>
                <a:spcPts val="0"/>
              </a:spcAft>
              <a:buClr>
                <a:schemeClr val="dk1"/>
              </a:buClr>
              <a:buSzPts val="1200"/>
              <a:buNone/>
              <a:defRPr sz="1200"/>
            </a:lvl3pPr>
            <a:lvl4pPr indent="-228600" lvl="3" marL="1828800" algn="l">
              <a:lnSpc>
                <a:spcPct val="120000"/>
              </a:lnSpc>
              <a:spcBef>
                <a:spcPts val="500"/>
              </a:spcBef>
              <a:spcAft>
                <a:spcPts val="0"/>
              </a:spcAft>
              <a:buClr>
                <a:schemeClr val="dk1"/>
              </a:buClr>
              <a:buSzPts val="1000"/>
              <a:buFont typeface="Avenir"/>
              <a:buNone/>
              <a:defRPr sz="1000"/>
            </a:lvl4pPr>
            <a:lvl5pPr indent="-228600" lvl="4" marL="2286000" algn="l">
              <a:lnSpc>
                <a:spcPct val="12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6" name="Google Shape;66;p53"/>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53"/>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3"/>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4"/>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7" name="Google Shape;7;p44"/>
          <p:cNvSpPr txBox="1"/>
          <p:nvPr>
            <p:ph type="title"/>
          </p:nvPr>
        </p:nvSpPr>
        <p:spPr>
          <a:xfrm>
            <a:off x="1077362" y="720434"/>
            <a:ext cx="9950103" cy="1507376"/>
          </a:xfrm>
          <a:prstGeom prst="rect">
            <a:avLst/>
          </a:prstGeom>
          <a:noFill/>
          <a:ln>
            <a:noFill/>
          </a:ln>
        </p:spPr>
        <p:txBody>
          <a:bodyPr anchorCtr="0" anchor="b" bIns="45700" lIns="91425" spcFirstLastPara="1" rIns="91425" wrap="square" tIns="45700">
            <a:normAutofit/>
          </a:bodyPr>
          <a:lstStyle>
            <a:lvl1pPr lvl="0" marR="0" rtl="0" algn="l">
              <a:lnSpc>
                <a:spcPct val="110000"/>
              </a:lnSpc>
              <a:spcBef>
                <a:spcPts val="0"/>
              </a:spcBef>
              <a:spcAft>
                <a:spcPts val="0"/>
              </a:spcAft>
              <a:buClr>
                <a:schemeClr val="dk1"/>
              </a:buClr>
              <a:buSzPts val="3200"/>
              <a:buFont typeface="Avenir"/>
              <a:buNone/>
              <a:defRPr b="1" i="0" sz="3200" u="none" cap="none" strike="noStrik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44"/>
          <p:cNvSpPr txBox="1"/>
          <p:nvPr>
            <p:ph idx="1" type="body"/>
          </p:nvPr>
        </p:nvSpPr>
        <p:spPr>
          <a:xfrm>
            <a:off x="1077362" y="2427316"/>
            <a:ext cx="9950103" cy="3513514"/>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20000"/>
              </a:lnSpc>
              <a:spcBef>
                <a:spcPts val="10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1pPr>
            <a:lvl2pPr indent="-228600" lvl="1" marL="914400" marR="0" rtl="0" algn="l">
              <a:lnSpc>
                <a:spcPct val="120000"/>
              </a:lnSpc>
              <a:spcBef>
                <a:spcPts val="500"/>
              </a:spcBef>
              <a:spcAft>
                <a:spcPts val="0"/>
              </a:spcAft>
              <a:buClr>
                <a:schemeClr val="dk1"/>
              </a:buClr>
              <a:buSzPts val="1600"/>
              <a:buFont typeface="Avenir"/>
              <a:buNone/>
              <a:defRPr b="1" i="0" sz="1600" u="none" cap="none" strike="noStrike">
                <a:solidFill>
                  <a:schemeClr val="dk1"/>
                </a:solidFill>
                <a:latin typeface="Avenir"/>
                <a:ea typeface="Avenir"/>
                <a:cs typeface="Avenir"/>
                <a:sym typeface="Avenir"/>
              </a:defRPr>
            </a:lvl2pPr>
            <a:lvl3pPr indent="-317500" lvl="2" marL="1371600" marR="0" rtl="0" algn="l">
              <a:lnSpc>
                <a:spcPct val="120000"/>
              </a:lnSpc>
              <a:spcBef>
                <a:spcPts val="500"/>
              </a:spcBef>
              <a:spcAft>
                <a:spcPts val="0"/>
              </a:spcAft>
              <a:buClr>
                <a:schemeClr val="dk1"/>
              </a:buClr>
              <a:buSzPts val="1400"/>
              <a:buFont typeface="Arial"/>
              <a:buChar char="•"/>
              <a:defRPr b="0" i="0" sz="1400" u="none" cap="none" strike="noStrike">
                <a:solidFill>
                  <a:schemeClr val="dk1"/>
                </a:solidFill>
                <a:latin typeface="Avenir"/>
                <a:ea typeface="Avenir"/>
                <a:cs typeface="Avenir"/>
                <a:sym typeface="Avenir"/>
              </a:defRPr>
            </a:lvl3pPr>
            <a:lvl4pPr indent="-228600" lvl="3" marL="1828800" marR="0" rtl="0" algn="l">
              <a:lnSpc>
                <a:spcPct val="120000"/>
              </a:lnSpc>
              <a:spcBef>
                <a:spcPts val="500"/>
              </a:spcBef>
              <a:spcAft>
                <a:spcPts val="0"/>
              </a:spcAft>
              <a:buClr>
                <a:schemeClr val="dk1"/>
              </a:buClr>
              <a:buSzPts val="1200"/>
              <a:buFont typeface="Avenir"/>
              <a:buNone/>
              <a:defRPr b="1" i="0" sz="1200" u="none" cap="none" strike="noStrike">
                <a:solidFill>
                  <a:schemeClr val="dk1"/>
                </a:solidFill>
                <a:latin typeface="Avenir"/>
                <a:ea typeface="Avenir"/>
                <a:cs typeface="Avenir"/>
                <a:sym typeface="Avenir"/>
              </a:defRPr>
            </a:lvl4pPr>
            <a:lvl5pPr indent="-304800" lvl="4" marL="2286000" marR="0" rtl="0" algn="l">
              <a:lnSpc>
                <a:spcPct val="120000"/>
              </a:lnSpc>
              <a:spcBef>
                <a:spcPts val="500"/>
              </a:spcBef>
              <a:spcAft>
                <a:spcPts val="0"/>
              </a:spcAft>
              <a:buClr>
                <a:schemeClr val="dk1"/>
              </a:buClr>
              <a:buSzPts val="1200"/>
              <a:buFont typeface="Arial"/>
              <a:buChar char="•"/>
              <a:defRPr b="0" i="0" sz="12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9" name="Google Shape;9;p44"/>
          <p:cNvSpPr txBox="1"/>
          <p:nvPr>
            <p:ph idx="10" type="dt"/>
          </p:nvPr>
        </p:nvSpPr>
        <p:spPr>
          <a:xfrm>
            <a:off x="9243751" y="6356350"/>
            <a:ext cx="2296603"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chemeClr val="lt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0" name="Google Shape;10;p44"/>
          <p:cNvSpPr txBox="1"/>
          <p:nvPr>
            <p:ph idx="11" type="ftr"/>
          </p:nvPr>
        </p:nvSpPr>
        <p:spPr>
          <a:xfrm rot="5400000">
            <a:off x="-1610380" y="1926575"/>
            <a:ext cx="3830351"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chemeClr val="dk1"/>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2pPr>
            <a:lvl3pPr lvl="2"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3pPr>
            <a:lvl4pPr lvl="3"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4pPr>
            <a:lvl5pPr lvl="4"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5pPr>
            <a:lvl6pPr lvl="5"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6pPr>
            <a:lvl7pPr lvl="6"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7pPr>
            <a:lvl8pPr lvl="7"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8pPr>
            <a:lvl9pPr lvl="8" marR="0" rtl="0" algn="l">
              <a:spcBef>
                <a:spcPts val="0"/>
              </a:spcBef>
              <a:spcAft>
                <a:spcPts val="0"/>
              </a:spcAft>
              <a:buSzPts val="1400"/>
              <a:buNone/>
              <a:defRPr b="0" i="0" sz="1800" u="none" cap="none" strike="noStrike">
                <a:solidFill>
                  <a:schemeClr val="dk1"/>
                </a:solidFill>
                <a:latin typeface="Avenir"/>
                <a:ea typeface="Avenir"/>
                <a:cs typeface="Avenir"/>
                <a:sym typeface="Avenir"/>
              </a:defRPr>
            </a:lvl9pPr>
          </a:lstStyle>
          <a:p/>
        </p:txBody>
      </p:sp>
      <p:sp>
        <p:nvSpPr>
          <p:cNvPr id="11" name="Google Shape;11;p44"/>
          <p:cNvSpPr txBox="1"/>
          <p:nvPr>
            <p:ph idx="12" type="sldNum"/>
          </p:nvPr>
        </p:nvSpPr>
        <p:spPr>
          <a:xfrm>
            <a:off x="11540355" y="6356350"/>
            <a:ext cx="410973"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lt1"/>
                </a:solidFill>
                <a:latin typeface="Avenir"/>
                <a:ea typeface="Avenir"/>
                <a:cs typeface="Avenir"/>
                <a:sym typeface="Avenir"/>
              </a:defRPr>
            </a:lvl1pPr>
            <a:lvl2pPr indent="0" lvl="1" marL="0" marR="0" rtl="0" algn="r">
              <a:spcBef>
                <a:spcPts val="0"/>
              </a:spcBef>
              <a:buNone/>
              <a:defRPr b="0" i="0" sz="900" u="none" cap="none" strike="noStrike">
                <a:solidFill>
                  <a:schemeClr val="lt1"/>
                </a:solidFill>
                <a:latin typeface="Avenir"/>
                <a:ea typeface="Avenir"/>
                <a:cs typeface="Avenir"/>
                <a:sym typeface="Avenir"/>
              </a:defRPr>
            </a:lvl2pPr>
            <a:lvl3pPr indent="0" lvl="2" marL="0" marR="0" rtl="0" algn="r">
              <a:spcBef>
                <a:spcPts val="0"/>
              </a:spcBef>
              <a:buNone/>
              <a:defRPr b="0" i="0" sz="900" u="none" cap="none" strike="noStrike">
                <a:solidFill>
                  <a:schemeClr val="lt1"/>
                </a:solidFill>
                <a:latin typeface="Avenir"/>
                <a:ea typeface="Avenir"/>
                <a:cs typeface="Avenir"/>
                <a:sym typeface="Avenir"/>
              </a:defRPr>
            </a:lvl3pPr>
            <a:lvl4pPr indent="0" lvl="3" marL="0" marR="0" rtl="0" algn="r">
              <a:spcBef>
                <a:spcPts val="0"/>
              </a:spcBef>
              <a:buNone/>
              <a:defRPr b="0" i="0" sz="900" u="none" cap="none" strike="noStrike">
                <a:solidFill>
                  <a:schemeClr val="lt1"/>
                </a:solidFill>
                <a:latin typeface="Avenir"/>
                <a:ea typeface="Avenir"/>
                <a:cs typeface="Avenir"/>
                <a:sym typeface="Avenir"/>
              </a:defRPr>
            </a:lvl4pPr>
            <a:lvl5pPr indent="0" lvl="4" marL="0" marR="0" rtl="0" algn="r">
              <a:spcBef>
                <a:spcPts val="0"/>
              </a:spcBef>
              <a:buNone/>
              <a:defRPr b="0" i="0" sz="900" u="none" cap="none" strike="noStrike">
                <a:solidFill>
                  <a:schemeClr val="lt1"/>
                </a:solidFill>
                <a:latin typeface="Avenir"/>
                <a:ea typeface="Avenir"/>
                <a:cs typeface="Avenir"/>
                <a:sym typeface="Avenir"/>
              </a:defRPr>
            </a:lvl5pPr>
            <a:lvl6pPr indent="0" lvl="5" marL="0" marR="0" rtl="0" algn="r">
              <a:spcBef>
                <a:spcPts val="0"/>
              </a:spcBef>
              <a:buNone/>
              <a:defRPr b="0" i="0" sz="900" u="none" cap="none" strike="noStrike">
                <a:solidFill>
                  <a:schemeClr val="lt1"/>
                </a:solidFill>
                <a:latin typeface="Avenir"/>
                <a:ea typeface="Avenir"/>
                <a:cs typeface="Avenir"/>
                <a:sym typeface="Avenir"/>
              </a:defRPr>
            </a:lvl6pPr>
            <a:lvl7pPr indent="0" lvl="6" marL="0" marR="0" rtl="0" algn="r">
              <a:spcBef>
                <a:spcPts val="0"/>
              </a:spcBef>
              <a:buNone/>
              <a:defRPr b="0" i="0" sz="900" u="none" cap="none" strike="noStrike">
                <a:solidFill>
                  <a:schemeClr val="lt1"/>
                </a:solidFill>
                <a:latin typeface="Avenir"/>
                <a:ea typeface="Avenir"/>
                <a:cs typeface="Avenir"/>
                <a:sym typeface="Avenir"/>
              </a:defRPr>
            </a:lvl7pPr>
            <a:lvl8pPr indent="0" lvl="7" marL="0" marR="0" rtl="0" algn="r">
              <a:spcBef>
                <a:spcPts val="0"/>
              </a:spcBef>
              <a:buNone/>
              <a:defRPr b="0" i="0" sz="900" u="none" cap="none" strike="noStrike">
                <a:solidFill>
                  <a:schemeClr val="lt1"/>
                </a:solidFill>
                <a:latin typeface="Avenir"/>
                <a:ea typeface="Avenir"/>
                <a:cs typeface="Avenir"/>
                <a:sym typeface="Avenir"/>
              </a:defRPr>
            </a:lvl8pPr>
            <a:lvl9pPr indent="0" lvl="8" marL="0" marR="0" rtl="0" algn="r">
              <a:spcBef>
                <a:spcPts val="0"/>
              </a:spcBef>
              <a:buNone/>
              <a:defRPr b="0" i="0" sz="9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4.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3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3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9.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18.png"/><Relationship Id="rId5"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3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22.png"/><Relationship Id="rId6"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41.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9.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png"/><Relationship Id="rId5" Type="http://schemas.openxmlformats.org/officeDocument/2006/relationships/image" Target="../media/image2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2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37.jpg"/><Relationship Id="rId6" Type="http://schemas.openxmlformats.org/officeDocument/2006/relationships/image" Target="../media/image2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2.png"/><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png"/><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 Id="rId4" Type="http://schemas.openxmlformats.org/officeDocument/2006/relationships/image" Target="../media/image30.jpg"/><Relationship Id="rId5" Type="http://schemas.openxmlformats.org/officeDocument/2006/relationships/image" Target="../media/image2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3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png"/><Relationship Id="rId4" Type="http://schemas.openxmlformats.org/officeDocument/2006/relationships/image" Target="../media/image16.png"/><Relationship Id="rId5" Type="http://schemas.openxmlformats.org/officeDocument/2006/relationships/image" Target="../media/image3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9.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6.png"/><Relationship Id="rId4" Type="http://schemas.openxmlformats.org/officeDocument/2006/relationships/image" Target="../media/image31.png"/><Relationship Id="rId5"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hyperlink" Target="https://sesvete.senecura.hr/vijesti/radionica-dosjecanjem-ili-reminiscencijom-u-senecura-domu-za-starije-sesvete/" TargetMode="External"/><Relationship Id="rId4" Type="http://schemas.openxmlformats.org/officeDocument/2006/relationships/hyperlink" Target="https://www.goldencarers.com/how-to-structure-reminiscing-sessions-for-seniors/3184/" TargetMode="External"/><Relationship Id="rId5" Type="http://schemas.openxmlformats.org/officeDocument/2006/relationships/hyperlink" Target="https://alzheimer.ca/bc/sites/bc/files/documents/Conversation-starters_Handout_Dec2020_0.pdf" TargetMode="External"/><Relationship Id="rId6" Type="http://schemas.openxmlformats.org/officeDocument/2006/relationships/image" Target="../media/image31.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7.png"/><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86" name="Google Shape;86;p1"/>
          <p:cNvSpPr txBox="1"/>
          <p:nvPr>
            <p:ph type="ctrTitle"/>
          </p:nvPr>
        </p:nvSpPr>
        <p:spPr>
          <a:xfrm>
            <a:off x="83935" y="5327461"/>
            <a:ext cx="8888461" cy="706641"/>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10000"/>
              </a:lnSpc>
              <a:spcBef>
                <a:spcPts val="0"/>
              </a:spcBef>
              <a:spcAft>
                <a:spcPts val="0"/>
              </a:spcAft>
              <a:buClr>
                <a:schemeClr val="dk1"/>
              </a:buClr>
              <a:buSzPct val="100000"/>
              <a:buFont typeface="Avenir"/>
              <a:buNone/>
            </a:pPr>
            <a:r>
              <a:rPr lang="en-US" sz="2800"/>
              <a:t>SenSyn - Senior Synergy: Empowering Lifelong Learning and Healthy living through Community Events</a:t>
            </a:r>
            <a:endParaRPr sz="2800"/>
          </a:p>
        </p:txBody>
      </p:sp>
      <p:pic>
        <p:nvPicPr>
          <p:cNvPr descr="Triangular abstract background" id="87" name="Google Shape;87;p1"/>
          <p:cNvPicPr preferRelativeResize="0"/>
          <p:nvPr/>
        </p:nvPicPr>
        <p:blipFill rotWithShape="1">
          <a:blip r:embed="rId3">
            <a:alphaModFix/>
          </a:blip>
          <a:srcRect b="0" l="0" r="0" t="36742"/>
          <a:stretch/>
        </p:blipFill>
        <p:spPr>
          <a:xfrm>
            <a:off x="-2" y="10"/>
            <a:ext cx="12192002" cy="5148019"/>
          </a:xfrm>
          <a:prstGeom prst="rect">
            <a:avLst/>
          </a:prstGeom>
          <a:noFill/>
          <a:ln>
            <a:noFill/>
          </a:ln>
        </p:spPr>
      </p:pic>
      <p:sp>
        <p:nvSpPr>
          <p:cNvPr id="88" name="Google Shape;88;p1"/>
          <p:cNvSpPr/>
          <p:nvPr/>
        </p:nvSpPr>
        <p:spPr>
          <a:xfrm>
            <a:off x="8803792" y="1741688"/>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descr="Slika, ki vsebuje besede električno modra, posnetek zaslona, pisava, modro&#10;&#10;Opis je samodejno ustvarjen" id="89" name="Google Shape;89;p1"/>
          <p:cNvPicPr preferRelativeResize="0"/>
          <p:nvPr/>
        </p:nvPicPr>
        <p:blipFill rotWithShape="1">
          <a:blip r:embed="rId4">
            <a:alphaModFix/>
          </a:blip>
          <a:srcRect b="0" l="0" r="0" t="0"/>
          <a:stretch/>
        </p:blipFill>
        <p:spPr>
          <a:xfrm>
            <a:off x="123585" y="6184854"/>
            <a:ext cx="2025388" cy="453445"/>
          </a:xfrm>
          <a:prstGeom prst="rect">
            <a:avLst/>
          </a:prstGeom>
          <a:noFill/>
          <a:ln>
            <a:noFill/>
          </a:ln>
        </p:spPr>
      </p:pic>
      <p:pic>
        <p:nvPicPr>
          <p:cNvPr descr="Slika, ki vsebuje besede sličica, risanka, skica, ilustracija&#10;&#10;Opis je samodejno ustvarjen" id="90" name="Google Shape;90;p1"/>
          <p:cNvPicPr preferRelativeResize="0"/>
          <p:nvPr/>
        </p:nvPicPr>
        <p:blipFill rotWithShape="1">
          <a:blip r:embed="rId5">
            <a:alphaModFix/>
          </a:blip>
          <a:srcRect b="0" l="0" r="0" t="0"/>
          <a:stretch/>
        </p:blipFill>
        <p:spPr>
          <a:xfrm>
            <a:off x="10496081" y="5162071"/>
            <a:ext cx="1695919" cy="16959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10"/>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5" name="Google Shape;205;p1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6" name="Google Shape;206;p10"/>
          <p:cNvSpPr txBox="1"/>
          <p:nvPr>
            <p:ph type="title"/>
          </p:nvPr>
        </p:nvSpPr>
        <p:spPr>
          <a:xfrm>
            <a:off x="295564" y="194392"/>
            <a:ext cx="6086763"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MENTAL VITALITY:</a:t>
            </a:r>
            <a:endParaRPr b="1" sz="2800">
              <a:solidFill>
                <a:schemeClr val="dk1"/>
              </a:solidFill>
            </a:endParaRPr>
          </a:p>
        </p:txBody>
      </p:sp>
      <p:sp>
        <p:nvSpPr>
          <p:cNvPr id="207" name="Google Shape;207;p10"/>
          <p:cNvSpPr txBox="1"/>
          <p:nvPr>
            <p:ph idx="1" type="body"/>
          </p:nvPr>
        </p:nvSpPr>
        <p:spPr>
          <a:xfrm>
            <a:off x="295564" y="2471549"/>
            <a:ext cx="8386618" cy="372605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Regular journaling helps clarify thoughts, improve emotional regulation, and stimulate self-reflection.</a:t>
            </a:r>
            <a:endParaRPr sz="2800"/>
          </a:p>
          <a:p>
            <a:pPr indent="-228600" lvl="0" marL="228600" rtl="0" algn="l">
              <a:lnSpc>
                <a:spcPct val="110000"/>
              </a:lnSpc>
              <a:spcBef>
                <a:spcPts val="1000"/>
              </a:spcBef>
              <a:spcAft>
                <a:spcPts val="0"/>
              </a:spcAft>
              <a:buClr>
                <a:schemeClr val="dk1"/>
              </a:buClr>
              <a:buSzPts val="2800"/>
              <a:buChar char="•"/>
            </a:pPr>
            <a:r>
              <a:rPr lang="en-US" sz="2800"/>
              <a:t>Writing about your experiences or setting goals can also provide mental clarity and reduce mental clutter.</a:t>
            </a:r>
            <a:endParaRPr sz="2800"/>
          </a:p>
        </p:txBody>
      </p:sp>
      <p:sp>
        <p:nvSpPr>
          <p:cNvPr id="208" name="Google Shape;208;p10"/>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09" name="Google Shape;209;p10"/>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10" name="Google Shape;210;p10"/>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211" name="Google Shape;211;p10"/>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212" name="Google Shape;212;p10"/>
          <p:cNvSpPr/>
          <p:nvPr/>
        </p:nvSpPr>
        <p:spPr>
          <a:xfrm>
            <a:off x="221673" y="1570182"/>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JOURNALING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6" name="Shape 216"/>
        <p:cNvGrpSpPr/>
        <p:nvPr/>
      </p:nvGrpSpPr>
      <p:grpSpPr>
        <a:xfrm>
          <a:off x="0" y="0"/>
          <a:ext cx="0" cy="0"/>
          <a:chOff x="0" y="0"/>
          <a:chExt cx="0" cy="0"/>
        </a:xfrm>
      </p:grpSpPr>
      <p:sp>
        <p:nvSpPr>
          <p:cNvPr id="217" name="Google Shape;217;p11"/>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8" name="Google Shape;218;p1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19" name="Google Shape;219;p11"/>
          <p:cNvSpPr txBox="1"/>
          <p:nvPr>
            <p:ph type="title"/>
          </p:nvPr>
        </p:nvSpPr>
        <p:spPr>
          <a:xfrm>
            <a:off x="295564" y="194392"/>
            <a:ext cx="6086763"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MENTAL VITALITY:</a:t>
            </a:r>
            <a:endParaRPr b="1" sz="2800">
              <a:solidFill>
                <a:schemeClr val="dk1"/>
              </a:solidFill>
            </a:endParaRPr>
          </a:p>
        </p:txBody>
      </p:sp>
      <p:sp>
        <p:nvSpPr>
          <p:cNvPr id="220" name="Google Shape;220;p11"/>
          <p:cNvSpPr txBox="1"/>
          <p:nvPr>
            <p:ph idx="1" type="body"/>
          </p:nvPr>
        </p:nvSpPr>
        <p:spPr>
          <a:xfrm>
            <a:off x="295564" y="2909454"/>
            <a:ext cx="8386618" cy="3657599"/>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Whether it’s taking an online course, reading books, or learning a new language, lifelong learning keeps the mind engaged and sharp. </a:t>
            </a:r>
            <a:endParaRPr sz="2800"/>
          </a:p>
          <a:p>
            <a:pPr indent="-228600" lvl="0" marL="228600" rtl="0" algn="l">
              <a:lnSpc>
                <a:spcPct val="110000"/>
              </a:lnSpc>
              <a:spcBef>
                <a:spcPts val="1000"/>
              </a:spcBef>
              <a:spcAft>
                <a:spcPts val="0"/>
              </a:spcAft>
              <a:buClr>
                <a:schemeClr val="dk1"/>
              </a:buClr>
              <a:buSzPts val="2800"/>
              <a:buChar char="•"/>
            </a:pPr>
            <a:r>
              <a:rPr lang="en-US" sz="2800"/>
              <a:t>It fosters neuroplasticity, the brain’s ability to form new neural connections.</a:t>
            </a:r>
            <a:endParaRPr sz="2800"/>
          </a:p>
        </p:txBody>
      </p:sp>
      <p:sp>
        <p:nvSpPr>
          <p:cNvPr id="221" name="Google Shape;221;p11"/>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22" name="Google Shape;222;p11"/>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23" name="Google Shape;223;p11"/>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224" name="Google Shape;224;p11"/>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225" name="Google Shape;225;p11"/>
          <p:cNvSpPr/>
          <p:nvPr/>
        </p:nvSpPr>
        <p:spPr>
          <a:xfrm>
            <a:off x="221673" y="1863681"/>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LIFELONG LEARNING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12"/>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1" name="Google Shape;231;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2" name="Google Shape;232;p12"/>
          <p:cNvSpPr txBox="1"/>
          <p:nvPr>
            <p:ph type="title"/>
          </p:nvPr>
        </p:nvSpPr>
        <p:spPr>
          <a:xfrm>
            <a:off x="295564" y="194392"/>
            <a:ext cx="6086763"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MENTAL VITALITY:</a:t>
            </a:r>
            <a:endParaRPr b="1" sz="2800">
              <a:solidFill>
                <a:schemeClr val="dk1"/>
              </a:solidFill>
            </a:endParaRPr>
          </a:p>
        </p:txBody>
      </p:sp>
      <p:sp>
        <p:nvSpPr>
          <p:cNvPr id="233" name="Google Shape;233;p12"/>
          <p:cNvSpPr txBox="1"/>
          <p:nvPr>
            <p:ph idx="1" type="body"/>
          </p:nvPr>
        </p:nvSpPr>
        <p:spPr>
          <a:xfrm>
            <a:off x="295564" y="2708413"/>
            <a:ext cx="8386618" cy="381246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Regular social engagement - through conversations, group activities, or community events - helps maintain mental vitality by providing cognitive stimulation, emotional support, and a sense of belonging. </a:t>
            </a:r>
            <a:endParaRPr sz="2800"/>
          </a:p>
        </p:txBody>
      </p:sp>
      <p:sp>
        <p:nvSpPr>
          <p:cNvPr id="234" name="Google Shape;234;p12"/>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35" name="Google Shape;235;p12"/>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36" name="Google Shape;236;p12"/>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237" name="Google Shape;237;p12"/>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238" name="Google Shape;238;p12"/>
          <p:cNvSpPr/>
          <p:nvPr/>
        </p:nvSpPr>
        <p:spPr>
          <a:xfrm>
            <a:off x="110981" y="1832855"/>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SOCIAL CONNECTION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2" name="Shape 242"/>
        <p:cNvGrpSpPr/>
        <p:nvPr/>
      </p:nvGrpSpPr>
      <p:grpSpPr>
        <a:xfrm>
          <a:off x="0" y="0"/>
          <a:ext cx="0" cy="0"/>
          <a:chOff x="0" y="0"/>
          <a:chExt cx="0" cy="0"/>
        </a:xfrm>
      </p:grpSpPr>
      <p:sp>
        <p:nvSpPr>
          <p:cNvPr id="243" name="Google Shape;243;p13"/>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4" name="Google Shape;244;p1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5" name="Google Shape;245;p13"/>
          <p:cNvSpPr txBox="1"/>
          <p:nvPr>
            <p:ph type="title"/>
          </p:nvPr>
        </p:nvSpPr>
        <p:spPr>
          <a:xfrm>
            <a:off x="295564" y="194392"/>
            <a:ext cx="6086763"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MENTAL VITALITY:</a:t>
            </a:r>
            <a:endParaRPr b="1" sz="2800">
              <a:solidFill>
                <a:schemeClr val="dk1"/>
              </a:solidFill>
            </a:endParaRPr>
          </a:p>
        </p:txBody>
      </p:sp>
      <p:sp>
        <p:nvSpPr>
          <p:cNvPr id="246" name="Google Shape;246;p13"/>
          <p:cNvSpPr txBox="1"/>
          <p:nvPr>
            <p:ph idx="1" type="body"/>
          </p:nvPr>
        </p:nvSpPr>
        <p:spPr>
          <a:xfrm>
            <a:off x="295564" y="2708413"/>
            <a:ext cx="8386618" cy="391406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Combine physical activity with mental focus by practicing mindful walking. </a:t>
            </a:r>
            <a:endParaRPr sz="2800"/>
          </a:p>
          <a:p>
            <a:pPr indent="-228600" lvl="0" marL="228600" rtl="0" algn="l">
              <a:lnSpc>
                <a:spcPct val="110000"/>
              </a:lnSpc>
              <a:spcBef>
                <a:spcPts val="1000"/>
              </a:spcBef>
              <a:spcAft>
                <a:spcPts val="0"/>
              </a:spcAft>
              <a:buClr>
                <a:schemeClr val="dk1"/>
              </a:buClr>
              <a:buSzPts val="2800"/>
              <a:buChar char="•"/>
            </a:pPr>
            <a:r>
              <a:rPr lang="en-US" sz="2800"/>
              <a:t>This involves walking at a steady pace while paying attention to the sensations of movement, your breathing, and the environment around you.</a:t>
            </a:r>
            <a:endParaRPr sz="2800"/>
          </a:p>
          <a:p>
            <a:pPr indent="-228600" lvl="0" marL="228600" rtl="0" algn="l">
              <a:lnSpc>
                <a:spcPct val="110000"/>
              </a:lnSpc>
              <a:spcBef>
                <a:spcPts val="1000"/>
              </a:spcBef>
              <a:spcAft>
                <a:spcPts val="0"/>
              </a:spcAft>
              <a:buClr>
                <a:schemeClr val="dk1"/>
              </a:buClr>
              <a:buSzPts val="2800"/>
              <a:buChar char="•"/>
            </a:pPr>
            <a:r>
              <a:rPr lang="en-US" sz="2800"/>
              <a:t>It helps reduce stress, improves focus, and boosts mood.</a:t>
            </a:r>
            <a:endParaRPr sz="2800"/>
          </a:p>
        </p:txBody>
      </p:sp>
      <p:sp>
        <p:nvSpPr>
          <p:cNvPr id="247" name="Google Shape;247;p13"/>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48" name="Google Shape;248;p13"/>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49" name="Google Shape;249;p13"/>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250" name="Google Shape;250;p13"/>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251" name="Google Shape;251;p13"/>
          <p:cNvSpPr/>
          <p:nvPr/>
        </p:nvSpPr>
        <p:spPr>
          <a:xfrm>
            <a:off x="110981" y="1832855"/>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MINDFUL WALKING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5" name="Shape 255"/>
        <p:cNvGrpSpPr/>
        <p:nvPr/>
      </p:nvGrpSpPr>
      <p:grpSpPr>
        <a:xfrm>
          <a:off x="0" y="0"/>
          <a:ext cx="0" cy="0"/>
          <a:chOff x="0" y="0"/>
          <a:chExt cx="0" cy="0"/>
        </a:xfrm>
      </p:grpSpPr>
      <p:sp>
        <p:nvSpPr>
          <p:cNvPr id="256" name="Google Shape;256;p14"/>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7" name="Google Shape;257;p1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8" name="Google Shape;258;p14"/>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59" name="Google Shape;259;p14"/>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60" name="Google Shape;260;p14"/>
          <p:cNvPicPr preferRelativeResize="0"/>
          <p:nvPr/>
        </p:nvPicPr>
        <p:blipFill rotWithShape="1">
          <a:blip r:embed="rId3">
            <a:alphaModFix/>
          </a:blip>
          <a:srcRect b="20005" l="25129" r="23498" t="10476"/>
          <a:stretch/>
        </p:blipFill>
        <p:spPr>
          <a:xfrm>
            <a:off x="10575636" y="2947554"/>
            <a:ext cx="1283927" cy="1737453"/>
          </a:xfrm>
          <a:prstGeom prst="rect">
            <a:avLst/>
          </a:prstGeom>
          <a:noFill/>
          <a:ln>
            <a:noFill/>
          </a:ln>
        </p:spPr>
      </p:pic>
      <p:pic>
        <p:nvPicPr>
          <p:cNvPr id="261" name="Google Shape;261;p14"/>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262" name="Google Shape;262;p14"/>
          <p:cNvSpPr/>
          <p:nvPr/>
        </p:nvSpPr>
        <p:spPr>
          <a:xfrm>
            <a:off x="766618" y="149080"/>
            <a:ext cx="9929091" cy="2294520"/>
          </a:xfrm>
          <a:prstGeom prst="cloudCallout">
            <a:avLst>
              <a:gd fmla="val -20833" name="adj1"/>
              <a:gd fmla="val 625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chemeClr val="lt1"/>
                </a:solidFill>
                <a:latin typeface="Avenir"/>
                <a:ea typeface="Avenir"/>
                <a:cs typeface="Avenir"/>
                <a:sym typeface="Avenir"/>
              </a:rPr>
              <a:t>What do you do to stimulate your brain?</a:t>
            </a:r>
            <a:endParaRPr/>
          </a:p>
          <a:p>
            <a:pPr indent="0" lvl="0" marL="0" marR="0" rtl="0" algn="ctr">
              <a:spcBef>
                <a:spcPts val="0"/>
              </a:spcBef>
              <a:spcAft>
                <a:spcPts val="0"/>
              </a:spcAft>
              <a:buNone/>
            </a:pPr>
            <a:r>
              <a:t/>
            </a:r>
            <a:endParaRPr b="0" i="0" sz="28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rPr b="0" i="0" lang="en-US" sz="2800" u="none" cap="none" strike="noStrike">
                <a:solidFill>
                  <a:schemeClr val="lt1"/>
                </a:solidFill>
                <a:latin typeface="Avenir"/>
                <a:ea typeface="Avenir"/>
                <a:cs typeface="Avenir"/>
                <a:sym typeface="Avenir"/>
              </a:rPr>
              <a:t>Which new skill would you like to learn?</a:t>
            </a:r>
            <a:endParaRPr b="0" i="0" sz="2800" u="none" cap="none" strike="noStrike">
              <a:solidFill>
                <a:schemeClr val="lt1"/>
              </a:solidFill>
              <a:latin typeface="Avenir"/>
              <a:ea typeface="Avenir"/>
              <a:cs typeface="Avenir"/>
              <a:sym typeface="Avenir"/>
            </a:endParaRPr>
          </a:p>
        </p:txBody>
      </p:sp>
      <p:pic>
        <p:nvPicPr>
          <p:cNvPr id="263" name="Google Shape;263;p14"/>
          <p:cNvPicPr preferRelativeResize="0"/>
          <p:nvPr/>
        </p:nvPicPr>
        <p:blipFill rotWithShape="1">
          <a:blip r:embed="rId5">
            <a:alphaModFix/>
          </a:blip>
          <a:srcRect b="0" l="0" r="0" t="0"/>
          <a:stretch/>
        </p:blipFill>
        <p:spPr>
          <a:xfrm>
            <a:off x="855495" y="2947554"/>
            <a:ext cx="5637667" cy="373495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69" name="Google Shape;269;p15"/>
          <p:cNvSpPr txBox="1"/>
          <p:nvPr>
            <p:ph type="title"/>
          </p:nvPr>
        </p:nvSpPr>
        <p:spPr>
          <a:xfrm>
            <a:off x="569364" y="307600"/>
            <a:ext cx="5221836" cy="551382"/>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rgbClr val="008000"/>
              </a:buClr>
              <a:buSzPts val="3600"/>
              <a:buFont typeface="Avenir"/>
              <a:buNone/>
            </a:pPr>
            <a:r>
              <a:rPr lang="en-US" sz="3600">
                <a:solidFill>
                  <a:srgbClr val="008000"/>
                </a:solidFill>
              </a:rPr>
              <a:t>PHYSICAL VITALITY:</a:t>
            </a:r>
            <a:br>
              <a:rPr lang="en-US" sz="3600">
                <a:solidFill>
                  <a:srgbClr val="008000"/>
                </a:solidFill>
              </a:rPr>
            </a:br>
            <a:endParaRPr sz="3600">
              <a:solidFill>
                <a:srgbClr val="008000"/>
              </a:solidFill>
            </a:endParaRPr>
          </a:p>
        </p:txBody>
      </p:sp>
      <p:sp>
        <p:nvSpPr>
          <p:cNvPr id="270" name="Google Shape;270;p15"/>
          <p:cNvSpPr/>
          <p:nvPr/>
        </p:nvSpPr>
        <p:spPr>
          <a:xfrm>
            <a:off x="8701003" y="-1"/>
            <a:ext cx="3487577" cy="3429000"/>
          </a:xfrm>
          <a:prstGeom prst="rect">
            <a:avLst/>
          </a:pr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271" name="Google Shape;271;p15"/>
          <p:cNvPicPr preferRelativeResize="0"/>
          <p:nvPr/>
        </p:nvPicPr>
        <p:blipFill rotWithShape="1">
          <a:blip r:embed="rId3">
            <a:alphaModFix/>
          </a:blip>
          <a:srcRect b="-1" l="0" r="-1" t="0"/>
          <a:stretch/>
        </p:blipFill>
        <p:spPr>
          <a:xfrm>
            <a:off x="8914500" y="178410"/>
            <a:ext cx="3070456" cy="3070456"/>
          </a:xfrm>
          <a:custGeom>
            <a:rect b="b" l="l" r="r" t="t"/>
            <a:pathLst>
              <a:path extrusionOk="0" h="3070456" w="3070456">
                <a:moveTo>
                  <a:pt x="1535228" y="0"/>
                </a:moveTo>
                <a:cubicBezTo>
                  <a:pt x="2383111" y="0"/>
                  <a:pt x="3070456" y="687345"/>
                  <a:pt x="3070456" y="1535228"/>
                </a:cubicBezTo>
                <a:cubicBezTo>
                  <a:pt x="3070456" y="2383111"/>
                  <a:pt x="2383111" y="3070456"/>
                  <a:pt x="1535228" y="3070456"/>
                </a:cubicBezTo>
                <a:cubicBezTo>
                  <a:pt x="687345" y="3070456"/>
                  <a:pt x="0" y="2383111"/>
                  <a:pt x="0" y="1535228"/>
                </a:cubicBezTo>
                <a:cubicBezTo>
                  <a:pt x="0" y="687345"/>
                  <a:pt x="687345" y="0"/>
                  <a:pt x="1535228" y="0"/>
                </a:cubicBezTo>
                <a:close/>
              </a:path>
            </a:pathLst>
          </a:custGeom>
          <a:noFill/>
          <a:ln>
            <a:noFill/>
          </a:ln>
        </p:spPr>
      </p:pic>
      <p:pic>
        <p:nvPicPr>
          <p:cNvPr id="272" name="Google Shape;272;p15"/>
          <p:cNvPicPr preferRelativeResize="0"/>
          <p:nvPr/>
        </p:nvPicPr>
        <p:blipFill rotWithShape="1">
          <a:blip r:embed="rId4">
            <a:alphaModFix/>
          </a:blip>
          <a:srcRect b="0" l="0" r="0" t="0"/>
          <a:stretch/>
        </p:blipFill>
        <p:spPr>
          <a:xfrm>
            <a:off x="10581977" y="6444591"/>
            <a:ext cx="1536788" cy="346200"/>
          </a:xfrm>
          <a:prstGeom prst="rect">
            <a:avLst/>
          </a:prstGeom>
          <a:noFill/>
          <a:ln>
            <a:noFill/>
          </a:ln>
        </p:spPr>
      </p:pic>
      <p:sp>
        <p:nvSpPr>
          <p:cNvPr id="273" name="Google Shape;273;p15"/>
          <p:cNvSpPr txBox="1"/>
          <p:nvPr>
            <p:ph idx="1" type="body"/>
          </p:nvPr>
        </p:nvSpPr>
        <p:spPr>
          <a:xfrm>
            <a:off x="132306" y="1427019"/>
            <a:ext cx="8365073" cy="5363772"/>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800"/>
              <a:buChar char="•"/>
            </a:pPr>
            <a:r>
              <a:rPr lang="en-US" sz="2800"/>
              <a:t>Refers to the overall state of physical health and energy, including the </a:t>
            </a:r>
            <a:r>
              <a:rPr b="1" lang="en-US" sz="2800"/>
              <a:t>strength</a:t>
            </a:r>
            <a:r>
              <a:rPr lang="en-US" sz="2800"/>
              <a:t>, </a:t>
            </a:r>
            <a:r>
              <a:rPr b="1" lang="en-US" sz="2800"/>
              <a:t>endurance</a:t>
            </a:r>
            <a:r>
              <a:rPr lang="en-US" sz="2800"/>
              <a:t>, </a:t>
            </a:r>
            <a:r>
              <a:rPr b="1" lang="en-US" sz="2800"/>
              <a:t>flexibility</a:t>
            </a:r>
            <a:r>
              <a:rPr lang="en-US" sz="2800"/>
              <a:t>, and </a:t>
            </a:r>
            <a:r>
              <a:rPr b="1" lang="en-US" sz="2800"/>
              <a:t>resilience of the body</a:t>
            </a:r>
            <a:endParaRPr b="1" sz="2800"/>
          </a:p>
          <a:p>
            <a:pPr indent="-228600" lvl="0" marL="228600" rtl="0" algn="l">
              <a:lnSpc>
                <a:spcPct val="120000"/>
              </a:lnSpc>
              <a:spcBef>
                <a:spcPts val="1000"/>
              </a:spcBef>
              <a:spcAft>
                <a:spcPts val="0"/>
              </a:spcAft>
              <a:buClr>
                <a:schemeClr val="dk1"/>
              </a:buClr>
              <a:buSzPts val="2800"/>
              <a:buChar char="•"/>
            </a:pPr>
            <a:r>
              <a:rPr lang="en-US" sz="2800"/>
              <a:t>It is the capacity to perform daily physical activities with ease and to recover from exertion or illness quickly.</a:t>
            </a:r>
            <a:endParaRPr sz="2800"/>
          </a:p>
          <a:p>
            <a:pPr indent="-228600" lvl="0" marL="228600" rtl="0" algn="l">
              <a:lnSpc>
                <a:spcPct val="120000"/>
              </a:lnSpc>
              <a:spcBef>
                <a:spcPts val="1000"/>
              </a:spcBef>
              <a:spcAft>
                <a:spcPts val="0"/>
              </a:spcAft>
              <a:buClr>
                <a:schemeClr val="dk1"/>
              </a:buClr>
              <a:buSzPts val="2800"/>
              <a:buChar char="•"/>
            </a:pPr>
            <a:r>
              <a:rPr lang="en-US" sz="2800"/>
              <a:t>It is closely associated with maintaining physical fitness, a healthy body weight, proper nutrition, good cardiovascular health, and muscle strength.</a:t>
            </a:r>
            <a:endParaRPr/>
          </a:p>
        </p:txBody>
      </p:sp>
      <p:pic>
        <p:nvPicPr>
          <p:cNvPr id="274" name="Google Shape;274;p15"/>
          <p:cNvPicPr preferRelativeResize="0"/>
          <p:nvPr/>
        </p:nvPicPr>
        <p:blipFill rotWithShape="1">
          <a:blip r:embed="rId5">
            <a:alphaModFix/>
          </a:blip>
          <a:srcRect b="8780" l="26671" r="0" t="0"/>
          <a:stretch/>
        </p:blipFill>
        <p:spPr>
          <a:xfrm>
            <a:off x="8701003" y="3427276"/>
            <a:ext cx="3487577" cy="290139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16"/>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80" name="Google Shape;280;p16"/>
          <p:cNvSpPr/>
          <p:nvPr/>
        </p:nvSpPr>
        <p:spPr>
          <a:xfrm>
            <a:off x="0" y="3529852"/>
            <a:ext cx="6736976" cy="3328145"/>
          </a:xfrm>
          <a:prstGeom prst="rect">
            <a:avLst/>
          </a:pr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81" name="Google Shape;281;p16"/>
          <p:cNvSpPr/>
          <p:nvPr/>
        </p:nvSpPr>
        <p:spPr>
          <a:xfrm>
            <a:off x="0" y="2"/>
            <a:ext cx="3414824" cy="6864873"/>
          </a:xfrm>
          <a:custGeom>
            <a:rect b="b" l="l" r="r" t="t"/>
            <a:pathLst>
              <a:path extrusionOk="0" h="6864873" w="3414824">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82" name="Google Shape;282;p16"/>
          <p:cNvSpPr txBox="1"/>
          <p:nvPr>
            <p:ph type="title"/>
          </p:nvPr>
        </p:nvSpPr>
        <p:spPr>
          <a:xfrm>
            <a:off x="377520" y="1511118"/>
            <a:ext cx="2568880" cy="2913100"/>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chemeClr val="dk1"/>
              </a:buClr>
              <a:buSzPts val="2800"/>
              <a:buFont typeface="Avenir"/>
              <a:buNone/>
            </a:pPr>
            <a:r>
              <a:rPr lang="en-US" sz="2800"/>
              <a:t>KEY ASPECTS OF PHYSICAL VITALITY INCLUDE:</a:t>
            </a:r>
            <a:endParaRPr sz="2800"/>
          </a:p>
        </p:txBody>
      </p:sp>
      <p:sp>
        <p:nvSpPr>
          <p:cNvPr id="283" name="Google Shape;283;p16"/>
          <p:cNvSpPr/>
          <p:nvPr/>
        </p:nvSpPr>
        <p:spPr>
          <a:xfrm>
            <a:off x="3414823" y="-6876"/>
            <a:ext cx="8777176" cy="6871754"/>
          </a:xfrm>
          <a:custGeom>
            <a:rect b="b" l="l" r="r" t="t"/>
            <a:pathLst>
              <a:path extrusionOk="0" h="6871754" w="8777176">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nvGrpSpPr>
          <p:cNvPr id="284" name="Google Shape;284;p16"/>
          <p:cNvGrpSpPr/>
          <p:nvPr/>
        </p:nvGrpSpPr>
        <p:grpSpPr>
          <a:xfrm>
            <a:off x="4908175" y="816117"/>
            <a:ext cx="7129854" cy="4858426"/>
            <a:chOff x="0" y="42911"/>
            <a:chExt cx="7129854" cy="4858426"/>
          </a:xfrm>
        </p:grpSpPr>
        <p:sp>
          <p:nvSpPr>
            <p:cNvPr id="285" name="Google Shape;285;p16"/>
            <p:cNvSpPr/>
            <p:nvPr/>
          </p:nvSpPr>
          <p:spPr>
            <a:xfrm>
              <a:off x="0" y="42911"/>
              <a:ext cx="7129854" cy="1533869"/>
            </a:xfrm>
            <a:prstGeom prst="roundRect">
              <a:avLst>
                <a:gd fmla="val 16667"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6"/>
            <p:cNvSpPr txBox="1"/>
            <p:nvPr/>
          </p:nvSpPr>
          <p:spPr>
            <a:xfrm>
              <a:off x="74877" y="117788"/>
              <a:ext cx="6980100" cy="1384115"/>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Avenir"/>
                <a:buNone/>
              </a:pPr>
              <a:r>
                <a:rPr b="0" i="0" lang="en-US" sz="2800" u="none" cap="none" strike="noStrike">
                  <a:solidFill>
                    <a:schemeClr val="dk1"/>
                  </a:solidFill>
                  <a:latin typeface="Avenir"/>
                  <a:ea typeface="Avenir"/>
                  <a:cs typeface="Avenir"/>
                  <a:sym typeface="Avenir"/>
                </a:rPr>
                <a:t>PHYSICAL FITNESS: cardiovascular endurance, strength, flexibility, and balance.</a:t>
              </a:r>
              <a:endParaRPr/>
            </a:p>
          </p:txBody>
        </p:sp>
        <p:sp>
          <p:nvSpPr>
            <p:cNvPr id="287" name="Google Shape;287;p16"/>
            <p:cNvSpPr/>
            <p:nvPr/>
          </p:nvSpPr>
          <p:spPr>
            <a:xfrm>
              <a:off x="0" y="1740941"/>
              <a:ext cx="7129854" cy="1533869"/>
            </a:xfrm>
            <a:prstGeom prst="roundRect">
              <a:avLst>
                <a:gd fmla="val 16667"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6"/>
            <p:cNvSpPr txBox="1"/>
            <p:nvPr/>
          </p:nvSpPr>
          <p:spPr>
            <a:xfrm>
              <a:off x="74877" y="1815818"/>
              <a:ext cx="6980100" cy="1384115"/>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Avenir"/>
                <a:buNone/>
              </a:pPr>
              <a:r>
                <a:rPr b="0" i="0" lang="en-US" sz="2800" u="none" cap="none" strike="noStrike">
                  <a:solidFill>
                    <a:schemeClr val="dk1"/>
                  </a:solidFill>
                  <a:latin typeface="Avenir"/>
                  <a:ea typeface="Avenir"/>
                  <a:cs typeface="Avenir"/>
                  <a:sym typeface="Avenir"/>
                </a:rPr>
                <a:t>ENERGY LEVELS: the ability to perform daily tasks without excessive fatigue.</a:t>
              </a:r>
              <a:endParaRPr/>
            </a:p>
          </p:txBody>
        </p:sp>
        <p:sp>
          <p:nvSpPr>
            <p:cNvPr id="289" name="Google Shape;289;p16"/>
            <p:cNvSpPr/>
            <p:nvPr/>
          </p:nvSpPr>
          <p:spPr>
            <a:xfrm>
              <a:off x="0" y="3367468"/>
              <a:ext cx="7129854" cy="1533869"/>
            </a:xfrm>
            <a:prstGeom prst="roundRect">
              <a:avLst>
                <a:gd fmla="val 16667"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6"/>
            <p:cNvSpPr txBox="1"/>
            <p:nvPr/>
          </p:nvSpPr>
          <p:spPr>
            <a:xfrm>
              <a:off x="74877" y="3442345"/>
              <a:ext cx="6980100" cy="1384115"/>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Avenir"/>
                <a:buNone/>
              </a:pPr>
              <a:r>
                <a:rPr b="0" i="0" lang="en-US" sz="2800" u="none" cap="none" strike="noStrike">
                  <a:solidFill>
                    <a:schemeClr val="dk1"/>
                  </a:solidFill>
                  <a:latin typeface="Avenir"/>
                  <a:ea typeface="Avenir"/>
                  <a:cs typeface="Avenir"/>
                  <a:sym typeface="Avenir"/>
                </a:rPr>
                <a:t>HEALTH: the absence of chronic diseases, good immune function, and recovery ability.</a:t>
              </a:r>
              <a:endParaRPr/>
            </a:p>
          </p:txBody>
        </p:sp>
      </p:grpSp>
      <p:pic>
        <p:nvPicPr>
          <p:cNvPr id="291" name="Google Shape;291;p16"/>
          <p:cNvPicPr preferRelativeResize="0"/>
          <p:nvPr/>
        </p:nvPicPr>
        <p:blipFill rotWithShape="1">
          <a:blip r:embed="rId3">
            <a:alphaModFix/>
          </a:blip>
          <a:srcRect b="0" l="0" r="0" t="0"/>
          <a:stretch/>
        </p:blipFill>
        <p:spPr>
          <a:xfrm>
            <a:off x="2591180" y="6009972"/>
            <a:ext cx="1554615" cy="353599"/>
          </a:xfrm>
          <a:prstGeom prst="rect">
            <a:avLst/>
          </a:prstGeom>
          <a:noFill/>
          <a:ln>
            <a:noFill/>
          </a:ln>
        </p:spPr>
      </p:pic>
      <p:pic>
        <p:nvPicPr>
          <p:cNvPr id="292" name="Google Shape;292;p16"/>
          <p:cNvPicPr preferRelativeResize="0"/>
          <p:nvPr/>
        </p:nvPicPr>
        <p:blipFill rotWithShape="1">
          <a:blip r:embed="rId4">
            <a:alphaModFix/>
          </a:blip>
          <a:srcRect b="0" l="0" r="0" t="0"/>
          <a:stretch/>
        </p:blipFill>
        <p:spPr>
          <a:xfrm>
            <a:off x="0" y="15054"/>
            <a:ext cx="1377815" cy="13778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1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298" name="Google Shape;298;p17"/>
          <p:cNvSpPr txBox="1"/>
          <p:nvPr>
            <p:ph type="title"/>
          </p:nvPr>
        </p:nvSpPr>
        <p:spPr>
          <a:xfrm>
            <a:off x="1077362" y="447676"/>
            <a:ext cx="10037276" cy="885824"/>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Clr>
                <a:schemeClr val="dk1"/>
              </a:buClr>
              <a:buSzPts val="2800"/>
              <a:buFont typeface="Avenir"/>
              <a:buNone/>
            </a:pPr>
            <a:r>
              <a:rPr lang="en-US" sz="2800"/>
              <a:t>THE </a:t>
            </a:r>
            <a:r>
              <a:rPr lang="en-US" sz="2800">
                <a:solidFill>
                  <a:srgbClr val="008000"/>
                </a:solidFill>
              </a:rPr>
              <a:t>BENEFITS</a:t>
            </a:r>
            <a:r>
              <a:rPr lang="en-US" sz="2800"/>
              <a:t> OF GOOD </a:t>
            </a:r>
            <a:r>
              <a:rPr lang="en-US" sz="2800">
                <a:solidFill>
                  <a:srgbClr val="008000"/>
                </a:solidFill>
              </a:rPr>
              <a:t>PHYSICAL</a:t>
            </a:r>
            <a:r>
              <a:rPr lang="en-US" sz="2800"/>
              <a:t> VITALITY</a:t>
            </a:r>
            <a:endParaRPr sz="2800"/>
          </a:p>
        </p:txBody>
      </p:sp>
      <p:sp>
        <p:nvSpPr>
          <p:cNvPr id="299" name="Google Shape;299;p17"/>
          <p:cNvSpPr/>
          <p:nvPr/>
        </p:nvSpPr>
        <p:spPr>
          <a:xfrm>
            <a:off x="0" y="1708339"/>
            <a:ext cx="12192000" cy="514966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00" name="Google Shape;300;p17"/>
          <p:cNvPicPr preferRelativeResize="0"/>
          <p:nvPr/>
        </p:nvPicPr>
        <p:blipFill rotWithShape="1">
          <a:blip r:embed="rId3">
            <a:alphaModFix/>
          </a:blip>
          <a:srcRect b="0" l="0" r="0" t="0"/>
          <a:stretch/>
        </p:blipFill>
        <p:spPr>
          <a:xfrm>
            <a:off x="10814185" y="-1"/>
            <a:ext cx="1377815" cy="1377815"/>
          </a:xfrm>
          <a:prstGeom prst="rect">
            <a:avLst/>
          </a:prstGeom>
          <a:noFill/>
          <a:ln>
            <a:noFill/>
          </a:ln>
        </p:spPr>
      </p:pic>
      <p:pic>
        <p:nvPicPr>
          <p:cNvPr id="301" name="Google Shape;301;p17"/>
          <p:cNvPicPr preferRelativeResize="0"/>
          <p:nvPr/>
        </p:nvPicPr>
        <p:blipFill rotWithShape="1">
          <a:blip r:embed="rId4">
            <a:alphaModFix/>
          </a:blip>
          <a:srcRect b="0" l="0" r="0" t="0"/>
          <a:stretch/>
        </p:blipFill>
        <p:spPr>
          <a:xfrm>
            <a:off x="101598" y="135278"/>
            <a:ext cx="1109568" cy="249958"/>
          </a:xfrm>
          <a:prstGeom prst="rect">
            <a:avLst/>
          </a:prstGeom>
          <a:noFill/>
          <a:ln>
            <a:noFill/>
          </a:ln>
        </p:spPr>
      </p:pic>
      <p:sp>
        <p:nvSpPr>
          <p:cNvPr id="302" name="Google Shape;302;p17"/>
          <p:cNvSpPr/>
          <p:nvPr/>
        </p:nvSpPr>
        <p:spPr>
          <a:xfrm>
            <a:off x="360214" y="2434521"/>
            <a:ext cx="4812149" cy="4322619"/>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IMPROVED MOBILITY AND INDEPENDENCE:</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Regular physical activity helps seniors maintain muscle strength, balance, and flexibility, reducing the risk of falls and injuries.</a:t>
            </a:r>
            <a:endParaRPr b="0"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Staying physically active enables seniors to remain independent.</a:t>
            </a:r>
            <a:endParaRPr/>
          </a:p>
        </p:txBody>
      </p:sp>
      <p:sp>
        <p:nvSpPr>
          <p:cNvPr id="303" name="Google Shape;303;p17"/>
          <p:cNvSpPr/>
          <p:nvPr/>
        </p:nvSpPr>
        <p:spPr>
          <a:xfrm>
            <a:off x="6724073" y="2549236"/>
            <a:ext cx="5080000" cy="4128656"/>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REDUCED RISK OF CHRONIC DISEASES:</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Physical activity can reduce the risk of chronic conditions common in older adults, </a:t>
            </a:r>
            <a:endParaRPr b="0"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Regular exercise also improves circulation and helps manage weight, lowering the risk of complications and contributing to overall health.</a:t>
            </a:r>
            <a:endParaRPr/>
          </a:p>
        </p:txBody>
      </p:sp>
      <p:pic>
        <p:nvPicPr>
          <p:cNvPr id="304" name="Google Shape;304;p17"/>
          <p:cNvPicPr preferRelativeResize="0"/>
          <p:nvPr/>
        </p:nvPicPr>
        <p:blipFill rotWithShape="1">
          <a:blip r:embed="rId5">
            <a:alphaModFix/>
          </a:blip>
          <a:srcRect b="0" l="0" r="0" t="0"/>
          <a:stretch/>
        </p:blipFill>
        <p:spPr>
          <a:xfrm>
            <a:off x="2523228" y="1697660"/>
            <a:ext cx="420660" cy="676715"/>
          </a:xfrm>
          <a:prstGeom prst="rect">
            <a:avLst/>
          </a:prstGeom>
          <a:noFill/>
          <a:ln>
            <a:noFill/>
          </a:ln>
        </p:spPr>
      </p:pic>
      <p:pic>
        <p:nvPicPr>
          <p:cNvPr id="305" name="Google Shape;305;p17"/>
          <p:cNvPicPr preferRelativeResize="0"/>
          <p:nvPr/>
        </p:nvPicPr>
        <p:blipFill rotWithShape="1">
          <a:blip r:embed="rId5">
            <a:alphaModFix/>
          </a:blip>
          <a:srcRect b="0" l="0" r="0" t="0"/>
          <a:stretch/>
        </p:blipFill>
        <p:spPr>
          <a:xfrm>
            <a:off x="8933670" y="1707258"/>
            <a:ext cx="420660" cy="6767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9" name="Shape 309"/>
        <p:cNvGrpSpPr/>
        <p:nvPr/>
      </p:nvGrpSpPr>
      <p:grpSpPr>
        <a:xfrm>
          <a:off x="0" y="0"/>
          <a:ext cx="0" cy="0"/>
          <a:chOff x="0" y="0"/>
          <a:chExt cx="0" cy="0"/>
        </a:xfrm>
      </p:grpSpPr>
      <p:sp>
        <p:nvSpPr>
          <p:cNvPr id="310" name="Google Shape;310;p1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11" name="Google Shape;311;p18"/>
          <p:cNvSpPr txBox="1"/>
          <p:nvPr>
            <p:ph type="title"/>
          </p:nvPr>
        </p:nvSpPr>
        <p:spPr>
          <a:xfrm>
            <a:off x="1077362" y="447676"/>
            <a:ext cx="10037276" cy="885824"/>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Clr>
                <a:schemeClr val="dk1"/>
              </a:buClr>
              <a:buSzPts val="2800"/>
              <a:buFont typeface="Avenir"/>
              <a:buNone/>
            </a:pPr>
            <a:r>
              <a:rPr lang="en-US" sz="2800"/>
              <a:t>THE </a:t>
            </a:r>
            <a:r>
              <a:rPr lang="en-US" sz="2800">
                <a:solidFill>
                  <a:srgbClr val="008000"/>
                </a:solidFill>
              </a:rPr>
              <a:t>BENEFITS</a:t>
            </a:r>
            <a:r>
              <a:rPr lang="en-US" sz="2800"/>
              <a:t> OF GOOD </a:t>
            </a:r>
            <a:r>
              <a:rPr lang="en-US" sz="2800">
                <a:solidFill>
                  <a:srgbClr val="008000"/>
                </a:solidFill>
              </a:rPr>
              <a:t>PHYSICAL</a:t>
            </a:r>
            <a:r>
              <a:rPr lang="en-US" sz="2800"/>
              <a:t> VITALITY</a:t>
            </a:r>
            <a:endParaRPr sz="2800"/>
          </a:p>
        </p:txBody>
      </p:sp>
      <p:sp>
        <p:nvSpPr>
          <p:cNvPr id="312" name="Google Shape;312;p18"/>
          <p:cNvSpPr/>
          <p:nvPr/>
        </p:nvSpPr>
        <p:spPr>
          <a:xfrm>
            <a:off x="0" y="1708339"/>
            <a:ext cx="12192000" cy="514966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13" name="Google Shape;313;p18"/>
          <p:cNvPicPr preferRelativeResize="0"/>
          <p:nvPr/>
        </p:nvPicPr>
        <p:blipFill rotWithShape="1">
          <a:blip r:embed="rId3">
            <a:alphaModFix/>
          </a:blip>
          <a:srcRect b="0" l="0" r="0" t="0"/>
          <a:stretch/>
        </p:blipFill>
        <p:spPr>
          <a:xfrm>
            <a:off x="10814185" y="-1"/>
            <a:ext cx="1377815" cy="1377815"/>
          </a:xfrm>
          <a:prstGeom prst="rect">
            <a:avLst/>
          </a:prstGeom>
          <a:noFill/>
          <a:ln>
            <a:noFill/>
          </a:ln>
        </p:spPr>
      </p:pic>
      <p:pic>
        <p:nvPicPr>
          <p:cNvPr id="314" name="Google Shape;314;p18"/>
          <p:cNvPicPr preferRelativeResize="0"/>
          <p:nvPr/>
        </p:nvPicPr>
        <p:blipFill rotWithShape="1">
          <a:blip r:embed="rId4">
            <a:alphaModFix/>
          </a:blip>
          <a:srcRect b="0" l="0" r="0" t="0"/>
          <a:stretch/>
        </p:blipFill>
        <p:spPr>
          <a:xfrm>
            <a:off x="101598" y="135278"/>
            <a:ext cx="1109568" cy="249958"/>
          </a:xfrm>
          <a:prstGeom prst="rect">
            <a:avLst/>
          </a:prstGeom>
          <a:noFill/>
          <a:ln>
            <a:noFill/>
          </a:ln>
        </p:spPr>
      </p:pic>
      <p:sp>
        <p:nvSpPr>
          <p:cNvPr id="315" name="Google Shape;315;p18"/>
          <p:cNvSpPr/>
          <p:nvPr/>
        </p:nvSpPr>
        <p:spPr>
          <a:xfrm>
            <a:off x="360215" y="2392218"/>
            <a:ext cx="4987640" cy="428567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ENHANCED BONE HEALTH AND MUSCLE STRENGTH:</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Physical activity helps strengthen bones, preventing conditions like osteoporosis.</a:t>
            </a:r>
            <a:endParaRPr b="0"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Strong muscles also support joint health, reduce the risk of falls, and help seniors remain active and mobile.</a:t>
            </a:r>
            <a:endParaRPr/>
          </a:p>
        </p:txBody>
      </p:sp>
      <p:sp>
        <p:nvSpPr>
          <p:cNvPr id="316" name="Google Shape;316;p18"/>
          <p:cNvSpPr/>
          <p:nvPr/>
        </p:nvSpPr>
        <p:spPr>
          <a:xfrm>
            <a:off x="6622474" y="2546568"/>
            <a:ext cx="4562763" cy="397697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INCREASED ENERGY AND STAMINA:</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Regular exercise helps seniors build stamina and reduce feelings of fatigue. They feel more energetic and capable of engaging in daily activities and social events.</a:t>
            </a:r>
            <a:endParaRPr b="0" i="0" sz="2400" u="none" cap="none" strike="noStrike">
              <a:solidFill>
                <a:schemeClr val="lt1"/>
              </a:solidFill>
              <a:latin typeface="Avenir"/>
              <a:ea typeface="Avenir"/>
              <a:cs typeface="Avenir"/>
              <a:sym typeface="Avenir"/>
            </a:endParaRPr>
          </a:p>
        </p:txBody>
      </p:sp>
      <p:pic>
        <p:nvPicPr>
          <p:cNvPr id="317" name="Google Shape;317;p18"/>
          <p:cNvPicPr preferRelativeResize="0"/>
          <p:nvPr/>
        </p:nvPicPr>
        <p:blipFill rotWithShape="1">
          <a:blip r:embed="rId5">
            <a:alphaModFix/>
          </a:blip>
          <a:srcRect b="0" l="0" r="0" t="0"/>
          <a:stretch/>
        </p:blipFill>
        <p:spPr>
          <a:xfrm>
            <a:off x="2643705" y="1679021"/>
            <a:ext cx="420660" cy="676715"/>
          </a:xfrm>
          <a:prstGeom prst="rect">
            <a:avLst/>
          </a:prstGeom>
          <a:noFill/>
          <a:ln>
            <a:noFill/>
          </a:ln>
        </p:spPr>
      </p:pic>
      <p:pic>
        <p:nvPicPr>
          <p:cNvPr id="318" name="Google Shape;318;p18"/>
          <p:cNvPicPr preferRelativeResize="0"/>
          <p:nvPr/>
        </p:nvPicPr>
        <p:blipFill rotWithShape="1">
          <a:blip r:embed="rId5">
            <a:alphaModFix/>
          </a:blip>
          <a:srcRect b="0" l="0" r="0" t="0"/>
          <a:stretch/>
        </p:blipFill>
        <p:spPr>
          <a:xfrm>
            <a:off x="8559597" y="1715503"/>
            <a:ext cx="420660" cy="67671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2" name="Shape 322"/>
        <p:cNvGrpSpPr/>
        <p:nvPr/>
      </p:nvGrpSpPr>
      <p:grpSpPr>
        <a:xfrm>
          <a:off x="0" y="0"/>
          <a:ext cx="0" cy="0"/>
          <a:chOff x="0" y="0"/>
          <a:chExt cx="0" cy="0"/>
        </a:xfrm>
      </p:grpSpPr>
      <p:sp>
        <p:nvSpPr>
          <p:cNvPr id="323" name="Google Shape;323;p1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24" name="Google Shape;324;p19"/>
          <p:cNvSpPr txBox="1"/>
          <p:nvPr>
            <p:ph type="title"/>
          </p:nvPr>
        </p:nvSpPr>
        <p:spPr>
          <a:xfrm>
            <a:off x="1077362" y="447676"/>
            <a:ext cx="10037276" cy="885824"/>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Clr>
                <a:schemeClr val="dk1"/>
              </a:buClr>
              <a:buSzPts val="2800"/>
              <a:buFont typeface="Avenir"/>
              <a:buNone/>
            </a:pPr>
            <a:r>
              <a:rPr lang="en-US" sz="2800"/>
              <a:t>THE </a:t>
            </a:r>
            <a:r>
              <a:rPr lang="en-US" sz="2800">
                <a:solidFill>
                  <a:srgbClr val="008000"/>
                </a:solidFill>
              </a:rPr>
              <a:t>BENEFITS</a:t>
            </a:r>
            <a:r>
              <a:rPr lang="en-US" sz="2800"/>
              <a:t> OF GOOD </a:t>
            </a:r>
            <a:r>
              <a:rPr lang="en-US" sz="2800">
                <a:solidFill>
                  <a:srgbClr val="008000"/>
                </a:solidFill>
              </a:rPr>
              <a:t>PHYSICAL</a:t>
            </a:r>
            <a:r>
              <a:rPr lang="en-US" sz="2800"/>
              <a:t> VITALITY</a:t>
            </a:r>
            <a:endParaRPr sz="2800"/>
          </a:p>
        </p:txBody>
      </p:sp>
      <p:sp>
        <p:nvSpPr>
          <p:cNvPr id="325" name="Google Shape;325;p19"/>
          <p:cNvSpPr/>
          <p:nvPr/>
        </p:nvSpPr>
        <p:spPr>
          <a:xfrm>
            <a:off x="0" y="1708339"/>
            <a:ext cx="12192000" cy="514966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26" name="Google Shape;326;p19"/>
          <p:cNvPicPr preferRelativeResize="0"/>
          <p:nvPr/>
        </p:nvPicPr>
        <p:blipFill rotWithShape="1">
          <a:blip r:embed="rId3">
            <a:alphaModFix/>
          </a:blip>
          <a:srcRect b="0" l="0" r="0" t="0"/>
          <a:stretch/>
        </p:blipFill>
        <p:spPr>
          <a:xfrm>
            <a:off x="10814185" y="-1"/>
            <a:ext cx="1377815" cy="1377815"/>
          </a:xfrm>
          <a:prstGeom prst="rect">
            <a:avLst/>
          </a:prstGeom>
          <a:noFill/>
          <a:ln>
            <a:noFill/>
          </a:ln>
        </p:spPr>
      </p:pic>
      <p:pic>
        <p:nvPicPr>
          <p:cNvPr id="327" name="Google Shape;327;p19"/>
          <p:cNvPicPr preferRelativeResize="0"/>
          <p:nvPr/>
        </p:nvPicPr>
        <p:blipFill rotWithShape="1">
          <a:blip r:embed="rId4">
            <a:alphaModFix/>
          </a:blip>
          <a:srcRect b="0" l="0" r="0" t="0"/>
          <a:stretch/>
        </p:blipFill>
        <p:spPr>
          <a:xfrm>
            <a:off x="101598" y="135278"/>
            <a:ext cx="1109568" cy="249958"/>
          </a:xfrm>
          <a:prstGeom prst="rect">
            <a:avLst/>
          </a:prstGeom>
          <a:noFill/>
          <a:ln>
            <a:noFill/>
          </a:ln>
        </p:spPr>
      </p:pic>
      <p:sp>
        <p:nvSpPr>
          <p:cNvPr id="328" name="Google Shape;328;p19"/>
          <p:cNvSpPr/>
          <p:nvPr/>
        </p:nvSpPr>
        <p:spPr>
          <a:xfrm>
            <a:off x="443342" y="2549237"/>
            <a:ext cx="4461167" cy="351905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BETTER SLEEP QUALITY:</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Regular physical activity promotes better sleep patterns and quality. </a:t>
            </a:r>
            <a:endParaRPr b="0" i="0" sz="2400" u="none" cap="none" strike="noStrike">
              <a:solidFill>
                <a:schemeClr val="lt1"/>
              </a:solidFill>
              <a:latin typeface="Avenir"/>
              <a:ea typeface="Avenir"/>
              <a:cs typeface="Avenir"/>
              <a:sym typeface="Avenir"/>
            </a:endParaRPr>
          </a:p>
        </p:txBody>
      </p:sp>
      <p:sp>
        <p:nvSpPr>
          <p:cNvPr id="329" name="Google Shape;329;p19"/>
          <p:cNvSpPr/>
          <p:nvPr/>
        </p:nvSpPr>
        <p:spPr>
          <a:xfrm>
            <a:off x="6400800" y="2337292"/>
            <a:ext cx="5135418" cy="4357809"/>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BOOSTED IMMUNE SYSTEM:</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Moderate physical activity has been shown to boost the immune system</a:t>
            </a:r>
            <a:endParaRPr b="0"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Regular exercise can help seniors recover more quickly from illness and avoid common age-related infections.</a:t>
            </a:r>
            <a:endParaRPr/>
          </a:p>
        </p:txBody>
      </p:sp>
      <p:sp>
        <p:nvSpPr>
          <p:cNvPr id="330" name="Google Shape;330;p19"/>
          <p:cNvSpPr/>
          <p:nvPr/>
        </p:nvSpPr>
        <p:spPr>
          <a:xfrm>
            <a:off x="2595418" y="1781176"/>
            <a:ext cx="387927" cy="657224"/>
          </a:xfrm>
          <a:prstGeom prst="downArrow">
            <a:avLst>
              <a:gd fmla="val 50000" name="adj1"/>
              <a:gd fmla="val 500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31" name="Google Shape;331;p19"/>
          <p:cNvSpPr/>
          <p:nvPr/>
        </p:nvSpPr>
        <p:spPr>
          <a:xfrm>
            <a:off x="8968509" y="1733983"/>
            <a:ext cx="415636" cy="577765"/>
          </a:xfrm>
          <a:prstGeom prst="downArrow">
            <a:avLst>
              <a:gd fmla="val 50000" name="adj1"/>
              <a:gd fmla="val 500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 name="Shape 94"/>
        <p:cNvGrpSpPr/>
        <p:nvPr/>
      </p:nvGrpSpPr>
      <p:grpSpPr>
        <a:xfrm>
          <a:off x="0" y="0"/>
          <a:ext cx="0" cy="0"/>
          <a:chOff x="0" y="0"/>
          <a:chExt cx="0" cy="0"/>
        </a:xfrm>
      </p:grpSpPr>
      <p:sp>
        <p:nvSpPr>
          <p:cNvPr id="95" name="Google Shape;95;p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6" name="Google Shape;96;p2"/>
          <p:cNvSpPr txBox="1"/>
          <p:nvPr>
            <p:ph type="ctrTitle"/>
          </p:nvPr>
        </p:nvSpPr>
        <p:spPr>
          <a:xfrm>
            <a:off x="445308" y="212437"/>
            <a:ext cx="7636426" cy="1617130"/>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rgbClr val="000000"/>
              </a:buClr>
              <a:buSzPts val="2700"/>
              <a:buFont typeface="Avenir"/>
              <a:buNone/>
            </a:pPr>
            <a:r>
              <a:rPr lang="en-US" sz="2700">
                <a:solidFill>
                  <a:srgbClr val="000000"/>
                </a:solidFill>
              </a:rPr>
              <a:t>MODULE 4: MAINTAINING MENTAL AND PHYSICAL VITALITY</a:t>
            </a:r>
            <a:br>
              <a:rPr lang="en-US" sz="2700">
                <a:solidFill>
                  <a:srgbClr val="000000"/>
                </a:solidFill>
              </a:rPr>
            </a:br>
            <a:endParaRPr/>
          </a:p>
        </p:txBody>
      </p:sp>
      <p:sp>
        <p:nvSpPr>
          <p:cNvPr id="97" name="Google Shape;97;p2"/>
          <p:cNvSpPr/>
          <p:nvPr/>
        </p:nvSpPr>
        <p:spPr>
          <a:xfrm rot="10800000">
            <a:off x="-15345" y="3434819"/>
            <a:ext cx="3483870" cy="3428999"/>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8" name="Google Shape;98;p2"/>
          <p:cNvSpPr/>
          <p:nvPr/>
        </p:nvSpPr>
        <p:spPr>
          <a:xfrm rot="10800000">
            <a:off x="3478380" y="3429000"/>
            <a:ext cx="5222189" cy="3428999"/>
          </a:xfrm>
          <a:prstGeom prst="rect">
            <a:avLst/>
          </a:pr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99" name="Google Shape;99;p2"/>
          <p:cNvSpPr/>
          <p:nvPr/>
        </p:nvSpPr>
        <p:spPr>
          <a:xfrm flipH="1">
            <a:off x="-13052" y="3428997"/>
            <a:ext cx="3503659" cy="3451076"/>
          </a:xfrm>
          <a:custGeom>
            <a:rect b="b" l="l" r="r" t="t"/>
            <a:pathLst>
              <a:path extrusionOk="0" h="2559050" w="2559050">
                <a:moveTo>
                  <a:pt x="0" y="0"/>
                </a:moveTo>
                <a:lnTo>
                  <a:pt x="2559050" y="0"/>
                </a:lnTo>
                <a:cubicBezTo>
                  <a:pt x="2559050" y="1413324"/>
                  <a:pt x="1413324" y="2559050"/>
                  <a:pt x="0" y="2559050"/>
                </a:cubicBezTo>
                <a:close/>
              </a:path>
            </a:pathLst>
          </a:cu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
        <p:nvSpPr>
          <p:cNvPr id="100" name="Google Shape;100;p2"/>
          <p:cNvSpPr/>
          <p:nvPr/>
        </p:nvSpPr>
        <p:spPr>
          <a:xfrm rot="10800000">
            <a:off x="5274600" y="3428997"/>
            <a:ext cx="3429002" cy="3429003"/>
          </a:xfrm>
          <a:custGeom>
            <a:rect b="b" l="l" r="r" t="t"/>
            <a:pathLst>
              <a:path extrusionOk="0" h="3430264" w="3484819">
                <a:moveTo>
                  <a:pt x="0" y="0"/>
                </a:moveTo>
                <a:lnTo>
                  <a:pt x="3484819" y="0"/>
                </a:lnTo>
                <a:lnTo>
                  <a:pt x="0" y="3430264"/>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1" name="Google Shape;101;p2"/>
          <p:cNvSpPr/>
          <p:nvPr/>
        </p:nvSpPr>
        <p:spPr>
          <a:xfrm rot="10800000">
            <a:off x="8713620" y="3429000"/>
            <a:ext cx="3483870" cy="3428999"/>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02" name="Google Shape;102;p2"/>
          <p:cNvSpPr/>
          <p:nvPr/>
        </p:nvSpPr>
        <p:spPr>
          <a:xfrm flipH="1" rot="-5400000">
            <a:off x="7863564" y="4266005"/>
            <a:ext cx="3429000" cy="1754986"/>
          </a:xfrm>
          <a:custGeom>
            <a:rect b="b" l="l" r="r" t="t"/>
            <a:pathLst>
              <a:path extrusionOk="0" h="1718483" w="3423466">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
        <p:nvSpPr>
          <p:cNvPr id="103" name="Google Shape;103;p2"/>
          <p:cNvSpPr/>
          <p:nvPr/>
        </p:nvSpPr>
        <p:spPr>
          <a:xfrm flipH="1" rot="-5400000">
            <a:off x="9609279" y="4275275"/>
            <a:ext cx="3429000" cy="1736446"/>
          </a:xfrm>
          <a:custGeom>
            <a:rect b="b" l="l" r="r" t="t"/>
            <a:pathLst>
              <a:path extrusionOk="0" h="1718483" w="3423466">
                <a:moveTo>
                  <a:pt x="3423466" y="0"/>
                </a:moveTo>
                <a:lnTo>
                  <a:pt x="1710280" y="0"/>
                </a:lnTo>
                <a:lnTo>
                  <a:pt x="1710280" y="1"/>
                </a:lnTo>
                <a:lnTo>
                  <a:pt x="0" y="1"/>
                </a:lnTo>
                <a:cubicBezTo>
                  <a:pt x="0" y="889774"/>
                  <a:pt x="674138" y="1621607"/>
                  <a:pt x="1538022" y="1709611"/>
                </a:cubicBezTo>
                <a:lnTo>
                  <a:pt x="1710280" y="1718336"/>
                </a:lnTo>
                <a:lnTo>
                  <a:pt x="1710280" y="1718482"/>
                </a:lnTo>
                <a:lnTo>
                  <a:pt x="1711723" y="1718409"/>
                </a:lnTo>
                <a:lnTo>
                  <a:pt x="1713186" y="1718483"/>
                </a:lnTo>
                <a:lnTo>
                  <a:pt x="1713186" y="1718335"/>
                </a:lnTo>
                <a:lnTo>
                  <a:pt x="1885444" y="1709610"/>
                </a:lnTo>
                <a:cubicBezTo>
                  <a:pt x="2749328" y="1621606"/>
                  <a:pt x="3423466" y="889773"/>
                  <a:pt x="3423466" y="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pic>
        <p:nvPicPr>
          <p:cNvPr id="104" name="Google Shape;104;p2"/>
          <p:cNvPicPr preferRelativeResize="0"/>
          <p:nvPr/>
        </p:nvPicPr>
        <p:blipFill rotWithShape="1">
          <a:blip r:embed="rId3">
            <a:alphaModFix/>
          </a:blip>
          <a:srcRect b="0" l="0" r="0" t="0"/>
          <a:stretch/>
        </p:blipFill>
        <p:spPr>
          <a:xfrm>
            <a:off x="0" y="6300811"/>
            <a:ext cx="2170364" cy="487722"/>
          </a:xfrm>
          <a:prstGeom prst="rect">
            <a:avLst/>
          </a:prstGeom>
          <a:noFill/>
          <a:ln>
            <a:noFill/>
          </a:ln>
        </p:spPr>
      </p:pic>
      <p:pic>
        <p:nvPicPr>
          <p:cNvPr id="105" name="Google Shape;105;p2"/>
          <p:cNvPicPr preferRelativeResize="0"/>
          <p:nvPr/>
        </p:nvPicPr>
        <p:blipFill rotWithShape="1">
          <a:blip r:embed="rId4">
            <a:alphaModFix/>
          </a:blip>
          <a:srcRect b="0" l="0" r="0" t="0"/>
          <a:stretch/>
        </p:blipFill>
        <p:spPr>
          <a:xfrm>
            <a:off x="277091" y="1524000"/>
            <a:ext cx="5766077" cy="1740936"/>
          </a:xfrm>
          <a:prstGeom prst="rect">
            <a:avLst/>
          </a:prstGeom>
          <a:noFill/>
          <a:ln>
            <a:noFill/>
          </a:ln>
        </p:spPr>
      </p:pic>
      <p:pic>
        <p:nvPicPr>
          <p:cNvPr id="106" name="Google Shape;106;p2"/>
          <p:cNvPicPr preferRelativeResize="0"/>
          <p:nvPr/>
        </p:nvPicPr>
        <p:blipFill rotWithShape="1">
          <a:blip r:embed="rId5">
            <a:alphaModFix/>
          </a:blip>
          <a:srcRect b="21935" l="21869" r="19929" t="11672"/>
          <a:stretch/>
        </p:blipFill>
        <p:spPr>
          <a:xfrm>
            <a:off x="10278656" y="0"/>
            <a:ext cx="1913344" cy="285842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5" name="Shape 335"/>
        <p:cNvGrpSpPr/>
        <p:nvPr/>
      </p:nvGrpSpPr>
      <p:grpSpPr>
        <a:xfrm>
          <a:off x="0" y="0"/>
          <a:ext cx="0" cy="0"/>
          <a:chOff x="0" y="0"/>
          <a:chExt cx="0" cy="0"/>
        </a:xfrm>
      </p:grpSpPr>
      <p:sp>
        <p:nvSpPr>
          <p:cNvPr id="336" name="Google Shape;336;p20"/>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37" name="Google Shape;337;p2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38" name="Google Shape;338;p20"/>
          <p:cNvSpPr txBox="1"/>
          <p:nvPr>
            <p:ph type="title"/>
          </p:nvPr>
        </p:nvSpPr>
        <p:spPr>
          <a:xfrm>
            <a:off x="295564" y="194392"/>
            <a:ext cx="6779491"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PHYSICAL VITALITY:</a:t>
            </a:r>
            <a:endParaRPr b="1" sz="2800">
              <a:solidFill>
                <a:schemeClr val="dk1"/>
              </a:solidFill>
            </a:endParaRPr>
          </a:p>
        </p:txBody>
      </p:sp>
      <p:sp>
        <p:nvSpPr>
          <p:cNvPr id="339" name="Google Shape;339;p20"/>
          <p:cNvSpPr txBox="1"/>
          <p:nvPr>
            <p:ph idx="1" type="body"/>
          </p:nvPr>
        </p:nvSpPr>
        <p:spPr>
          <a:xfrm>
            <a:off x="295564" y="2152943"/>
            <a:ext cx="8386618" cy="4044656"/>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Benefits: Walking is one of the most accessible and effective low-impact exercises for seniors. It improves cardiovascular health, helps maintain bone density, boosts mood, and improves balance.</a:t>
            </a:r>
            <a:endParaRPr sz="2800"/>
          </a:p>
          <a:p>
            <a:pPr indent="-228600" lvl="0" marL="228600" rtl="0" algn="l">
              <a:lnSpc>
                <a:spcPct val="110000"/>
              </a:lnSpc>
              <a:spcBef>
                <a:spcPts val="1000"/>
              </a:spcBef>
              <a:spcAft>
                <a:spcPts val="0"/>
              </a:spcAft>
              <a:buClr>
                <a:schemeClr val="dk1"/>
              </a:buClr>
              <a:buSzPts val="2800"/>
              <a:buChar char="•"/>
            </a:pPr>
            <a:r>
              <a:rPr lang="en-US" sz="2800"/>
              <a:t>Tips: Start with short walks (10-15 minutes) and gradually increase the duration. </a:t>
            </a:r>
            <a:endParaRPr sz="2800"/>
          </a:p>
        </p:txBody>
      </p:sp>
      <p:sp>
        <p:nvSpPr>
          <p:cNvPr id="340" name="Google Shape;340;p20"/>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41" name="Google Shape;341;p20"/>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42" name="Google Shape;342;p20"/>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343" name="Google Shape;343;p20"/>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344" name="Google Shape;344;p20"/>
          <p:cNvSpPr/>
          <p:nvPr/>
        </p:nvSpPr>
        <p:spPr>
          <a:xfrm>
            <a:off x="221673" y="1570182"/>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WALKING</a:t>
            </a:r>
            <a:endParaRPr b="1" i="0" sz="2800" u="none" cap="none" strike="noStrike">
              <a:solidFill>
                <a:schemeClr val="lt1"/>
              </a:solidFill>
              <a:latin typeface="Avenir"/>
              <a:ea typeface="Avenir"/>
              <a:cs typeface="Avenir"/>
              <a:sym typeface="Aveni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8" name="Shape 348"/>
        <p:cNvGrpSpPr/>
        <p:nvPr/>
      </p:nvGrpSpPr>
      <p:grpSpPr>
        <a:xfrm>
          <a:off x="0" y="0"/>
          <a:ext cx="0" cy="0"/>
          <a:chOff x="0" y="0"/>
          <a:chExt cx="0" cy="0"/>
        </a:xfrm>
      </p:grpSpPr>
      <p:sp>
        <p:nvSpPr>
          <p:cNvPr id="349" name="Google Shape;349;p21"/>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0" name="Google Shape;350;p2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1" name="Google Shape;351;p21"/>
          <p:cNvSpPr txBox="1"/>
          <p:nvPr>
            <p:ph type="title"/>
          </p:nvPr>
        </p:nvSpPr>
        <p:spPr>
          <a:xfrm>
            <a:off x="295564" y="194392"/>
            <a:ext cx="6779491"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PHYSICAL VITALITY:</a:t>
            </a:r>
            <a:endParaRPr b="1" sz="2800">
              <a:solidFill>
                <a:schemeClr val="dk1"/>
              </a:solidFill>
            </a:endParaRPr>
          </a:p>
        </p:txBody>
      </p:sp>
      <p:sp>
        <p:nvSpPr>
          <p:cNvPr id="352" name="Google Shape;352;p21"/>
          <p:cNvSpPr txBox="1"/>
          <p:nvPr>
            <p:ph idx="1" type="body"/>
          </p:nvPr>
        </p:nvSpPr>
        <p:spPr>
          <a:xfrm>
            <a:off x="295564" y="2152943"/>
            <a:ext cx="6936509" cy="4377166"/>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It is a full-body exercise that involves walking with specially designed poles that engage the upper body, including the arms, shoulders, chest, and back, in addition to the legs. </a:t>
            </a:r>
            <a:endParaRPr sz="2800"/>
          </a:p>
          <a:p>
            <a:pPr indent="-228600" lvl="0" marL="228600" rtl="0" algn="l">
              <a:lnSpc>
                <a:spcPct val="110000"/>
              </a:lnSpc>
              <a:spcBef>
                <a:spcPts val="1000"/>
              </a:spcBef>
              <a:spcAft>
                <a:spcPts val="0"/>
              </a:spcAft>
              <a:buClr>
                <a:schemeClr val="dk1"/>
              </a:buClr>
              <a:buSzPts val="2800"/>
              <a:buChar char="•"/>
            </a:pPr>
            <a:r>
              <a:rPr lang="en-US" sz="2800"/>
              <a:t>The poles help propel the walker forward, providing more stability and support, which is especially beneficial for seniors with balance concerns.</a:t>
            </a:r>
            <a:endParaRPr sz="2800"/>
          </a:p>
        </p:txBody>
      </p:sp>
      <p:sp>
        <p:nvSpPr>
          <p:cNvPr id="353" name="Google Shape;353;p21"/>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54" name="Google Shape;354;p21"/>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55" name="Google Shape;355;p21"/>
          <p:cNvPicPr preferRelativeResize="0"/>
          <p:nvPr/>
        </p:nvPicPr>
        <p:blipFill rotWithShape="1">
          <a:blip r:embed="rId3">
            <a:alphaModFix/>
          </a:blip>
          <a:srcRect b="20005" l="25129" r="23498" t="10476"/>
          <a:stretch/>
        </p:blipFill>
        <p:spPr>
          <a:xfrm>
            <a:off x="8768724" y="166712"/>
            <a:ext cx="894123" cy="1209957"/>
          </a:xfrm>
          <a:prstGeom prst="rect">
            <a:avLst/>
          </a:prstGeom>
          <a:noFill/>
          <a:ln>
            <a:noFill/>
          </a:ln>
        </p:spPr>
      </p:pic>
      <p:pic>
        <p:nvPicPr>
          <p:cNvPr id="356" name="Google Shape;356;p21"/>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357" name="Google Shape;357;p21"/>
          <p:cNvSpPr/>
          <p:nvPr/>
        </p:nvSpPr>
        <p:spPr>
          <a:xfrm>
            <a:off x="221673" y="1570182"/>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NORDIC WALKING</a:t>
            </a:r>
            <a:endParaRPr/>
          </a:p>
        </p:txBody>
      </p:sp>
      <p:pic>
        <p:nvPicPr>
          <p:cNvPr id="358" name="Google Shape;358;p21"/>
          <p:cNvPicPr preferRelativeResize="0"/>
          <p:nvPr/>
        </p:nvPicPr>
        <p:blipFill rotWithShape="1">
          <a:blip r:embed="rId5">
            <a:alphaModFix/>
          </a:blip>
          <a:srcRect b="0" l="0" r="0" t="0"/>
          <a:stretch/>
        </p:blipFill>
        <p:spPr>
          <a:xfrm>
            <a:off x="7374433" y="2661898"/>
            <a:ext cx="4121253" cy="27373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2" name="Shape 362"/>
        <p:cNvGrpSpPr/>
        <p:nvPr/>
      </p:nvGrpSpPr>
      <p:grpSpPr>
        <a:xfrm>
          <a:off x="0" y="0"/>
          <a:ext cx="0" cy="0"/>
          <a:chOff x="0" y="0"/>
          <a:chExt cx="0" cy="0"/>
        </a:xfrm>
      </p:grpSpPr>
      <p:sp>
        <p:nvSpPr>
          <p:cNvPr id="363" name="Google Shape;363;p22"/>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64" name="Google Shape;364;p2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65" name="Google Shape;365;p22"/>
          <p:cNvSpPr txBox="1"/>
          <p:nvPr>
            <p:ph type="title"/>
          </p:nvPr>
        </p:nvSpPr>
        <p:spPr>
          <a:xfrm>
            <a:off x="295564" y="194392"/>
            <a:ext cx="6779491"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PHYSICAL VITALITY:</a:t>
            </a:r>
            <a:endParaRPr b="1" sz="2800">
              <a:solidFill>
                <a:schemeClr val="dk1"/>
              </a:solidFill>
            </a:endParaRPr>
          </a:p>
        </p:txBody>
      </p:sp>
      <p:sp>
        <p:nvSpPr>
          <p:cNvPr id="366" name="Google Shape;366;p22"/>
          <p:cNvSpPr txBox="1"/>
          <p:nvPr>
            <p:ph idx="1" type="body"/>
          </p:nvPr>
        </p:nvSpPr>
        <p:spPr>
          <a:xfrm>
            <a:off x="295564" y="2152943"/>
            <a:ext cx="8386618" cy="4044656"/>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 Exercises are led by qualified physiotherapists or instructors who specialize in working with seniors, and their goal is to reduce the risk of injury, improve mobility, and alleviate pain or symptoms from conditions such as arthritis, osteoporosis, spinal issues, and similar concerns.</a:t>
            </a:r>
            <a:endParaRPr sz="2800"/>
          </a:p>
        </p:txBody>
      </p:sp>
      <p:sp>
        <p:nvSpPr>
          <p:cNvPr id="367" name="Google Shape;367;p22"/>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68" name="Google Shape;368;p22"/>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69" name="Google Shape;369;p22"/>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370" name="Google Shape;370;p22"/>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371" name="Google Shape;371;p22"/>
          <p:cNvSpPr/>
          <p:nvPr/>
        </p:nvSpPr>
        <p:spPr>
          <a:xfrm>
            <a:off x="221673" y="1570182"/>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MEDICAL EXERCISES FOR SENIORS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5" name="Shape 375"/>
        <p:cNvGrpSpPr/>
        <p:nvPr/>
      </p:nvGrpSpPr>
      <p:grpSpPr>
        <a:xfrm>
          <a:off x="0" y="0"/>
          <a:ext cx="0" cy="0"/>
          <a:chOff x="0" y="0"/>
          <a:chExt cx="0" cy="0"/>
        </a:xfrm>
      </p:grpSpPr>
      <p:sp>
        <p:nvSpPr>
          <p:cNvPr id="376" name="Google Shape;376;p23"/>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77" name="Google Shape;377;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78" name="Google Shape;378;p23"/>
          <p:cNvSpPr txBox="1"/>
          <p:nvPr>
            <p:ph type="title"/>
          </p:nvPr>
        </p:nvSpPr>
        <p:spPr>
          <a:xfrm>
            <a:off x="295564" y="194392"/>
            <a:ext cx="6779491"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PHYSICAL VITALITY:</a:t>
            </a:r>
            <a:endParaRPr b="1" sz="2800">
              <a:solidFill>
                <a:schemeClr val="dk1"/>
              </a:solidFill>
            </a:endParaRPr>
          </a:p>
        </p:txBody>
      </p:sp>
      <p:sp>
        <p:nvSpPr>
          <p:cNvPr id="379" name="Google Shape;379;p23"/>
          <p:cNvSpPr txBox="1"/>
          <p:nvPr>
            <p:ph idx="1" type="body"/>
          </p:nvPr>
        </p:nvSpPr>
        <p:spPr>
          <a:xfrm>
            <a:off x="295564" y="2152943"/>
            <a:ext cx="9162472" cy="4044656"/>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Benefits: Chair yoga is a modified version of traditional yoga that can be done while seated or with support from a chair. It helps improve flexibility, balance, and strength without putting strain on the joints.</a:t>
            </a:r>
            <a:endParaRPr sz="2800"/>
          </a:p>
          <a:p>
            <a:pPr indent="-228600" lvl="0" marL="228600" rtl="0" algn="l">
              <a:lnSpc>
                <a:spcPct val="110000"/>
              </a:lnSpc>
              <a:spcBef>
                <a:spcPts val="1000"/>
              </a:spcBef>
              <a:spcAft>
                <a:spcPts val="0"/>
              </a:spcAft>
              <a:buClr>
                <a:schemeClr val="dk1"/>
              </a:buClr>
              <a:buSzPts val="2800"/>
              <a:buChar char="•"/>
            </a:pPr>
            <a:r>
              <a:rPr lang="en-US" sz="2800"/>
              <a:t>Tips: Focus on deep breathing, gentle stretching, and slow movements. </a:t>
            </a:r>
            <a:endParaRPr sz="2800"/>
          </a:p>
        </p:txBody>
      </p:sp>
      <p:sp>
        <p:nvSpPr>
          <p:cNvPr id="380" name="Google Shape;380;p23"/>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81" name="Google Shape;381;p23"/>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82" name="Google Shape;382;p23"/>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383" name="Google Shape;383;p23"/>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384" name="Google Shape;384;p23"/>
          <p:cNvSpPr/>
          <p:nvPr/>
        </p:nvSpPr>
        <p:spPr>
          <a:xfrm>
            <a:off x="221673" y="1570182"/>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CHAIR YOGA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8" name="Shape 388"/>
        <p:cNvGrpSpPr/>
        <p:nvPr/>
      </p:nvGrpSpPr>
      <p:grpSpPr>
        <a:xfrm>
          <a:off x="0" y="0"/>
          <a:ext cx="0" cy="0"/>
          <a:chOff x="0" y="0"/>
          <a:chExt cx="0" cy="0"/>
        </a:xfrm>
      </p:grpSpPr>
      <p:sp>
        <p:nvSpPr>
          <p:cNvPr id="389" name="Google Shape;389;p24"/>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90" name="Google Shape;390;p2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91" name="Google Shape;391;p24"/>
          <p:cNvSpPr txBox="1"/>
          <p:nvPr>
            <p:ph type="title"/>
          </p:nvPr>
        </p:nvSpPr>
        <p:spPr>
          <a:xfrm>
            <a:off x="295564" y="194392"/>
            <a:ext cx="6779491"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PHYSICAL VITALITY:</a:t>
            </a:r>
            <a:endParaRPr b="1" sz="2800">
              <a:solidFill>
                <a:schemeClr val="dk1"/>
              </a:solidFill>
            </a:endParaRPr>
          </a:p>
        </p:txBody>
      </p:sp>
      <p:sp>
        <p:nvSpPr>
          <p:cNvPr id="392" name="Google Shape;392;p24"/>
          <p:cNvSpPr txBox="1"/>
          <p:nvPr>
            <p:ph idx="1" type="body"/>
          </p:nvPr>
        </p:nvSpPr>
        <p:spPr>
          <a:xfrm>
            <a:off x="295563" y="2152943"/>
            <a:ext cx="8876145" cy="4044656"/>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Benefits: Tai Chi is a form of mind-body exercise that combines slow, deliberate movements with breathing techniques. It’s great for improving balance, reducing stress, and enhancing coordination.</a:t>
            </a:r>
            <a:endParaRPr sz="2800"/>
          </a:p>
          <a:p>
            <a:pPr indent="-228600" lvl="0" marL="228600" rtl="0" algn="l">
              <a:lnSpc>
                <a:spcPct val="110000"/>
              </a:lnSpc>
              <a:spcBef>
                <a:spcPts val="1000"/>
              </a:spcBef>
              <a:spcAft>
                <a:spcPts val="0"/>
              </a:spcAft>
              <a:buClr>
                <a:schemeClr val="dk1"/>
              </a:buClr>
              <a:buSzPts val="2800"/>
              <a:buChar char="•"/>
            </a:pPr>
            <a:r>
              <a:rPr lang="en-US" sz="2800"/>
              <a:t>Tips: Tai Chi can be done in a group class or independently. It’s gentle on the joints and perfect for seniors with limited mobility.</a:t>
            </a:r>
            <a:endParaRPr sz="2800"/>
          </a:p>
        </p:txBody>
      </p:sp>
      <p:sp>
        <p:nvSpPr>
          <p:cNvPr id="393" name="Google Shape;393;p24"/>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394" name="Google Shape;394;p24"/>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395" name="Google Shape;395;p24"/>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396" name="Google Shape;396;p24"/>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397" name="Google Shape;397;p24"/>
          <p:cNvSpPr/>
          <p:nvPr/>
        </p:nvSpPr>
        <p:spPr>
          <a:xfrm>
            <a:off x="221673" y="1570182"/>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TAI CHI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1" name="Shape 401"/>
        <p:cNvGrpSpPr/>
        <p:nvPr/>
      </p:nvGrpSpPr>
      <p:grpSpPr>
        <a:xfrm>
          <a:off x="0" y="0"/>
          <a:ext cx="0" cy="0"/>
          <a:chOff x="0" y="0"/>
          <a:chExt cx="0" cy="0"/>
        </a:xfrm>
      </p:grpSpPr>
      <p:sp>
        <p:nvSpPr>
          <p:cNvPr id="402" name="Google Shape;402;p25"/>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03" name="Google Shape;403;p2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04" name="Google Shape;404;p25"/>
          <p:cNvSpPr txBox="1"/>
          <p:nvPr>
            <p:ph type="title"/>
          </p:nvPr>
        </p:nvSpPr>
        <p:spPr>
          <a:xfrm>
            <a:off x="568352" y="476155"/>
            <a:ext cx="6294266" cy="89082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venir"/>
              <a:buNone/>
            </a:pPr>
            <a:r>
              <a:rPr lang="en-US" sz="2800"/>
              <a:t>POTENTIAL BARRIERS TO MAINTAINING PHYSICAL VITALITY</a:t>
            </a:r>
            <a:endParaRPr b="1" sz="2800">
              <a:solidFill>
                <a:schemeClr val="dk1"/>
              </a:solidFill>
            </a:endParaRPr>
          </a:p>
        </p:txBody>
      </p:sp>
      <p:sp>
        <p:nvSpPr>
          <p:cNvPr id="405" name="Google Shape;405;p25"/>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06" name="Google Shape;406;p25"/>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407" name="Google Shape;407;p25"/>
          <p:cNvPicPr preferRelativeResize="0"/>
          <p:nvPr/>
        </p:nvPicPr>
        <p:blipFill rotWithShape="1">
          <a:blip r:embed="rId3">
            <a:alphaModFix/>
          </a:blip>
          <a:srcRect b="23713" l="20944" r="19594" t="9153"/>
          <a:stretch/>
        </p:blipFill>
        <p:spPr>
          <a:xfrm>
            <a:off x="9860468" y="1985819"/>
            <a:ext cx="1887051" cy="2130540"/>
          </a:xfrm>
          <a:prstGeom prst="rect">
            <a:avLst/>
          </a:prstGeom>
          <a:noFill/>
          <a:ln>
            <a:noFill/>
          </a:ln>
        </p:spPr>
      </p:pic>
      <p:pic>
        <p:nvPicPr>
          <p:cNvPr id="408" name="Google Shape;408;p25"/>
          <p:cNvPicPr preferRelativeResize="0"/>
          <p:nvPr/>
        </p:nvPicPr>
        <p:blipFill rotWithShape="1">
          <a:blip r:embed="rId4">
            <a:alphaModFix/>
          </a:blip>
          <a:srcRect b="0" l="0" r="0" t="0"/>
          <a:stretch/>
        </p:blipFill>
        <p:spPr>
          <a:xfrm>
            <a:off x="10745374" y="226197"/>
            <a:ext cx="1109568" cy="249958"/>
          </a:xfrm>
          <a:prstGeom prst="rect">
            <a:avLst/>
          </a:prstGeom>
          <a:noFill/>
          <a:ln>
            <a:noFill/>
          </a:ln>
        </p:spPr>
      </p:pic>
      <p:sp>
        <p:nvSpPr>
          <p:cNvPr id="409" name="Google Shape;409;p25"/>
          <p:cNvSpPr/>
          <p:nvPr/>
        </p:nvSpPr>
        <p:spPr>
          <a:xfrm>
            <a:off x="401608" y="1542955"/>
            <a:ext cx="2611621" cy="60036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venir"/>
                <a:ea typeface="Avenir"/>
                <a:cs typeface="Avenir"/>
                <a:sym typeface="Avenir"/>
              </a:rPr>
              <a:t>Health issues: </a:t>
            </a:r>
            <a:endParaRPr/>
          </a:p>
        </p:txBody>
      </p:sp>
      <p:sp>
        <p:nvSpPr>
          <p:cNvPr id="410" name="Google Shape;410;p25"/>
          <p:cNvSpPr/>
          <p:nvPr/>
        </p:nvSpPr>
        <p:spPr>
          <a:xfrm>
            <a:off x="1471890" y="2198737"/>
            <a:ext cx="230909" cy="397164"/>
          </a:xfrm>
          <a:prstGeom prst="downArrow">
            <a:avLst>
              <a:gd fmla="val 50000" name="adj1"/>
              <a:gd fmla="val 500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11" name="Google Shape;411;p25"/>
          <p:cNvSpPr/>
          <p:nvPr/>
        </p:nvSpPr>
        <p:spPr>
          <a:xfrm>
            <a:off x="291006" y="2685238"/>
            <a:ext cx="2202812" cy="3251201"/>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joint pain</a:t>
            </a:r>
            <a:endParaRPr b="0" i="0" sz="2400" u="none" cap="none" strike="noStrike">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fatigue</a:t>
            </a:r>
            <a:endParaRPr b="0" i="0" sz="2400" u="none" cap="none" strike="noStrike">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balance problems</a:t>
            </a:r>
            <a:endParaRPr b="0" i="0" sz="2400" u="none" cap="none" strike="noStrike">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reduced mobility </a:t>
            </a:r>
            <a:endParaRPr/>
          </a:p>
          <a:p>
            <a:pPr indent="-285750" lvl="0" marL="28575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chronic conditions</a:t>
            </a:r>
            <a:endParaRPr b="0" i="0" sz="2400" u="none" cap="none" strike="noStrike">
              <a:solidFill>
                <a:schemeClr val="lt1"/>
              </a:solidFill>
              <a:latin typeface="Avenir"/>
              <a:ea typeface="Avenir"/>
              <a:cs typeface="Avenir"/>
              <a:sym typeface="Avenir"/>
            </a:endParaRPr>
          </a:p>
        </p:txBody>
      </p:sp>
      <p:sp>
        <p:nvSpPr>
          <p:cNvPr id="412" name="Google Shape;412;p25"/>
          <p:cNvSpPr/>
          <p:nvPr/>
        </p:nvSpPr>
        <p:spPr>
          <a:xfrm>
            <a:off x="3565237" y="1534201"/>
            <a:ext cx="3223491" cy="565687"/>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venir"/>
                <a:ea typeface="Avenir"/>
                <a:cs typeface="Avenir"/>
                <a:sym typeface="Avenir"/>
              </a:rPr>
              <a:t>Economic Barriers</a:t>
            </a:r>
            <a:endParaRPr/>
          </a:p>
        </p:txBody>
      </p:sp>
      <p:sp>
        <p:nvSpPr>
          <p:cNvPr id="413" name="Google Shape;413;p25"/>
          <p:cNvSpPr/>
          <p:nvPr/>
        </p:nvSpPr>
        <p:spPr>
          <a:xfrm>
            <a:off x="3299259" y="2676001"/>
            <a:ext cx="3236188" cy="1752368"/>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venir"/>
                <a:ea typeface="Avenir"/>
                <a:cs typeface="Avenir"/>
                <a:sym typeface="Avenir"/>
              </a:rPr>
              <a:t>low income and high costs of exercise facilities</a:t>
            </a:r>
            <a:endParaRPr/>
          </a:p>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venir"/>
                <a:ea typeface="Avenir"/>
                <a:cs typeface="Avenir"/>
                <a:sym typeface="Avenir"/>
              </a:rPr>
              <a:t>no access to transportation to exercise facilities</a:t>
            </a:r>
            <a:endParaRPr/>
          </a:p>
        </p:txBody>
      </p:sp>
      <p:sp>
        <p:nvSpPr>
          <p:cNvPr id="414" name="Google Shape;414;p25"/>
          <p:cNvSpPr/>
          <p:nvPr/>
        </p:nvSpPr>
        <p:spPr>
          <a:xfrm>
            <a:off x="7507393" y="1406867"/>
            <a:ext cx="2243324" cy="493212"/>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venir"/>
                <a:ea typeface="Avenir"/>
                <a:cs typeface="Avenir"/>
                <a:sym typeface="Avenir"/>
              </a:rPr>
              <a:t>Others:</a:t>
            </a:r>
            <a:endParaRPr b="0" i="0" sz="2400" u="none" cap="none" strike="noStrike">
              <a:solidFill>
                <a:schemeClr val="lt1"/>
              </a:solidFill>
              <a:latin typeface="Avenir"/>
              <a:ea typeface="Avenir"/>
              <a:cs typeface="Avenir"/>
              <a:sym typeface="Avenir"/>
            </a:endParaRPr>
          </a:p>
        </p:txBody>
      </p:sp>
      <p:sp>
        <p:nvSpPr>
          <p:cNvPr id="415" name="Google Shape;415;p25"/>
          <p:cNvSpPr/>
          <p:nvPr/>
        </p:nvSpPr>
        <p:spPr>
          <a:xfrm>
            <a:off x="7397644" y="2419890"/>
            <a:ext cx="2462823" cy="1870923"/>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venir"/>
                <a:ea typeface="Avenir"/>
                <a:cs typeface="Avenir"/>
                <a:sym typeface="Avenir"/>
              </a:rPr>
              <a:t>lack of motivation</a:t>
            </a:r>
            <a:endParaRPr b="0" i="0" sz="1800" u="none" cap="none" strike="noStrike">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venir"/>
                <a:ea typeface="Avenir"/>
                <a:cs typeface="Avenir"/>
                <a:sym typeface="Avenir"/>
              </a:rPr>
              <a:t> lack of time or routine</a:t>
            </a:r>
            <a:endParaRPr b="0" i="0" sz="1800" u="none" cap="none" strike="noStrike">
              <a:solidFill>
                <a:schemeClr val="lt1"/>
              </a:solidFill>
              <a:latin typeface="Avenir"/>
              <a:ea typeface="Avenir"/>
              <a:cs typeface="Avenir"/>
              <a:sym typeface="Avenir"/>
            </a:endParaRPr>
          </a:p>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venir"/>
                <a:ea typeface="Avenir"/>
                <a:cs typeface="Avenir"/>
                <a:sym typeface="Avenir"/>
              </a:rPr>
              <a:t>fear of injury</a:t>
            </a:r>
            <a:endParaRPr/>
          </a:p>
          <a:p>
            <a:pPr indent="-285750" lvl="0" marL="285750" marR="0" rtl="0" algn="l">
              <a:spcBef>
                <a:spcPts val="0"/>
              </a:spcBef>
              <a:spcAft>
                <a:spcPts val="0"/>
              </a:spcAft>
              <a:buClr>
                <a:schemeClr val="lt1"/>
              </a:buClr>
              <a:buSzPts val="1800"/>
              <a:buFont typeface="Arial"/>
              <a:buChar char="•"/>
            </a:pPr>
            <a:r>
              <a:rPr b="0" i="0" lang="en-US" sz="1800" u="none" cap="none" strike="noStrike">
                <a:solidFill>
                  <a:schemeClr val="lt1"/>
                </a:solidFill>
                <a:latin typeface="Avenir"/>
                <a:ea typeface="Avenir"/>
                <a:cs typeface="Avenir"/>
                <a:sym typeface="Avenir"/>
              </a:rPr>
              <a:t>low self-asteem</a:t>
            </a:r>
            <a:endParaRPr b="0" i="0" sz="1800" u="none" cap="none" strike="noStrike">
              <a:solidFill>
                <a:schemeClr val="lt1"/>
              </a:solidFill>
              <a:latin typeface="Avenir"/>
              <a:ea typeface="Avenir"/>
              <a:cs typeface="Avenir"/>
              <a:sym typeface="Avenir"/>
            </a:endParaRPr>
          </a:p>
        </p:txBody>
      </p:sp>
      <p:sp>
        <p:nvSpPr>
          <p:cNvPr id="416" name="Google Shape;416;p25"/>
          <p:cNvSpPr/>
          <p:nvPr/>
        </p:nvSpPr>
        <p:spPr>
          <a:xfrm>
            <a:off x="3426085" y="4525262"/>
            <a:ext cx="6669259" cy="1913872"/>
          </a:xfrm>
          <a:prstGeom prst="cloudCallout">
            <a:avLst>
              <a:gd fmla="val -20833" name="adj1"/>
              <a:gd fmla="val 625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What barriers affect your physical activity the most? </a:t>
            </a:r>
            <a:endParaRPr/>
          </a:p>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How can you overcome them?</a:t>
            </a:r>
            <a:endParaRPr/>
          </a:p>
        </p:txBody>
      </p:sp>
      <p:pic>
        <p:nvPicPr>
          <p:cNvPr id="417" name="Google Shape;417;p25"/>
          <p:cNvPicPr preferRelativeResize="0"/>
          <p:nvPr/>
        </p:nvPicPr>
        <p:blipFill rotWithShape="1">
          <a:blip r:embed="rId5">
            <a:alphaModFix/>
          </a:blip>
          <a:srcRect b="0" l="0" r="0" t="0"/>
          <a:stretch/>
        </p:blipFill>
        <p:spPr>
          <a:xfrm>
            <a:off x="4830346" y="2190037"/>
            <a:ext cx="268247" cy="414564"/>
          </a:xfrm>
          <a:prstGeom prst="rect">
            <a:avLst/>
          </a:prstGeom>
          <a:noFill/>
          <a:ln>
            <a:noFill/>
          </a:ln>
        </p:spPr>
      </p:pic>
      <p:pic>
        <p:nvPicPr>
          <p:cNvPr id="418" name="Google Shape;418;p25"/>
          <p:cNvPicPr preferRelativeResize="0"/>
          <p:nvPr/>
        </p:nvPicPr>
        <p:blipFill rotWithShape="1">
          <a:blip r:embed="rId6">
            <a:alphaModFix/>
          </a:blip>
          <a:srcRect b="0" l="0" r="0" t="0"/>
          <a:stretch/>
        </p:blipFill>
        <p:spPr>
          <a:xfrm>
            <a:off x="8570468" y="1982755"/>
            <a:ext cx="268247" cy="4145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26"/>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24" name="Google Shape;424;p2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25" name="Google Shape;425;p26"/>
          <p:cNvSpPr txBox="1"/>
          <p:nvPr>
            <p:ph type="title"/>
          </p:nvPr>
        </p:nvSpPr>
        <p:spPr>
          <a:xfrm>
            <a:off x="128307" y="142348"/>
            <a:ext cx="6054100" cy="646546"/>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OVERCOMING BARRIERS – TIPS:</a:t>
            </a:r>
            <a:endParaRPr b="1" sz="2800">
              <a:solidFill>
                <a:schemeClr val="dk1"/>
              </a:solidFill>
            </a:endParaRPr>
          </a:p>
        </p:txBody>
      </p:sp>
      <p:sp>
        <p:nvSpPr>
          <p:cNvPr id="426" name="Google Shape;426;p26"/>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27" name="Google Shape;427;p26"/>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428" name="Google Shape;428;p26"/>
          <p:cNvPicPr preferRelativeResize="0"/>
          <p:nvPr/>
        </p:nvPicPr>
        <p:blipFill rotWithShape="1">
          <a:blip r:embed="rId3">
            <a:alphaModFix/>
          </a:blip>
          <a:srcRect b="23519" l="22632" r="24120" t="5482"/>
          <a:stretch/>
        </p:blipFill>
        <p:spPr>
          <a:xfrm>
            <a:off x="11023803" y="2278118"/>
            <a:ext cx="832569" cy="1110092"/>
          </a:xfrm>
          <a:prstGeom prst="rect">
            <a:avLst/>
          </a:prstGeom>
          <a:noFill/>
          <a:ln>
            <a:noFill/>
          </a:ln>
        </p:spPr>
      </p:pic>
      <p:pic>
        <p:nvPicPr>
          <p:cNvPr id="429" name="Google Shape;429;p26"/>
          <p:cNvPicPr preferRelativeResize="0"/>
          <p:nvPr/>
        </p:nvPicPr>
        <p:blipFill rotWithShape="1">
          <a:blip r:embed="rId4">
            <a:alphaModFix/>
          </a:blip>
          <a:srcRect b="0" l="0" r="0" t="0"/>
          <a:stretch/>
        </p:blipFill>
        <p:spPr>
          <a:xfrm>
            <a:off x="10935325" y="142348"/>
            <a:ext cx="1109568" cy="249958"/>
          </a:xfrm>
          <a:prstGeom prst="rect">
            <a:avLst/>
          </a:prstGeom>
          <a:noFill/>
          <a:ln>
            <a:noFill/>
          </a:ln>
        </p:spPr>
      </p:pic>
      <p:sp>
        <p:nvSpPr>
          <p:cNvPr id="430" name="Google Shape;430;p26"/>
          <p:cNvSpPr/>
          <p:nvPr/>
        </p:nvSpPr>
        <p:spPr>
          <a:xfrm>
            <a:off x="128307" y="902646"/>
            <a:ext cx="3943927" cy="1339273"/>
          </a:xfrm>
          <a:prstGeom prst="ellipse">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venir"/>
                <a:ea typeface="Avenir"/>
                <a:cs typeface="Avenir"/>
                <a:sym typeface="Avenir"/>
              </a:rPr>
              <a:t>Start slowly and set realistic goals</a:t>
            </a:r>
            <a:endParaRPr/>
          </a:p>
        </p:txBody>
      </p:sp>
      <p:sp>
        <p:nvSpPr>
          <p:cNvPr id="431" name="Google Shape;431;p26"/>
          <p:cNvSpPr/>
          <p:nvPr/>
        </p:nvSpPr>
        <p:spPr>
          <a:xfrm>
            <a:off x="5240140" y="788894"/>
            <a:ext cx="5268171" cy="1514993"/>
          </a:xfrm>
          <a:prstGeom prst="ellipse">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venir"/>
                <a:ea typeface="Avenir"/>
                <a:cs typeface="Avenir"/>
                <a:sym typeface="Avenir"/>
              </a:rPr>
              <a:t>Exercise with a friend, family member, or in a group setting.</a:t>
            </a:r>
            <a:endParaRPr/>
          </a:p>
        </p:txBody>
      </p:sp>
      <p:sp>
        <p:nvSpPr>
          <p:cNvPr id="432" name="Google Shape;432;p26"/>
          <p:cNvSpPr/>
          <p:nvPr/>
        </p:nvSpPr>
        <p:spPr>
          <a:xfrm>
            <a:off x="1149159" y="2408233"/>
            <a:ext cx="3566075" cy="1313228"/>
          </a:xfrm>
          <a:prstGeom prst="ellipse">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venir"/>
                <a:ea typeface="Avenir"/>
                <a:cs typeface="Avenir"/>
                <a:sym typeface="Avenir"/>
              </a:rPr>
              <a:t>Create a routine and make exercise a habit </a:t>
            </a:r>
            <a:endParaRPr/>
          </a:p>
        </p:txBody>
      </p:sp>
      <p:sp>
        <p:nvSpPr>
          <p:cNvPr id="433" name="Google Shape;433;p26"/>
          <p:cNvSpPr/>
          <p:nvPr/>
        </p:nvSpPr>
        <p:spPr>
          <a:xfrm>
            <a:off x="359015" y="4349013"/>
            <a:ext cx="5280418" cy="2329626"/>
          </a:xfrm>
          <a:prstGeom prst="bevel">
            <a:avLst>
              <a:gd fmla="val 12500"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400" u="none" cap="none" strike="noStrike">
                <a:solidFill>
                  <a:schemeClr val="lt1"/>
                </a:solidFill>
                <a:latin typeface="Avenir"/>
                <a:ea typeface="Avenir"/>
                <a:cs typeface="Avenir"/>
                <a:sym typeface="Avenir"/>
              </a:rPr>
              <a:t>A routine helps form a habit and ensures long-term commitment to staying active, even on days when motivation is low.</a:t>
            </a:r>
            <a:endParaRPr/>
          </a:p>
        </p:txBody>
      </p:sp>
      <p:sp>
        <p:nvSpPr>
          <p:cNvPr id="434" name="Google Shape;434;p26"/>
          <p:cNvSpPr/>
          <p:nvPr/>
        </p:nvSpPr>
        <p:spPr>
          <a:xfrm>
            <a:off x="2723018" y="3843699"/>
            <a:ext cx="418356" cy="443346"/>
          </a:xfrm>
          <a:prstGeom prst="downArrow">
            <a:avLst>
              <a:gd fmla="val 50000" name="adj1"/>
              <a:gd fmla="val 500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435" name="Google Shape;435;p26"/>
          <p:cNvPicPr preferRelativeResize="0"/>
          <p:nvPr/>
        </p:nvPicPr>
        <p:blipFill rotWithShape="1">
          <a:blip r:embed="rId5">
            <a:alphaModFix/>
          </a:blip>
          <a:srcRect b="0" l="0" r="12908" t="11832"/>
          <a:stretch/>
        </p:blipFill>
        <p:spPr>
          <a:xfrm>
            <a:off x="5922572" y="2801854"/>
            <a:ext cx="5012753" cy="3385806"/>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196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9" name="Shape 439"/>
        <p:cNvGrpSpPr/>
        <p:nvPr/>
      </p:nvGrpSpPr>
      <p:grpSpPr>
        <a:xfrm>
          <a:off x="0" y="0"/>
          <a:ext cx="0" cy="0"/>
          <a:chOff x="0" y="0"/>
          <a:chExt cx="0" cy="0"/>
        </a:xfrm>
      </p:grpSpPr>
      <p:sp>
        <p:nvSpPr>
          <p:cNvPr id="440" name="Google Shape;440;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41" name="Google Shape;441;p27"/>
          <p:cNvSpPr/>
          <p:nvPr/>
        </p:nvSpPr>
        <p:spPr>
          <a:xfrm rot="5400000">
            <a:off x="53658" y="-55810"/>
            <a:ext cx="6859721" cy="6967904"/>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42" name="Google Shape;442;p27"/>
          <p:cNvSpPr/>
          <p:nvPr/>
        </p:nvSpPr>
        <p:spPr>
          <a:xfrm rot="-5400000">
            <a:off x="54516" y="-50314"/>
            <a:ext cx="6858005" cy="6967903"/>
          </a:xfrm>
          <a:custGeom>
            <a:rect b="b" l="l" r="r" t="t"/>
            <a:pathLst>
              <a:path extrusionOk="0" h="2559050" w="2559050">
                <a:moveTo>
                  <a:pt x="0" y="0"/>
                </a:moveTo>
                <a:lnTo>
                  <a:pt x="2559050" y="0"/>
                </a:lnTo>
                <a:cubicBezTo>
                  <a:pt x="2559050" y="1413324"/>
                  <a:pt x="1413324" y="2559050"/>
                  <a:pt x="0" y="255905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
        <p:nvSpPr>
          <p:cNvPr id="443" name="Google Shape;443;p27"/>
          <p:cNvSpPr txBox="1"/>
          <p:nvPr>
            <p:ph type="ctrTitle"/>
          </p:nvPr>
        </p:nvSpPr>
        <p:spPr>
          <a:xfrm>
            <a:off x="0" y="1176505"/>
            <a:ext cx="4272646" cy="1916084"/>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0"/>
              </a:spcBef>
              <a:spcAft>
                <a:spcPts val="0"/>
              </a:spcAft>
              <a:buClr>
                <a:schemeClr val="dk1"/>
              </a:buClr>
              <a:buSzPts val="3200"/>
              <a:buFont typeface="Avenir"/>
              <a:buNone/>
            </a:pPr>
            <a:r>
              <a:rPr lang="en-US"/>
              <a:t>COMBINING PHYSICAL AND MENTAL ACTIVITY</a:t>
            </a:r>
            <a:endParaRPr/>
          </a:p>
        </p:txBody>
      </p:sp>
      <p:sp>
        <p:nvSpPr>
          <p:cNvPr id="444" name="Google Shape;444;p27"/>
          <p:cNvSpPr/>
          <p:nvPr/>
        </p:nvSpPr>
        <p:spPr>
          <a:xfrm rot="5400000">
            <a:off x="6988933" y="-21461"/>
            <a:ext cx="1703094" cy="1746020"/>
          </a:xfrm>
          <a:prstGeom prst="rect">
            <a:avLst/>
          </a:pr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45" name="Google Shape;445;p27"/>
          <p:cNvSpPr/>
          <p:nvPr/>
        </p:nvSpPr>
        <p:spPr>
          <a:xfrm rot="5400000">
            <a:off x="6988055" y="-22336"/>
            <a:ext cx="1704847" cy="1746021"/>
          </a:xfrm>
          <a:custGeom>
            <a:rect b="b" l="l" r="r" t="t"/>
            <a:pathLst>
              <a:path extrusionOk="0" h="3433573" w="3488602">
                <a:moveTo>
                  <a:pt x="0" y="0"/>
                </a:moveTo>
                <a:lnTo>
                  <a:pt x="3488602" y="0"/>
                </a:lnTo>
                <a:lnTo>
                  <a:pt x="0" y="3433573"/>
                </a:lnTo>
                <a:lnTo>
                  <a:pt x="0" y="0"/>
                </a:lnTo>
                <a:close/>
              </a:path>
            </a:pathLst>
          </a:cu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46" name="Google Shape;446;p27"/>
          <p:cNvSpPr/>
          <p:nvPr/>
        </p:nvSpPr>
        <p:spPr>
          <a:xfrm rot="5400000">
            <a:off x="6978388" y="1692178"/>
            <a:ext cx="1724184" cy="174602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47" name="Google Shape;447;p27"/>
          <p:cNvSpPr/>
          <p:nvPr/>
        </p:nvSpPr>
        <p:spPr>
          <a:xfrm flipH="1">
            <a:off x="6968949" y="1703064"/>
            <a:ext cx="1744539" cy="862967"/>
          </a:xfrm>
          <a:custGeom>
            <a:rect b="b" l="l" r="r" t="t"/>
            <a:pathLst>
              <a:path extrusionOk="0" h="1716787" w="3433574">
                <a:moveTo>
                  <a:pt x="3433574" y="0"/>
                </a:moveTo>
                <a:lnTo>
                  <a:pt x="1716787" y="0"/>
                </a:lnTo>
                <a:lnTo>
                  <a:pt x="0" y="0"/>
                </a:lnTo>
                <a:cubicBezTo>
                  <a:pt x="0" y="948155"/>
                  <a:pt x="768632" y="1716787"/>
                  <a:pt x="1716787" y="1716787"/>
                </a:cubicBezTo>
                <a:cubicBezTo>
                  <a:pt x="2664942" y="1716787"/>
                  <a:pt x="3433574" y="948155"/>
                  <a:pt x="3433574" y="0"/>
                </a:cubicBezTo>
                <a:close/>
              </a:path>
            </a:pathLst>
          </a:cu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
        <p:nvSpPr>
          <p:cNvPr id="448" name="Google Shape;448;p27"/>
          <p:cNvSpPr/>
          <p:nvPr/>
        </p:nvSpPr>
        <p:spPr>
          <a:xfrm flipH="1">
            <a:off x="6968949" y="2566032"/>
            <a:ext cx="1744539" cy="862967"/>
          </a:xfrm>
          <a:custGeom>
            <a:rect b="b" l="l" r="r" t="t"/>
            <a:pathLst>
              <a:path extrusionOk="0" h="1716787" w="3433574">
                <a:moveTo>
                  <a:pt x="3433574" y="0"/>
                </a:moveTo>
                <a:lnTo>
                  <a:pt x="1716787" y="0"/>
                </a:lnTo>
                <a:lnTo>
                  <a:pt x="0" y="0"/>
                </a:lnTo>
                <a:cubicBezTo>
                  <a:pt x="0" y="948155"/>
                  <a:pt x="768632" y="1716787"/>
                  <a:pt x="1716787" y="1716787"/>
                </a:cubicBezTo>
                <a:cubicBezTo>
                  <a:pt x="2664942" y="1716787"/>
                  <a:pt x="3433574" y="948155"/>
                  <a:pt x="3433574" y="0"/>
                </a:cubicBezTo>
                <a:close/>
              </a:path>
            </a:pathLst>
          </a:cu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
        <p:nvSpPr>
          <p:cNvPr id="449" name="Google Shape;449;p27"/>
          <p:cNvSpPr/>
          <p:nvPr/>
        </p:nvSpPr>
        <p:spPr>
          <a:xfrm rot="5400000">
            <a:off x="8738250" y="-24765"/>
            <a:ext cx="3427285" cy="3476805"/>
          </a:xfrm>
          <a:prstGeom prst="rect">
            <a:avLst/>
          </a:pr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50" name="Google Shape;450;p27"/>
          <p:cNvSpPr/>
          <p:nvPr/>
        </p:nvSpPr>
        <p:spPr>
          <a:xfrm>
            <a:off x="8914500" y="178410"/>
            <a:ext cx="3070455" cy="307045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51" name="Google Shape;451;p27"/>
          <p:cNvSpPr/>
          <p:nvPr/>
        </p:nvSpPr>
        <p:spPr>
          <a:xfrm rot="5400000">
            <a:off x="6122799" y="4271951"/>
            <a:ext cx="3435362" cy="174602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52" name="Google Shape;452;p27"/>
          <p:cNvSpPr/>
          <p:nvPr/>
        </p:nvSpPr>
        <p:spPr>
          <a:xfrm flipH="1" rot="-5400000">
            <a:off x="6122814" y="4271933"/>
            <a:ext cx="3435331" cy="1746022"/>
          </a:xfrm>
          <a:custGeom>
            <a:rect b="b" l="l" r="r" t="t"/>
            <a:pathLst>
              <a:path extrusionOk="0" h="1716787" w="3433574">
                <a:moveTo>
                  <a:pt x="3433574" y="0"/>
                </a:moveTo>
                <a:lnTo>
                  <a:pt x="1716787" y="0"/>
                </a:lnTo>
                <a:lnTo>
                  <a:pt x="0" y="0"/>
                </a:lnTo>
                <a:cubicBezTo>
                  <a:pt x="0" y="948155"/>
                  <a:pt x="768632" y="1716787"/>
                  <a:pt x="1716787" y="1716787"/>
                </a:cubicBezTo>
                <a:cubicBezTo>
                  <a:pt x="2664942" y="1716787"/>
                  <a:pt x="3433574" y="948155"/>
                  <a:pt x="3433574" y="0"/>
                </a:cubicBezTo>
                <a:close/>
              </a:path>
            </a:pathLst>
          </a:cu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sp>
        <p:nvSpPr>
          <p:cNvPr id="453" name="Google Shape;453;p27"/>
          <p:cNvSpPr/>
          <p:nvPr/>
        </p:nvSpPr>
        <p:spPr>
          <a:xfrm rot="5400000">
            <a:off x="8734228" y="3406574"/>
            <a:ext cx="3435330" cy="3476805"/>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454" name="Google Shape;454;p27"/>
          <p:cNvSpPr/>
          <p:nvPr/>
        </p:nvSpPr>
        <p:spPr>
          <a:xfrm rot="10800000">
            <a:off x="8707457" y="3427799"/>
            <a:ext cx="3484541" cy="3434283"/>
          </a:xfrm>
          <a:custGeom>
            <a:rect b="b" l="l" r="r" t="t"/>
            <a:pathLst>
              <a:path extrusionOk="0" h="3433573" w="3488602">
                <a:moveTo>
                  <a:pt x="0" y="0"/>
                </a:moveTo>
                <a:lnTo>
                  <a:pt x="3488602" y="0"/>
                </a:lnTo>
                <a:lnTo>
                  <a:pt x="0" y="3433573"/>
                </a:lnTo>
                <a:lnTo>
                  <a:pt x="0" y="0"/>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455" name="Google Shape;455;p27"/>
          <p:cNvPicPr preferRelativeResize="0"/>
          <p:nvPr/>
        </p:nvPicPr>
        <p:blipFill rotWithShape="1">
          <a:blip r:embed="rId3">
            <a:alphaModFix/>
          </a:blip>
          <a:srcRect b="0" l="0" r="0" t="0"/>
          <a:stretch/>
        </p:blipFill>
        <p:spPr>
          <a:xfrm>
            <a:off x="-251" y="5475550"/>
            <a:ext cx="1377815" cy="1377815"/>
          </a:xfrm>
          <a:prstGeom prst="rect">
            <a:avLst/>
          </a:prstGeom>
          <a:noFill/>
          <a:ln>
            <a:noFill/>
          </a:ln>
        </p:spPr>
      </p:pic>
      <p:pic>
        <p:nvPicPr>
          <p:cNvPr id="456" name="Google Shape;456;p27"/>
          <p:cNvPicPr preferRelativeResize="0"/>
          <p:nvPr/>
        </p:nvPicPr>
        <p:blipFill rotWithShape="1">
          <a:blip r:embed="rId4">
            <a:alphaModFix/>
          </a:blip>
          <a:srcRect b="0" l="0" r="0" t="0"/>
          <a:stretch/>
        </p:blipFill>
        <p:spPr>
          <a:xfrm>
            <a:off x="5221448" y="6327603"/>
            <a:ext cx="1554615" cy="353599"/>
          </a:xfrm>
          <a:prstGeom prst="rect">
            <a:avLst/>
          </a:prstGeom>
          <a:noFill/>
          <a:ln>
            <a:noFill/>
          </a:ln>
        </p:spPr>
      </p:pic>
      <p:sp>
        <p:nvSpPr>
          <p:cNvPr id="457" name="Google Shape;457;p27"/>
          <p:cNvSpPr txBox="1"/>
          <p:nvPr/>
        </p:nvSpPr>
        <p:spPr>
          <a:xfrm>
            <a:off x="303631" y="3759946"/>
            <a:ext cx="4917817"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1"/>
                </a:solidFill>
                <a:latin typeface="Avenir"/>
                <a:ea typeface="Avenir"/>
                <a:cs typeface="Avenir"/>
                <a:sym typeface="Avenir"/>
              </a:rPr>
              <a:t>Example of good practice: </a:t>
            </a:r>
            <a:endParaRPr/>
          </a:p>
          <a:p>
            <a:pPr indent="0" lvl="0" marL="0" marR="0" rtl="0" algn="l">
              <a:spcBef>
                <a:spcPts val="0"/>
              </a:spcBef>
              <a:spcAft>
                <a:spcPts val="0"/>
              </a:spcAft>
              <a:buNone/>
            </a:pPr>
            <a:r>
              <a:rPr b="1" lang="en-US" sz="2800">
                <a:solidFill>
                  <a:schemeClr val="dk1"/>
                </a:solidFill>
                <a:latin typeface="Avenir"/>
                <a:ea typeface="Avenir"/>
                <a:cs typeface="Avenir"/>
                <a:sym typeface="Avenir"/>
              </a:rPr>
              <a:t>Reminiscence /</a:t>
            </a:r>
            <a:endParaRPr/>
          </a:p>
          <a:p>
            <a:pPr indent="0" lvl="0" marL="0" marR="0" rtl="0" algn="l">
              <a:spcBef>
                <a:spcPts val="0"/>
              </a:spcBef>
              <a:spcAft>
                <a:spcPts val="0"/>
              </a:spcAft>
              <a:buNone/>
            </a:pPr>
            <a:r>
              <a:rPr b="1" lang="en-US" sz="2800">
                <a:solidFill>
                  <a:schemeClr val="dk1"/>
                </a:solidFill>
                <a:latin typeface="Avenir"/>
                <a:ea typeface="Avenir"/>
                <a:cs typeface="Avenir"/>
                <a:sym typeface="Avenir"/>
              </a:rPr>
              <a:t>Reminiscence promenade </a:t>
            </a:r>
            <a:endParaRPr b="1" sz="2800">
              <a:solidFill>
                <a:schemeClr val="dk1"/>
              </a:solidFill>
              <a:latin typeface="Avenir"/>
              <a:ea typeface="Avenir"/>
              <a:cs typeface="Avenir"/>
              <a:sym typeface="Aveni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61" name="Shape 461"/>
        <p:cNvGrpSpPr/>
        <p:nvPr/>
      </p:nvGrpSpPr>
      <p:grpSpPr>
        <a:xfrm>
          <a:off x="0" y="0"/>
          <a:ext cx="0" cy="0"/>
          <a:chOff x="0" y="0"/>
          <a:chExt cx="0" cy="0"/>
        </a:xfrm>
      </p:grpSpPr>
      <p:sp>
        <p:nvSpPr>
          <p:cNvPr id="462" name="Google Shape;462;p28"/>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63" name="Google Shape;463;p2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64" name="Google Shape;464;p28"/>
          <p:cNvSpPr txBox="1"/>
          <p:nvPr>
            <p:ph type="title"/>
          </p:nvPr>
        </p:nvSpPr>
        <p:spPr>
          <a:xfrm>
            <a:off x="858982" y="720436"/>
            <a:ext cx="5007243" cy="785092"/>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REMINISCENCE </a:t>
            </a:r>
            <a:endParaRPr b="1" sz="2800">
              <a:solidFill>
                <a:schemeClr val="dk1"/>
              </a:solidFill>
            </a:endParaRPr>
          </a:p>
        </p:txBody>
      </p:sp>
      <p:sp>
        <p:nvSpPr>
          <p:cNvPr id="465" name="Google Shape;465;p28"/>
          <p:cNvSpPr txBox="1"/>
          <p:nvPr>
            <p:ph idx="1" type="body"/>
          </p:nvPr>
        </p:nvSpPr>
        <p:spPr>
          <a:xfrm>
            <a:off x="568352" y="1865745"/>
            <a:ext cx="6007939" cy="4599710"/>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lang="en-US" sz="2400"/>
              <a:t>Reminiscence is a highly productive and simple technique * that originates from gerontology, aimed at strengthening the identity and empowering older adults, which also means enhancing relationships and improving their overall well-being. </a:t>
            </a:r>
            <a:endParaRPr sz="2400"/>
          </a:p>
          <a:p>
            <a:pPr indent="-76200" lvl="0" marL="228600" rtl="0" algn="l">
              <a:lnSpc>
                <a:spcPct val="110000"/>
              </a:lnSpc>
              <a:spcBef>
                <a:spcPts val="1000"/>
              </a:spcBef>
              <a:spcAft>
                <a:spcPts val="0"/>
              </a:spcAft>
              <a:buClr>
                <a:schemeClr val="dk1"/>
              </a:buClr>
              <a:buSzPts val="2400"/>
              <a:buNone/>
            </a:pPr>
            <a:r>
              <a:t/>
            </a:r>
            <a:endParaRPr sz="2400"/>
          </a:p>
          <a:p>
            <a:pPr indent="0" lvl="0" marL="0" rtl="0" algn="l">
              <a:lnSpc>
                <a:spcPct val="110000"/>
              </a:lnSpc>
              <a:spcBef>
                <a:spcPts val="1000"/>
              </a:spcBef>
              <a:spcAft>
                <a:spcPts val="0"/>
              </a:spcAft>
              <a:buClr>
                <a:schemeClr val="dk1"/>
              </a:buClr>
              <a:buSzPts val="2400"/>
              <a:buNone/>
            </a:pPr>
            <a:r>
              <a:rPr lang="en-US" sz="2400"/>
              <a:t>*</a:t>
            </a:r>
            <a:r>
              <a:rPr lang="en-US"/>
              <a:t>Burnside, I.M. (1984.)  Working With the Elderly: Group Process and Techniques</a:t>
            </a:r>
            <a:endParaRPr/>
          </a:p>
        </p:txBody>
      </p:sp>
      <p:sp>
        <p:nvSpPr>
          <p:cNvPr id="466" name="Google Shape;466;p28"/>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67" name="Google Shape;467;p28"/>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468" name="Google Shape;468;p28"/>
          <p:cNvPicPr preferRelativeResize="0"/>
          <p:nvPr/>
        </p:nvPicPr>
        <p:blipFill rotWithShape="1">
          <a:blip r:embed="rId3">
            <a:alphaModFix/>
          </a:blip>
          <a:srcRect b="0" l="0" r="0" t="0"/>
          <a:stretch/>
        </p:blipFill>
        <p:spPr>
          <a:xfrm>
            <a:off x="7102331" y="1034570"/>
            <a:ext cx="3832994" cy="3832994"/>
          </a:xfrm>
          <a:prstGeom prst="rect">
            <a:avLst/>
          </a:prstGeom>
          <a:noFill/>
          <a:ln>
            <a:noFill/>
          </a:ln>
        </p:spPr>
      </p:pic>
      <p:pic>
        <p:nvPicPr>
          <p:cNvPr id="469" name="Google Shape;469;p28"/>
          <p:cNvPicPr preferRelativeResize="0"/>
          <p:nvPr/>
        </p:nvPicPr>
        <p:blipFill rotWithShape="1">
          <a:blip r:embed="rId4">
            <a:alphaModFix/>
          </a:blip>
          <a:srcRect b="0" l="0" r="0" t="0"/>
          <a:stretch/>
        </p:blipFill>
        <p:spPr>
          <a:xfrm>
            <a:off x="10930101" y="6387086"/>
            <a:ext cx="1109568" cy="24995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3" name="Shape 473"/>
        <p:cNvGrpSpPr/>
        <p:nvPr/>
      </p:nvGrpSpPr>
      <p:grpSpPr>
        <a:xfrm>
          <a:off x="0" y="0"/>
          <a:ext cx="0" cy="0"/>
          <a:chOff x="0" y="0"/>
          <a:chExt cx="0" cy="0"/>
        </a:xfrm>
      </p:grpSpPr>
      <p:sp>
        <p:nvSpPr>
          <p:cNvPr id="474" name="Google Shape;474;p29"/>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75" name="Google Shape;475;p2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76" name="Google Shape;476;p29"/>
          <p:cNvSpPr txBox="1"/>
          <p:nvPr>
            <p:ph idx="1" type="body"/>
          </p:nvPr>
        </p:nvSpPr>
        <p:spPr>
          <a:xfrm>
            <a:off x="360217" y="2678545"/>
            <a:ext cx="9772074" cy="38330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lang="en-US" sz="2400"/>
              <a:t>Improvement of cognitive functions</a:t>
            </a:r>
            <a:endParaRPr sz="2400"/>
          </a:p>
          <a:p>
            <a:pPr indent="-228600" lvl="0" marL="228600" rtl="0" algn="l">
              <a:lnSpc>
                <a:spcPct val="110000"/>
              </a:lnSpc>
              <a:spcBef>
                <a:spcPts val="1000"/>
              </a:spcBef>
              <a:spcAft>
                <a:spcPts val="0"/>
              </a:spcAft>
              <a:buClr>
                <a:schemeClr val="dk1"/>
              </a:buClr>
              <a:buSzPts val="2400"/>
              <a:buChar char="•"/>
            </a:pPr>
            <a:r>
              <a:rPr lang="en-US" sz="2400"/>
              <a:t>Emotional well-being: reminiscence can help reduce feelings of depression and anxiety </a:t>
            </a:r>
            <a:endParaRPr sz="2400"/>
          </a:p>
          <a:p>
            <a:pPr indent="-228600" lvl="0" marL="228600" rtl="0" algn="l">
              <a:lnSpc>
                <a:spcPct val="110000"/>
              </a:lnSpc>
              <a:spcBef>
                <a:spcPts val="1000"/>
              </a:spcBef>
              <a:spcAft>
                <a:spcPts val="0"/>
              </a:spcAft>
              <a:buClr>
                <a:schemeClr val="dk1"/>
              </a:buClr>
              <a:buSzPts val="2400"/>
              <a:buChar char="•"/>
            </a:pPr>
            <a:r>
              <a:rPr lang="en-US" sz="2400"/>
              <a:t>Strengthening identity and self-esteem</a:t>
            </a:r>
            <a:endParaRPr/>
          </a:p>
          <a:p>
            <a:pPr indent="-228600" lvl="0" marL="228600" rtl="0" algn="l">
              <a:lnSpc>
                <a:spcPct val="110000"/>
              </a:lnSpc>
              <a:spcBef>
                <a:spcPts val="1000"/>
              </a:spcBef>
              <a:spcAft>
                <a:spcPts val="0"/>
              </a:spcAft>
              <a:buClr>
                <a:schemeClr val="dk1"/>
              </a:buClr>
              <a:buSzPts val="2400"/>
              <a:buChar char="•"/>
            </a:pPr>
            <a:r>
              <a:rPr lang="en-US" sz="2400"/>
              <a:t>Social connection: group reminiscence can encourage social interaction and bonding with others</a:t>
            </a:r>
            <a:endParaRPr sz="2400"/>
          </a:p>
          <a:p>
            <a:pPr indent="-228600" lvl="0" marL="228600" rtl="0" algn="l">
              <a:lnSpc>
                <a:spcPct val="110000"/>
              </a:lnSpc>
              <a:spcBef>
                <a:spcPts val="1000"/>
              </a:spcBef>
              <a:spcAft>
                <a:spcPts val="0"/>
              </a:spcAft>
              <a:buClr>
                <a:schemeClr val="dk1"/>
              </a:buClr>
              <a:buSzPts val="2400"/>
              <a:buChar char="•"/>
            </a:pPr>
            <a:r>
              <a:rPr lang="en-US" sz="2400"/>
              <a:t>Physical benefit: walking promotes circulation, strengthens fitness, contributes to a sense of calm, and improves mood.</a:t>
            </a:r>
            <a:endParaRPr/>
          </a:p>
          <a:p>
            <a:pPr indent="0" lvl="0" marL="0" rtl="0" algn="l">
              <a:lnSpc>
                <a:spcPct val="110000"/>
              </a:lnSpc>
              <a:spcBef>
                <a:spcPts val="1000"/>
              </a:spcBef>
              <a:spcAft>
                <a:spcPts val="0"/>
              </a:spcAft>
              <a:buClr>
                <a:schemeClr val="dk1"/>
              </a:buClr>
              <a:buSzPts val="2400"/>
              <a:buNone/>
            </a:pPr>
            <a:r>
              <a:t/>
            </a:r>
            <a:endParaRPr sz="2400"/>
          </a:p>
        </p:txBody>
      </p:sp>
      <p:sp>
        <p:nvSpPr>
          <p:cNvPr id="477" name="Google Shape;477;p29"/>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78" name="Google Shape;478;p29"/>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479" name="Google Shape;479;p29"/>
          <p:cNvPicPr preferRelativeResize="0"/>
          <p:nvPr/>
        </p:nvPicPr>
        <p:blipFill rotWithShape="1">
          <a:blip r:embed="rId3">
            <a:alphaModFix/>
          </a:blip>
          <a:srcRect b="0" l="0" r="0" t="0"/>
          <a:stretch/>
        </p:blipFill>
        <p:spPr>
          <a:xfrm>
            <a:off x="10275118" y="2443477"/>
            <a:ext cx="1574341" cy="1574341"/>
          </a:xfrm>
          <a:prstGeom prst="rect">
            <a:avLst/>
          </a:prstGeom>
          <a:noFill/>
          <a:ln>
            <a:noFill/>
          </a:ln>
        </p:spPr>
      </p:pic>
      <p:pic>
        <p:nvPicPr>
          <p:cNvPr id="480" name="Google Shape;480;p29"/>
          <p:cNvPicPr preferRelativeResize="0"/>
          <p:nvPr/>
        </p:nvPicPr>
        <p:blipFill rotWithShape="1">
          <a:blip r:embed="rId4">
            <a:alphaModFix/>
          </a:blip>
          <a:srcRect b="0" l="0" r="0" t="0"/>
          <a:stretch/>
        </p:blipFill>
        <p:spPr>
          <a:xfrm>
            <a:off x="10935325" y="142348"/>
            <a:ext cx="1109568" cy="249958"/>
          </a:xfrm>
          <a:prstGeom prst="rect">
            <a:avLst/>
          </a:prstGeom>
          <a:noFill/>
          <a:ln>
            <a:noFill/>
          </a:ln>
        </p:spPr>
      </p:pic>
      <p:sp>
        <p:nvSpPr>
          <p:cNvPr id="481" name="Google Shape;481;p29"/>
          <p:cNvSpPr/>
          <p:nvPr/>
        </p:nvSpPr>
        <p:spPr>
          <a:xfrm>
            <a:off x="544945" y="267327"/>
            <a:ext cx="8728364" cy="1475628"/>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venir"/>
                <a:ea typeface="Avenir"/>
                <a:cs typeface="Avenir"/>
                <a:sym typeface="Avenir"/>
              </a:rPr>
              <a:t>The reminiscence technique has been applied globally for many years, and numerous studies have demonstrated its benefits:</a:t>
            </a:r>
            <a:endParaRPr/>
          </a:p>
        </p:txBody>
      </p:sp>
      <p:sp>
        <p:nvSpPr>
          <p:cNvPr id="482" name="Google Shape;482;p29"/>
          <p:cNvSpPr/>
          <p:nvPr/>
        </p:nvSpPr>
        <p:spPr>
          <a:xfrm>
            <a:off x="3995666" y="1866260"/>
            <a:ext cx="539389" cy="688980"/>
          </a:xfrm>
          <a:prstGeom prst="downArrow">
            <a:avLst>
              <a:gd fmla="val 50000" name="adj1"/>
              <a:gd fmla="val 500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12" name="Google Shape;112;p3"/>
          <p:cNvSpPr txBox="1"/>
          <p:nvPr>
            <p:ph type="title"/>
          </p:nvPr>
        </p:nvSpPr>
        <p:spPr>
          <a:xfrm>
            <a:off x="569364" y="307600"/>
            <a:ext cx="5221836" cy="551382"/>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Clr>
                <a:srgbClr val="FFC000"/>
              </a:buClr>
              <a:buSzPts val="3600"/>
              <a:buFont typeface="Avenir"/>
              <a:buNone/>
            </a:pPr>
            <a:r>
              <a:rPr lang="en-US" sz="3600">
                <a:solidFill>
                  <a:srgbClr val="FFC000"/>
                </a:solidFill>
              </a:rPr>
              <a:t>MENTAL VITALITY:</a:t>
            </a:r>
            <a:br>
              <a:rPr lang="en-US" sz="3600">
                <a:solidFill>
                  <a:srgbClr val="FFC000"/>
                </a:solidFill>
              </a:rPr>
            </a:br>
            <a:endParaRPr sz="3600">
              <a:solidFill>
                <a:srgbClr val="FFC000"/>
              </a:solidFill>
            </a:endParaRPr>
          </a:p>
        </p:txBody>
      </p:sp>
      <p:sp>
        <p:nvSpPr>
          <p:cNvPr id="113" name="Google Shape;113;p3"/>
          <p:cNvSpPr/>
          <p:nvPr/>
        </p:nvSpPr>
        <p:spPr>
          <a:xfrm>
            <a:off x="8701003" y="-1"/>
            <a:ext cx="3487577" cy="3429000"/>
          </a:xfrm>
          <a:prstGeom prst="rect">
            <a:avLst/>
          </a:pr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14" name="Google Shape;114;p3"/>
          <p:cNvPicPr preferRelativeResize="0"/>
          <p:nvPr/>
        </p:nvPicPr>
        <p:blipFill rotWithShape="1">
          <a:blip r:embed="rId3">
            <a:alphaModFix/>
          </a:blip>
          <a:srcRect b="-1" l="0" r="-1" t="0"/>
          <a:stretch/>
        </p:blipFill>
        <p:spPr>
          <a:xfrm>
            <a:off x="8914500" y="178410"/>
            <a:ext cx="3070456" cy="3070456"/>
          </a:xfrm>
          <a:custGeom>
            <a:rect b="b" l="l" r="r" t="t"/>
            <a:pathLst>
              <a:path extrusionOk="0" h="3070456" w="3070456">
                <a:moveTo>
                  <a:pt x="1535228" y="0"/>
                </a:moveTo>
                <a:cubicBezTo>
                  <a:pt x="2383111" y="0"/>
                  <a:pt x="3070456" y="687345"/>
                  <a:pt x="3070456" y="1535228"/>
                </a:cubicBezTo>
                <a:cubicBezTo>
                  <a:pt x="3070456" y="2383111"/>
                  <a:pt x="2383111" y="3070456"/>
                  <a:pt x="1535228" y="3070456"/>
                </a:cubicBezTo>
                <a:cubicBezTo>
                  <a:pt x="687345" y="3070456"/>
                  <a:pt x="0" y="2383111"/>
                  <a:pt x="0" y="1535228"/>
                </a:cubicBezTo>
                <a:cubicBezTo>
                  <a:pt x="0" y="687345"/>
                  <a:pt x="687345" y="0"/>
                  <a:pt x="1535228" y="0"/>
                </a:cubicBezTo>
                <a:close/>
              </a:path>
            </a:pathLst>
          </a:custGeom>
          <a:noFill/>
          <a:ln>
            <a:noFill/>
          </a:ln>
        </p:spPr>
      </p:pic>
      <p:pic>
        <p:nvPicPr>
          <p:cNvPr id="115" name="Google Shape;115;p3"/>
          <p:cNvPicPr preferRelativeResize="0"/>
          <p:nvPr/>
        </p:nvPicPr>
        <p:blipFill rotWithShape="1">
          <a:blip r:embed="rId4">
            <a:alphaModFix/>
          </a:blip>
          <a:srcRect b="0" l="0" r="0" t="0"/>
          <a:stretch/>
        </p:blipFill>
        <p:spPr>
          <a:xfrm>
            <a:off x="10581977" y="6444591"/>
            <a:ext cx="1536788" cy="346200"/>
          </a:xfrm>
          <a:prstGeom prst="rect">
            <a:avLst/>
          </a:prstGeom>
          <a:noFill/>
          <a:ln>
            <a:noFill/>
          </a:ln>
        </p:spPr>
      </p:pic>
      <p:sp>
        <p:nvSpPr>
          <p:cNvPr id="116" name="Google Shape;116;p3"/>
          <p:cNvSpPr txBox="1"/>
          <p:nvPr>
            <p:ph idx="1" type="body"/>
          </p:nvPr>
        </p:nvSpPr>
        <p:spPr>
          <a:xfrm>
            <a:off x="132306" y="1427019"/>
            <a:ext cx="8365073" cy="4511963"/>
          </a:xfrm>
          <a:prstGeom prst="rect">
            <a:avLst/>
          </a:prstGeom>
          <a:noFill/>
          <a:ln>
            <a:noFill/>
          </a:ln>
        </p:spPr>
        <p:txBody>
          <a:bodyPr anchorCtr="0" anchor="t" bIns="45700" lIns="91425" spcFirstLastPara="1" rIns="91425" wrap="square" tIns="45700">
            <a:normAutofit/>
          </a:bodyPr>
          <a:lstStyle/>
          <a:p>
            <a:pPr indent="-228600" lvl="0" marL="228600" rtl="0" algn="l">
              <a:lnSpc>
                <a:spcPct val="120000"/>
              </a:lnSpc>
              <a:spcBef>
                <a:spcPts val="0"/>
              </a:spcBef>
              <a:spcAft>
                <a:spcPts val="0"/>
              </a:spcAft>
              <a:buClr>
                <a:schemeClr val="dk1"/>
              </a:buClr>
              <a:buSzPts val="2800"/>
              <a:buChar char="•"/>
            </a:pPr>
            <a:r>
              <a:rPr lang="en-US" sz="2800"/>
              <a:t>Mental vitality refers to the ability of the brain to function at its best, supporting cognitive health, emotional well-being, and resilience</a:t>
            </a:r>
            <a:endParaRPr sz="2800"/>
          </a:p>
          <a:p>
            <a:pPr indent="0" lvl="0" marL="0" rtl="0" algn="l">
              <a:lnSpc>
                <a:spcPct val="120000"/>
              </a:lnSpc>
              <a:spcBef>
                <a:spcPts val="1000"/>
              </a:spcBef>
              <a:spcAft>
                <a:spcPts val="0"/>
              </a:spcAft>
              <a:buClr>
                <a:schemeClr val="dk1"/>
              </a:buClr>
              <a:buSzPts val="2800"/>
              <a:buNone/>
            </a:pPr>
            <a:r>
              <a:t/>
            </a:r>
            <a:endParaRPr sz="2800"/>
          </a:p>
          <a:p>
            <a:pPr indent="-228600" lvl="0" marL="228600" rtl="0" algn="l">
              <a:lnSpc>
                <a:spcPct val="120000"/>
              </a:lnSpc>
              <a:spcBef>
                <a:spcPts val="1000"/>
              </a:spcBef>
              <a:spcAft>
                <a:spcPts val="0"/>
              </a:spcAft>
              <a:buClr>
                <a:schemeClr val="dk1"/>
              </a:buClr>
              <a:buSzPts val="2800"/>
              <a:buChar char="•"/>
            </a:pPr>
            <a:r>
              <a:rPr lang="en-US" sz="2800"/>
              <a:t>It involves maintaining clarity of thought, sharpness, focus, creativity, and the ability to learn, adapt, and solve problems</a:t>
            </a:r>
            <a:endParaRPr/>
          </a:p>
        </p:txBody>
      </p:sp>
      <p:pic>
        <p:nvPicPr>
          <p:cNvPr id="117" name="Google Shape;117;p3"/>
          <p:cNvPicPr preferRelativeResize="0"/>
          <p:nvPr/>
        </p:nvPicPr>
        <p:blipFill rotWithShape="1">
          <a:blip r:embed="rId5">
            <a:alphaModFix/>
          </a:blip>
          <a:srcRect b="0" l="0" r="0" t="0"/>
          <a:stretch/>
        </p:blipFill>
        <p:spPr>
          <a:xfrm>
            <a:off x="8697582" y="3427277"/>
            <a:ext cx="3490997" cy="232642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6" name="Shape 486"/>
        <p:cNvGrpSpPr/>
        <p:nvPr/>
      </p:nvGrpSpPr>
      <p:grpSpPr>
        <a:xfrm>
          <a:off x="0" y="0"/>
          <a:ext cx="0" cy="0"/>
          <a:chOff x="0" y="0"/>
          <a:chExt cx="0" cy="0"/>
        </a:xfrm>
      </p:grpSpPr>
      <p:sp>
        <p:nvSpPr>
          <p:cNvPr id="487" name="Google Shape;487;p30"/>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88" name="Google Shape;488;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89" name="Google Shape;489;p30"/>
          <p:cNvSpPr txBox="1"/>
          <p:nvPr>
            <p:ph type="title"/>
          </p:nvPr>
        </p:nvSpPr>
        <p:spPr>
          <a:xfrm>
            <a:off x="227013" y="375395"/>
            <a:ext cx="4788861" cy="8544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venir"/>
              <a:buNone/>
            </a:pPr>
            <a:r>
              <a:rPr lang="en-US"/>
              <a:t>Reminiscence session </a:t>
            </a:r>
            <a:endParaRPr b="1">
              <a:solidFill>
                <a:schemeClr val="dk1"/>
              </a:solidFill>
            </a:endParaRPr>
          </a:p>
        </p:txBody>
      </p:sp>
      <p:sp>
        <p:nvSpPr>
          <p:cNvPr id="490" name="Google Shape;490;p30"/>
          <p:cNvSpPr txBox="1"/>
          <p:nvPr>
            <p:ph idx="1" type="body"/>
          </p:nvPr>
        </p:nvSpPr>
        <p:spPr>
          <a:xfrm>
            <a:off x="377614" y="1568291"/>
            <a:ext cx="6835986" cy="5211199"/>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lang="en-US" sz="2400"/>
              <a:t>Through sensory stimulation and questions, the moderator evokes emotional memories and encourages personal reminiscence</a:t>
            </a:r>
            <a:endParaRPr sz="2400"/>
          </a:p>
          <a:p>
            <a:pPr indent="-228600" lvl="0" marL="228600" rtl="0" algn="l">
              <a:lnSpc>
                <a:spcPct val="110000"/>
              </a:lnSpc>
              <a:spcBef>
                <a:spcPts val="1000"/>
              </a:spcBef>
              <a:spcAft>
                <a:spcPts val="0"/>
              </a:spcAft>
              <a:buClr>
                <a:schemeClr val="dk1"/>
              </a:buClr>
              <a:buSzPts val="2400"/>
              <a:buChar char="•"/>
            </a:pPr>
            <a:r>
              <a:rPr lang="en-US" sz="2400"/>
              <a:t>The participants respond by recalling events, experiences, and people from their past. </a:t>
            </a:r>
            <a:endParaRPr sz="2400"/>
          </a:p>
          <a:p>
            <a:pPr indent="-228600" lvl="0" marL="228600" rtl="0" algn="l">
              <a:lnSpc>
                <a:spcPct val="110000"/>
              </a:lnSpc>
              <a:spcBef>
                <a:spcPts val="1000"/>
              </a:spcBef>
              <a:spcAft>
                <a:spcPts val="0"/>
              </a:spcAft>
              <a:buClr>
                <a:schemeClr val="dk1"/>
              </a:buClr>
              <a:buSzPts val="2400"/>
              <a:buChar char="•"/>
            </a:pPr>
            <a:r>
              <a:rPr lang="en-US" sz="2400"/>
              <a:t>They share their memories with the group, creating a collective narrative about past events. </a:t>
            </a:r>
            <a:endParaRPr sz="2400"/>
          </a:p>
          <a:p>
            <a:pPr indent="-228600" lvl="0" marL="228600" rtl="0" algn="l">
              <a:lnSpc>
                <a:spcPct val="110000"/>
              </a:lnSpc>
              <a:spcBef>
                <a:spcPts val="1000"/>
              </a:spcBef>
              <a:spcAft>
                <a:spcPts val="0"/>
              </a:spcAft>
              <a:buClr>
                <a:schemeClr val="dk1"/>
              </a:buClr>
              <a:buSzPts val="2400"/>
              <a:buChar char="•"/>
            </a:pPr>
            <a:r>
              <a:rPr lang="en-US" sz="2400"/>
              <a:t>The moderator encourages participants to connect their memories with each other, identifying similarities and differences.</a:t>
            </a:r>
            <a:endParaRPr sz="2400"/>
          </a:p>
        </p:txBody>
      </p:sp>
      <p:sp>
        <p:nvSpPr>
          <p:cNvPr id="491" name="Google Shape;491;p30"/>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492" name="Google Shape;492;p30"/>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493" name="Google Shape;493;p30"/>
          <p:cNvPicPr preferRelativeResize="0"/>
          <p:nvPr/>
        </p:nvPicPr>
        <p:blipFill rotWithShape="1">
          <a:blip r:embed="rId3">
            <a:alphaModFix/>
          </a:blip>
          <a:srcRect b="0" l="0" r="0" t="0"/>
          <a:stretch/>
        </p:blipFill>
        <p:spPr>
          <a:xfrm>
            <a:off x="8981041" y="435514"/>
            <a:ext cx="1132777" cy="1132777"/>
          </a:xfrm>
          <a:prstGeom prst="rect">
            <a:avLst/>
          </a:prstGeom>
          <a:noFill/>
          <a:ln>
            <a:noFill/>
          </a:ln>
        </p:spPr>
      </p:pic>
      <p:pic>
        <p:nvPicPr>
          <p:cNvPr id="494" name="Google Shape;494;p30"/>
          <p:cNvPicPr preferRelativeResize="0"/>
          <p:nvPr/>
        </p:nvPicPr>
        <p:blipFill rotWithShape="1">
          <a:blip r:embed="rId4">
            <a:alphaModFix/>
          </a:blip>
          <a:srcRect b="0" l="0" r="0" t="0"/>
          <a:stretch/>
        </p:blipFill>
        <p:spPr>
          <a:xfrm>
            <a:off x="11082432" y="6504409"/>
            <a:ext cx="1109568" cy="249958"/>
          </a:xfrm>
          <a:prstGeom prst="rect">
            <a:avLst/>
          </a:prstGeom>
          <a:noFill/>
          <a:ln>
            <a:noFill/>
          </a:ln>
        </p:spPr>
      </p:pic>
      <p:pic>
        <p:nvPicPr>
          <p:cNvPr id="495" name="Google Shape;495;p30"/>
          <p:cNvPicPr preferRelativeResize="0"/>
          <p:nvPr/>
        </p:nvPicPr>
        <p:blipFill rotWithShape="1">
          <a:blip r:embed="rId5">
            <a:alphaModFix/>
          </a:blip>
          <a:srcRect b="14647" l="26073" r="3958" t="12118"/>
          <a:stretch/>
        </p:blipFill>
        <p:spPr>
          <a:xfrm>
            <a:off x="6973454" y="2243670"/>
            <a:ext cx="4530505" cy="316010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9" name="Shape 499"/>
        <p:cNvGrpSpPr/>
        <p:nvPr/>
      </p:nvGrpSpPr>
      <p:grpSpPr>
        <a:xfrm>
          <a:off x="0" y="0"/>
          <a:ext cx="0" cy="0"/>
          <a:chOff x="0" y="0"/>
          <a:chExt cx="0" cy="0"/>
        </a:xfrm>
      </p:grpSpPr>
      <p:sp>
        <p:nvSpPr>
          <p:cNvPr id="500" name="Google Shape;500;p31"/>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01" name="Google Shape;501;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02" name="Google Shape;502;p31"/>
          <p:cNvSpPr txBox="1"/>
          <p:nvPr>
            <p:ph type="title"/>
          </p:nvPr>
        </p:nvSpPr>
        <p:spPr>
          <a:xfrm>
            <a:off x="568352" y="329295"/>
            <a:ext cx="8594121" cy="600365"/>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venir"/>
              <a:buNone/>
            </a:pPr>
            <a:r>
              <a:rPr lang="en-US"/>
              <a:t>Reminiscence session – Example:</a:t>
            </a:r>
            <a:endParaRPr b="1">
              <a:solidFill>
                <a:schemeClr val="dk1"/>
              </a:solidFill>
            </a:endParaRPr>
          </a:p>
        </p:txBody>
      </p:sp>
      <p:sp>
        <p:nvSpPr>
          <p:cNvPr id="503" name="Google Shape;503;p31"/>
          <p:cNvSpPr txBox="1"/>
          <p:nvPr>
            <p:ph idx="1" type="body"/>
          </p:nvPr>
        </p:nvSpPr>
        <p:spPr>
          <a:xfrm>
            <a:off x="83127" y="1258954"/>
            <a:ext cx="8137237" cy="1394473"/>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lang="en-US" sz="2400"/>
              <a:t>the moderator provides various spices and fruits in bowls</a:t>
            </a:r>
            <a:endParaRPr/>
          </a:p>
          <a:p>
            <a:pPr indent="-228600" lvl="0" marL="228600" rtl="0" algn="l">
              <a:lnSpc>
                <a:spcPct val="110000"/>
              </a:lnSpc>
              <a:spcBef>
                <a:spcPts val="1000"/>
              </a:spcBef>
              <a:spcAft>
                <a:spcPts val="0"/>
              </a:spcAft>
              <a:buClr>
                <a:schemeClr val="dk1"/>
              </a:buClr>
              <a:buSzPts val="2400"/>
              <a:buChar char="•"/>
            </a:pPr>
            <a:r>
              <a:rPr lang="en-US" sz="2400"/>
              <a:t>The reminiscence starts with questions:</a:t>
            </a:r>
            <a:endParaRPr sz="2400"/>
          </a:p>
        </p:txBody>
      </p:sp>
      <p:sp>
        <p:nvSpPr>
          <p:cNvPr id="504" name="Google Shape;504;p31"/>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05" name="Google Shape;505;p31"/>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06" name="Google Shape;506;p31"/>
          <p:cNvPicPr preferRelativeResize="0"/>
          <p:nvPr/>
        </p:nvPicPr>
        <p:blipFill rotWithShape="1">
          <a:blip r:embed="rId3">
            <a:alphaModFix/>
          </a:blip>
          <a:srcRect b="7725" l="20883" r="16015" t="6768"/>
          <a:stretch/>
        </p:blipFill>
        <p:spPr>
          <a:xfrm>
            <a:off x="10648976" y="2607286"/>
            <a:ext cx="1274619" cy="1727200"/>
          </a:xfrm>
          <a:prstGeom prst="rect">
            <a:avLst/>
          </a:prstGeom>
          <a:noFill/>
          <a:ln>
            <a:noFill/>
          </a:ln>
        </p:spPr>
      </p:pic>
      <p:pic>
        <p:nvPicPr>
          <p:cNvPr id="507" name="Google Shape;507;p31"/>
          <p:cNvPicPr preferRelativeResize="0"/>
          <p:nvPr/>
        </p:nvPicPr>
        <p:blipFill rotWithShape="1">
          <a:blip r:embed="rId4">
            <a:alphaModFix/>
          </a:blip>
          <a:srcRect b="0" l="0" r="0" t="0"/>
          <a:stretch/>
        </p:blipFill>
        <p:spPr>
          <a:xfrm>
            <a:off x="10699192" y="130854"/>
            <a:ext cx="1109568" cy="249958"/>
          </a:xfrm>
          <a:prstGeom prst="rect">
            <a:avLst/>
          </a:prstGeom>
          <a:noFill/>
          <a:ln>
            <a:noFill/>
          </a:ln>
        </p:spPr>
      </p:pic>
      <p:sp>
        <p:nvSpPr>
          <p:cNvPr id="508" name="Google Shape;508;p31"/>
          <p:cNvSpPr/>
          <p:nvPr/>
        </p:nvSpPr>
        <p:spPr>
          <a:xfrm>
            <a:off x="2741992" y="2470868"/>
            <a:ext cx="4831827" cy="1916264"/>
          </a:xfrm>
          <a:prstGeom prst="cloudCallout">
            <a:avLst>
              <a:gd fmla="val -20833" name="adj1"/>
              <a:gd fmla="val 625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venir"/>
                <a:ea typeface="Avenir"/>
                <a:cs typeface="Avenir"/>
                <a:sym typeface="Avenir"/>
              </a:rPr>
              <a:t>What was your favorite cake during childhood or youth?</a:t>
            </a:r>
            <a:endParaRPr/>
          </a:p>
        </p:txBody>
      </p:sp>
      <p:sp>
        <p:nvSpPr>
          <p:cNvPr id="509" name="Google Shape;509;p31"/>
          <p:cNvSpPr/>
          <p:nvPr/>
        </p:nvSpPr>
        <p:spPr>
          <a:xfrm>
            <a:off x="6086764" y="4696651"/>
            <a:ext cx="3786909" cy="1520360"/>
          </a:xfrm>
          <a:prstGeom prst="cloudCallout">
            <a:avLst>
              <a:gd fmla="val -20833" name="adj1"/>
              <a:gd fmla="val 625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venir"/>
                <a:ea typeface="Avenir"/>
                <a:cs typeface="Avenir"/>
                <a:sym typeface="Avenir"/>
              </a:rPr>
              <a:t>On what occasions was it eaten? </a:t>
            </a:r>
            <a:endParaRPr/>
          </a:p>
        </p:txBody>
      </p:sp>
      <p:sp>
        <p:nvSpPr>
          <p:cNvPr id="510" name="Google Shape;510;p31"/>
          <p:cNvSpPr/>
          <p:nvPr/>
        </p:nvSpPr>
        <p:spPr>
          <a:xfrm>
            <a:off x="312720" y="4561393"/>
            <a:ext cx="3512900" cy="1848211"/>
          </a:xfrm>
          <a:prstGeom prst="cloudCallout">
            <a:avLst>
              <a:gd fmla="val -20833" name="adj1"/>
              <a:gd fmla="val 625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400">
                <a:solidFill>
                  <a:schemeClr val="lt1"/>
                </a:solidFill>
                <a:latin typeface="Avenir"/>
                <a:ea typeface="Avenir"/>
                <a:cs typeface="Avenir"/>
                <a:sym typeface="Avenir"/>
              </a:rPr>
              <a:t>Who made this cake?</a:t>
            </a:r>
            <a:endParaRPr sz="2400">
              <a:solidFill>
                <a:schemeClr val="lt1"/>
              </a:solidFill>
              <a:latin typeface="Avenir"/>
              <a:ea typeface="Avenir"/>
              <a:cs typeface="Avenir"/>
              <a:sym typeface="Avenir"/>
            </a:endParaRPr>
          </a:p>
        </p:txBody>
      </p:sp>
      <p:pic>
        <p:nvPicPr>
          <p:cNvPr id="511" name="Google Shape;511;p31"/>
          <p:cNvPicPr preferRelativeResize="0"/>
          <p:nvPr/>
        </p:nvPicPr>
        <p:blipFill rotWithShape="1">
          <a:blip r:embed="rId5">
            <a:alphaModFix/>
          </a:blip>
          <a:srcRect b="0" l="0" r="0" t="0"/>
          <a:stretch/>
        </p:blipFill>
        <p:spPr>
          <a:xfrm>
            <a:off x="8220364" y="665048"/>
            <a:ext cx="2137083" cy="1420826"/>
          </a:xfrm>
          <a:prstGeom prst="rect">
            <a:avLst/>
          </a:prstGeom>
          <a:noFill/>
          <a:ln>
            <a:noFill/>
          </a:ln>
        </p:spPr>
      </p:pic>
      <p:pic>
        <p:nvPicPr>
          <p:cNvPr id="512" name="Google Shape;512;p31"/>
          <p:cNvPicPr preferRelativeResize="0"/>
          <p:nvPr/>
        </p:nvPicPr>
        <p:blipFill rotWithShape="1">
          <a:blip r:embed="rId6">
            <a:alphaModFix/>
          </a:blip>
          <a:srcRect b="25791" l="19686" r="18446" t="12256"/>
          <a:stretch/>
        </p:blipFill>
        <p:spPr>
          <a:xfrm>
            <a:off x="8300784" y="2075413"/>
            <a:ext cx="2079788" cy="147411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sp>
        <p:nvSpPr>
          <p:cNvPr id="517" name="Google Shape;517;p32"/>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18" name="Google Shape;518;p3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19" name="Google Shape;519;p32"/>
          <p:cNvSpPr txBox="1"/>
          <p:nvPr>
            <p:ph type="title"/>
          </p:nvPr>
        </p:nvSpPr>
        <p:spPr>
          <a:xfrm>
            <a:off x="83129" y="388022"/>
            <a:ext cx="9541162" cy="64654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venir"/>
              <a:buNone/>
            </a:pPr>
            <a:r>
              <a:rPr lang="en-US"/>
              <a:t>Reminiscence session -  possible topics include:</a:t>
            </a:r>
            <a:endParaRPr b="1">
              <a:solidFill>
                <a:schemeClr val="dk1"/>
              </a:solidFill>
            </a:endParaRPr>
          </a:p>
        </p:txBody>
      </p:sp>
      <p:sp>
        <p:nvSpPr>
          <p:cNvPr id="520" name="Google Shape;520;p32"/>
          <p:cNvSpPr txBox="1"/>
          <p:nvPr>
            <p:ph idx="1" type="body"/>
          </p:nvPr>
        </p:nvSpPr>
        <p:spPr>
          <a:xfrm>
            <a:off x="83129" y="1256145"/>
            <a:ext cx="10104580" cy="525549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Clr>
                <a:schemeClr val="dk1"/>
              </a:buClr>
              <a:buSzPts val="2400"/>
              <a:buChar char="•"/>
            </a:pPr>
            <a:r>
              <a:rPr b="1" lang="en-US" sz="2400"/>
              <a:t>Childhood and Youth:</a:t>
            </a:r>
            <a:endParaRPr/>
          </a:p>
          <a:p>
            <a:pPr indent="0" lvl="0" marL="0" rtl="0" algn="l">
              <a:lnSpc>
                <a:spcPct val="110000"/>
              </a:lnSpc>
              <a:spcBef>
                <a:spcPts val="1000"/>
              </a:spcBef>
              <a:spcAft>
                <a:spcPts val="0"/>
              </a:spcAft>
              <a:buClr>
                <a:schemeClr val="dk1"/>
              </a:buClr>
              <a:buSzPts val="2400"/>
              <a:buNone/>
            </a:pPr>
            <a:r>
              <a:rPr lang="en-US" sz="2400"/>
              <a:t>Family Life: What did the family home look like? Who cooked? How did they spend holidays?</a:t>
            </a:r>
            <a:endParaRPr/>
          </a:p>
          <a:p>
            <a:pPr indent="0" lvl="0" marL="0" rtl="0" algn="l">
              <a:lnSpc>
                <a:spcPct val="110000"/>
              </a:lnSpc>
              <a:spcBef>
                <a:spcPts val="1000"/>
              </a:spcBef>
              <a:spcAft>
                <a:spcPts val="0"/>
              </a:spcAft>
              <a:buClr>
                <a:schemeClr val="dk1"/>
              </a:buClr>
              <a:buSzPts val="2400"/>
              <a:buNone/>
            </a:pPr>
            <a:r>
              <a:rPr lang="en-US" sz="2400"/>
              <a:t>Games and Activities: What games did they play as children? What were their favorite play areas?</a:t>
            </a:r>
            <a:endParaRPr/>
          </a:p>
          <a:p>
            <a:pPr indent="-228600" lvl="0" marL="228600" rtl="0" algn="l">
              <a:lnSpc>
                <a:spcPct val="110000"/>
              </a:lnSpc>
              <a:spcBef>
                <a:spcPts val="1000"/>
              </a:spcBef>
              <a:spcAft>
                <a:spcPts val="0"/>
              </a:spcAft>
              <a:buClr>
                <a:schemeClr val="dk1"/>
              </a:buClr>
              <a:buSzPts val="2400"/>
              <a:buChar char="•"/>
            </a:pPr>
            <a:r>
              <a:rPr b="1" lang="en-US" sz="2400"/>
              <a:t>Education and Career:</a:t>
            </a:r>
            <a:endParaRPr/>
          </a:p>
          <a:p>
            <a:pPr indent="0" lvl="0" marL="0" rtl="0" algn="l">
              <a:lnSpc>
                <a:spcPct val="110000"/>
              </a:lnSpc>
              <a:spcBef>
                <a:spcPts val="1000"/>
              </a:spcBef>
              <a:spcAft>
                <a:spcPts val="0"/>
              </a:spcAft>
              <a:buClr>
                <a:schemeClr val="dk1"/>
              </a:buClr>
              <a:buSzPts val="2400"/>
              <a:buNone/>
            </a:pPr>
            <a:r>
              <a:rPr lang="en-US" sz="2400"/>
              <a:t>School: What was the first day of school like? Who were their friends? Favorite subjects, teachers, and school activities.</a:t>
            </a:r>
            <a:endParaRPr/>
          </a:p>
          <a:p>
            <a:pPr indent="0" lvl="0" marL="0" rtl="0" algn="l">
              <a:lnSpc>
                <a:spcPct val="110000"/>
              </a:lnSpc>
              <a:spcBef>
                <a:spcPts val="1000"/>
              </a:spcBef>
              <a:spcAft>
                <a:spcPts val="0"/>
              </a:spcAft>
              <a:buClr>
                <a:schemeClr val="dk1"/>
              </a:buClr>
              <a:buSzPts val="2400"/>
              <a:buNone/>
            </a:pPr>
            <a:r>
              <a:rPr lang="en-US" sz="2400"/>
              <a:t>First Job: How did they get their first job? What did they do and how did it feel?</a:t>
            </a:r>
            <a:endParaRPr/>
          </a:p>
          <a:p>
            <a:pPr indent="0" lvl="0" marL="0" rtl="0" algn="l">
              <a:lnSpc>
                <a:spcPct val="110000"/>
              </a:lnSpc>
              <a:spcBef>
                <a:spcPts val="1000"/>
              </a:spcBef>
              <a:spcAft>
                <a:spcPts val="0"/>
              </a:spcAft>
              <a:buClr>
                <a:schemeClr val="dk1"/>
              </a:buClr>
              <a:buSzPts val="2400"/>
              <a:buNone/>
            </a:pPr>
            <a:r>
              <a:rPr lang="en-US" sz="2400"/>
              <a:t>Professional Achievements: What are their proudest moments in their career?</a:t>
            </a:r>
            <a:endParaRPr/>
          </a:p>
          <a:p>
            <a:pPr indent="0" lvl="0" marL="0" rtl="0" algn="l">
              <a:lnSpc>
                <a:spcPct val="110000"/>
              </a:lnSpc>
              <a:spcBef>
                <a:spcPts val="1000"/>
              </a:spcBef>
              <a:spcAft>
                <a:spcPts val="0"/>
              </a:spcAft>
              <a:buClr>
                <a:schemeClr val="dk1"/>
              </a:buClr>
              <a:buSzPts val="2400"/>
              <a:buNone/>
            </a:pPr>
            <a:r>
              <a:t/>
            </a:r>
            <a:endParaRPr sz="2400"/>
          </a:p>
        </p:txBody>
      </p:sp>
      <p:sp>
        <p:nvSpPr>
          <p:cNvPr id="521" name="Google Shape;521;p32"/>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22" name="Google Shape;522;p32"/>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23" name="Google Shape;523;p32"/>
          <p:cNvPicPr preferRelativeResize="0"/>
          <p:nvPr/>
        </p:nvPicPr>
        <p:blipFill rotWithShape="1">
          <a:blip r:embed="rId3">
            <a:alphaModFix/>
          </a:blip>
          <a:srcRect b="0" l="0" r="0" t="0"/>
          <a:stretch/>
        </p:blipFill>
        <p:spPr>
          <a:xfrm>
            <a:off x="9947791" y="2323105"/>
            <a:ext cx="1944096" cy="1944096"/>
          </a:xfrm>
          <a:prstGeom prst="rect">
            <a:avLst/>
          </a:prstGeom>
          <a:noFill/>
          <a:ln>
            <a:noFill/>
          </a:ln>
        </p:spPr>
      </p:pic>
      <p:pic>
        <p:nvPicPr>
          <p:cNvPr id="524" name="Google Shape;524;p32"/>
          <p:cNvPicPr preferRelativeResize="0"/>
          <p:nvPr/>
        </p:nvPicPr>
        <p:blipFill rotWithShape="1">
          <a:blip r:embed="rId4">
            <a:alphaModFix/>
          </a:blip>
          <a:srcRect b="0" l="0" r="0" t="0"/>
          <a:stretch/>
        </p:blipFill>
        <p:spPr>
          <a:xfrm>
            <a:off x="10782319" y="138064"/>
            <a:ext cx="1109568" cy="24995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33"/>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30" name="Google Shape;530;p3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31" name="Google Shape;531;p33"/>
          <p:cNvSpPr txBox="1"/>
          <p:nvPr>
            <p:ph type="title"/>
          </p:nvPr>
        </p:nvSpPr>
        <p:spPr>
          <a:xfrm>
            <a:off x="83129" y="388022"/>
            <a:ext cx="9541162" cy="64654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venir"/>
              <a:buNone/>
            </a:pPr>
            <a:r>
              <a:rPr lang="en-US"/>
              <a:t>Reminiscence session -  possible topics include:</a:t>
            </a:r>
            <a:endParaRPr b="1">
              <a:solidFill>
                <a:schemeClr val="dk1"/>
              </a:solidFill>
            </a:endParaRPr>
          </a:p>
        </p:txBody>
      </p:sp>
      <p:sp>
        <p:nvSpPr>
          <p:cNvPr id="532" name="Google Shape;532;p33"/>
          <p:cNvSpPr txBox="1"/>
          <p:nvPr>
            <p:ph idx="1" type="body"/>
          </p:nvPr>
        </p:nvSpPr>
        <p:spPr>
          <a:xfrm>
            <a:off x="83129" y="1256145"/>
            <a:ext cx="10399076" cy="5523346"/>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110000"/>
              </a:lnSpc>
              <a:spcBef>
                <a:spcPts val="0"/>
              </a:spcBef>
              <a:spcAft>
                <a:spcPts val="0"/>
              </a:spcAft>
              <a:buClr>
                <a:schemeClr val="dk1"/>
              </a:buClr>
              <a:buSzPct val="100000"/>
              <a:buChar char="•"/>
            </a:pPr>
            <a:r>
              <a:rPr b="1" lang="en-US" sz="2600"/>
              <a:t>Family Life:</a:t>
            </a:r>
            <a:endParaRPr/>
          </a:p>
          <a:p>
            <a:pPr indent="0" lvl="0" marL="0" rtl="0" algn="l">
              <a:lnSpc>
                <a:spcPct val="110000"/>
              </a:lnSpc>
              <a:spcBef>
                <a:spcPts val="1000"/>
              </a:spcBef>
              <a:spcAft>
                <a:spcPts val="0"/>
              </a:spcAft>
              <a:buClr>
                <a:schemeClr val="dk1"/>
              </a:buClr>
              <a:buSzPct val="100000"/>
              <a:buNone/>
            </a:pPr>
            <a:r>
              <a:rPr lang="en-US" sz="2600"/>
              <a:t>Marriage and Partnership: How did they meet their partner? Memories of the wedding.</a:t>
            </a:r>
            <a:endParaRPr/>
          </a:p>
          <a:p>
            <a:pPr indent="0" lvl="0" marL="0" rtl="0" algn="l">
              <a:lnSpc>
                <a:spcPct val="110000"/>
              </a:lnSpc>
              <a:spcBef>
                <a:spcPts val="1000"/>
              </a:spcBef>
              <a:spcAft>
                <a:spcPts val="0"/>
              </a:spcAft>
              <a:buClr>
                <a:schemeClr val="dk1"/>
              </a:buClr>
              <a:buSzPct val="100000"/>
              <a:buNone/>
            </a:pPr>
            <a:r>
              <a:rPr lang="en-US" sz="2600"/>
              <a:t>Parenting: Memories of the birth of children, their upbringing, and shared activities.</a:t>
            </a:r>
            <a:endParaRPr/>
          </a:p>
          <a:p>
            <a:pPr indent="0" lvl="0" marL="0" rtl="0" algn="l">
              <a:lnSpc>
                <a:spcPct val="110000"/>
              </a:lnSpc>
              <a:spcBef>
                <a:spcPts val="1000"/>
              </a:spcBef>
              <a:spcAft>
                <a:spcPts val="0"/>
              </a:spcAft>
              <a:buClr>
                <a:schemeClr val="dk1"/>
              </a:buClr>
              <a:buSzPct val="100000"/>
              <a:buNone/>
            </a:pPr>
            <a:r>
              <a:rPr lang="en-US" sz="2600"/>
              <a:t>Family Rituals and Traditions: Holidays, birthdays, and other family celebrations.</a:t>
            </a:r>
            <a:endParaRPr/>
          </a:p>
          <a:p>
            <a:pPr indent="-228600" lvl="0" marL="228600" rtl="0" algn="l">
              <a:lnSpc>
                <a:spcPct val="110000"/>
              </a:lnSpc>
              <a:spcBef>
                <a:spcPts val="1000"/>
              </a:spcBef>
              <a:spcAft>
                <a:spcPts val="0"/>
              </a:spcAft>
              <a:buClr>
                <a:schemeClr val="dk1"/>
              </a:buClr>
              <a:buSzPct val="100000"/>
              <a:buChar char="•"/>
            </a:pPr>
            <a:r>
              <a:rPr b="1" lang="en-US" sz="2600"/>
              <a:t>Travel and Holidays:</a:t>
            </a:r>
            <a:endParaRPr/>
          </a:p>
          <a:p>
            <a:pPr indent="0" lvl="0" marL="0" rtl="0" algn="l">
              <a:lnSpc>
                <a:spcPct val="110000"/>
              </a:lnSpc>
              <a:spcBef>
                <a:spcPts val="1000"/>
              </a:spcBef>
              <a:spcAft>
                <a:spcPts val="0"/>
              </a:spcAft>
              <a:buClr>
                <a:schemeClr val="dk1"/>
              </a:buClr>
              <a:buSzPct val="100000"/>
              <a:buNone/>
            </a:pPr>
            <a:r>
              <a:rPr lang="en-US" sz="2600"/>
              <a:t>Holidays and Leisure: How did they spend summer and winter vacations? What activities were most enjoyable?</a:t>
            </a:r>
            <a:endParaRPr/>
          </a:p>
          <a:p>
            <a:pPr indent="0" lvl="0" marL="0" rtl="0" algn="l">
              <a:lnSpc>
                <a:spcPct val="110000"/>
              </a:lnSpc>
              <a:spcBef>
                <a:spcPts val="1000"/>
              </a:spcBef>
              <a:spcAft>
                <a:spcPts val="0"/>
              </a:spcAft>
              <a:buClr>
                <a:schemeClr val="dk1"/>
              </a:buClr>
              <a:buSzPct val="100000"/>
              <a:buNone/>
            </a:pPr>
            <a:r>
              <a:rPr lang="en-US" sz="2600"/>
              <a:t>Travel: Where did they travel? What are their fondest memories from these travels?</a:t>
            </a:r>
            <a:endParaRPr/>
          </a:p>
          <a:p>
            <a:pPr indent="0" lvl="0" marL="0" rtl="0" algn="l">
              <a:lnSpc>
                <a:spcPct val="110000"/>
              </a:lnSpc>
              <a:spcBef>
                <a:spcPts val="1000"/>
              </a:spcBef>
              <a:spcAft>
                <a:spcPts val="0"/>
              </a:spcAft>
              <a:buClr>
                <a:schemeClr val="dk1"/>
              </a:buClr>
              <a:buSzPct val="100000"/>
              <a:buNone/>
            </a:pPr>
            <a:r>
              <a:rPr lang="en-US" sz="2600"/>
              <a:t>Favorite Destinations: Places that had special significance or were frequently visited.</a:t>
            </a:r>
            <a:endParaRPr/>
          </a:p>
          <a:p>
            <a:pPr indent="0" lvl="0" marL="0" rtl="0" algn="l">
              <a:lnSpc>
                <a:spcPct val="110000"/>
              </a:lnSpc>
              <a:spcBef>
                <a:spcPts val="1000"/>
              </a:spcBef>
              <a:spcAft>
                <a:spcPts val="0"/>
              </a:spcAft>
              <a:buClr>
                <a:schemeClr val="dk1"/>
              </a:buClr>
              <a:buSzPct val="100000"/>
              <a:buNone/>
            </a:pPr>
            <a:r>
              <a:t/>
            </a:r>
            <a:endParaRPr sz="2400"/>
          </a:p>
        </p:txBody>
      </p:sp>
      <p:sp>
        <p:nvSpPr>
          <p:cNvPr id="533" name="Google Shape;533;p33"/>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34" name="Google Shape;534;p33"/>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35" name="Google Shape;535;p33"/>
          <p:cNvPicPr preferRelativeResize="0"/>
          <p:nvPr/>
        </p:nvPicPr>
        <p:blipFill rotWithShape="1">
          <a:blip r:embed="rId3">
            <a:alphaModFix/>
          </a:blip>
          <a:srcRect b="10765" l="22271" r="19002" t="6710"/>
          <a:stretch/>
        </p:blipFill>
        <p:spPr>
          <a:xfrm>
            <a:off x="10630521" y="2429143"/>
            <a:ext cx="1413163" cy="1985819"/>
          </a:xfrm>
          <a:prstGeom prst="rect">
            <a:avLst/>
          </a:prstGeom>
          <a:noFill/>
          <a:ln>
            <a:noFill/>
          </a:ln>
        </p:spPr>
      </p:pic>
      <p:pic>
        <p:nvPicPr>
          <p:cNvPr id="536" name="Google Shape;536;p33"/>
          <p:cNvPicPr preferRelativeResize="0"/>
          <p:nvPr/>
        </p:nvPicPr>
        <p:blipFill rotWithShape="1">
          <a:blip r:embed="rId4">
            <a:alphaModFix/>
          </a:blip>
          <a:srcRect b="0" l="0" r="0" t="0"/>
          <a:stretch/>
        </p:blipFill>
        <p:spPr>
          <a:xfrm>
            <a:off x="10782319" y="138064"/>
            <a:ext cx="1109568" cy="24995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0" name="Shape 540"/>
        <p:cNvGrpSpPr/>
        <p:nvPr/>
      </p:nvGrpSpPr>
      <p:grpSpPr>
        <a:xfrm>
          <a:off x="0" y="0"/>
          <a:ext cx="0" cy="0"/>
          <a:chOff x="0" y="0"/>
          <a:chExt cx="0" cy="0"/>
        </a:xfrm>
      </p:grpSpPr>
      <p:sp>
        <p:nvSpPr>
          <p:cNvPr id="541" name="Google Shape;541;p34"/>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42" name="Google Shape;542;p3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43" name="Google Shape;543;p34"/>
          <p:cNvSpPr txBox="1"/>
          <p:nvPr>
            <p:ph type="title"/>
          </p:nvPr>
        </p:nvSpPr>
        <p:spPr>
          <a:xfrm>
            <a:off x="83129" y="388022"/>
            <a:ext cx="9541162" cy="64654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venir"/>
              <a:buNone/>
            </a:pPr>
            <a:r>
              <a:rPr lang="en-US"/>
              <a:t>Reminiscence session -  possible topics include:</a:t>
            </a:r>
            <a:endParaRPr b="1">
              <a:solidFill>
                <a:schemeClr val="dk1"/>
              </a:solidFill>
            </a:endParaRPr>
          </a:p>
        </p:txBody>
      </p:sp>
      <p:sp>
        <p:nvSpPr>
          <p:cNvPr id="544" name="Google Shape;544;p34"/>
          <p:cNvSpPr txBox="1"/>
          <p:nvPr>
            <p:ph idx="1" type="body"/>
          </p:nvPr>
        </p:nvSpPr>
        <p:spPr>
          <a:xfrm>
            <a:off x="83129" y="1256145"/>
            <a:ext cx="9402419" cy="5255491"/>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10000"/>
              </a:lnSpc>
              <a:spcBef>
                <a:spcPts val="0"/>
              </a:spcBef>
              <a:spcAft>
                <a:spcPts val="0"/>
              </a:spcAft>
              <a:buClr>
                <a:schemeClr val="dk1"/>
              </a:buClr>
              <a:buSzPts val="2400"/>
              <a:buChar char="•"/>
            </a:pPr>
            <a:r>
              <a:rPr b="1" lang="en-US" sz="2400"/>
              <a:t>Daily Life:</a:t>
            </a:r>
            <a:endParaRPr/>
          </a:p>
          <a:p>
            <a:pPr indent="0" lvl="0" marL="0" rtl="0" algn="l">
              <a:lnSpc>
                <a:spcPct val="110000"/>
              </a:lnSpc>
              <a:spcBef>
                <a:spcPts val="1000"/>
              </a:spcBef>
              <a:spcAft>
                <a:spcPts val="0"/>
              </a:spcAft>
              <a:buClr>
                <a:schemeClr val="dk1"/>
              </a:buClr>
              <a:buSzPts val="2400"/>
              <a:buNone/>
            </a:pPr>
            <a:r>
              <a:rPr lang="en-US" sz="2400"/>
              <a:t>Fashion and Style: What was the fashion like in their time? How did they dress for special occasions?</a:t>
            </a:r>
            <a:endParaRPr/>
          </a:p>
          <a:p>
            <a:pPr indent="0" lvl="0" marL="0" rtl="0" algn="l">
              <a:lnSpc>
                <a:spcPct val="110000"/>
              </a:lnSpc>
              <a:spcBef>
                <a:spcPts val="1000"/>
              </a:spcBef>
              <a:spcAft>
                <a:spcPts val="0"/>
              </a:spcAft>
              <a:buClr>
                <a:schemeClr val="dk1"/>
              </a:buClr>
              <a:buSzPts val="2400"/>
              <a:buNone/>
            </a:pPr>
            <a:r>
              <a:rPr lang="en-US" sz="2400"/>
              <a:t>Food and Cuisine: Favorite recipes, traditional dishes, and family meals.</a:t>
            </a:r>
            <a:endParaRPr/>
          </a:p>
          <a:p>
            <a:pPr indent="0" lvl="0" marL="0" rtl="0" algn="l">
              <a:lnSpc>
                <a:spcPct val="110000"/>
              </a:lnSpc>
              <a:spcBef>
                <a:spcPts val="1000"/>
              </a:spcBef>
              <a:spcAft>
                <a:spcPts val="0"/>
              </a:spcAft>
              <a:buClr>
                <a:schemeClr val="dk1"/>
              </a:buClr>
              <a:buSzPts val="2400"/>
              <a:buNone/>
            </a:pPr>
            <a:r>
              <a:rPr lang="en-US" sz="2400"/>
              <a:t>Social Interactions: How did they socialize with friends and family? Where did they gather?</a:t>
            </a:r>
            <a:endParaRPr/>
          </a:p>
          <a:p>
            <a:pPr indent="-228600" lvl="0" marL="228600" rtl="0" algn="l">
              <a:lnSpc>
                <a:spcPct val="110000"/>
              </a:lnSpc>
              <a:spcBef>
                <a:spcPts val="1000"/>
              </a:spcBef>
              <a:spcAft>
                <a:spcPts val="0"/>
              </a:spcAft>
              <a:buClr>
                <a:schemeClr val="dk1"/>
              </a:buClr>
              <a:buSzPts val="2400"/>
              <a:buChar char="•"/>
            </a:pPr>
            <a:r>
              <a:rPr b="1" lang="en-US" sz="2400"/>
              <a:t>Pets and Nature:</a:t>
            </a:r>
            <a:endParaRPr/>
          </a:p>
          <a:p>
            <a:pPr indent="0" lvl="0" marL="0" rtl="0" algn="l">
              <a:lnSpc>
                <a:spcPct val="110000"/>
              </a:lnSpc>
              <a:spcBef>
                <a:spcPts val="1000"/>
              </a:spcBef>
              <a:spcAft>
                <a:spcPts val="0"/>
              </a:spcAft>
              <a:buClr>
                <a:schemeClr val="dk1"/>
              </a:buClr>
              <a:buSzPts val="2400"/>
              <a:buNone/>
            </a:pPr>
            <a:r>
              <a:rPr lang="en-US" sz="2400"/>
              <a:t>Pets: Memories of pets and their impact on life.</a:t>
            </a:r>
            <a:endParaRPr/>
          </a:p>
          <a:p>
            <a:pPr indent="0" lvl="0" marL="0" rtl="0" algn="l">
              <a:lnSpc>
                <a:spcPct val="110000"/>
              </a:lnSpc>
              <a:spcBef>
                <a:spcPts val="1000"/>
              </a:spcBef>
              <a:spcAft>
                <a:spcPts val="0"/>
              </a:spcAft>
              <a:buClr>
                <a:schemeClr val="dk1"/>
              </a:buClr>
              <a:buSzPts val="2400"/>
              <a:buNone/>
            </a:pPr>
            <a:r>
              <a:rPr lang="en-US" sz="2400"/>
              <a:t>Nature: Favorite natural spots, gardening, and memories of being in nature.</a:t>
            </a:r>
            <a:endParaRPr/>
          </a:p>
          <a:p>
            <a:pPr indent="0" lvl="0" marL="0" rtl="0" algn="l">
              <a:lnSpc>
                <a:spcPct val="110000"/>
              </a:lnSpc>
              <a:spcBef>
                <a:spcPts val="1000"/>
              </a:spcBef>
              <a:spcAft>
                <a:spcPts val="0"/>
              </a:spcAft>
              <a:buClr>
                <a:schemeClr val="dk1"/>
              </a:buClr>
              <a:buSzPts val="2400"/>
              <a:buNone/>
            </a:pPr>
            <a:r>
              <a:t/>
            </a:r>
            <a:endParaRPr sz="2400"/>
          </a:p>
        </p:txBody>
      </p:sp>
      <p:sp>
        <p:nvSpPr>
          <p:cNvPr id="545" name="Google Shape;545;p34"/>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46" name="Google Shape;546;p34"/>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47" name="Google Shape;547;p34"/>
          <p:cNvPicPr preferRelativeResize="0"/>
          <p:nvPr/>
        </p:nvPicPr>
        <p:blipFill rotWithShape="1">
          <a:blip r:embed="rId3">
            <a:alphaModFix/>
          </a:blip>
          <a:srcRect b="0" l="0" r="0" t="0"/>
          <a:stretch/>
        </p:blipFill>
        <p:spPr>
          <a:xfrm>
            <a:off x="9485550" y="2323104"/>
            <a:ext cx="2406337" cy="2406337"/>
          </a:xfrm>
          <a:prstGeom prst="rect">
            <a:avLst/>
          </a:prstGeom>
          <a:noFill/>
          <a:ln>
            <a:noFill/>
          </a:ln>
        </p:spPr>
      </p:pic>
      <p:pic>
        <p:nvPicPr>
          <p:cNvPr id="548" name="Google Shape;548;p34"/>
          <p:cNvPicPr preferRelativeResize="0"/>
          <p:nvPr/>
        </p:nvPicPr>
        <p:blipFill rotWithShape="1">
          <a:blip r:embed="rId4">
            <a:alphaModFix/>
          </a:blip>
          <a:srcRect b="0" l="0" r="0" t="0"/>
          <a:stretch/>
        </p:blipFill>
        <p:spPr>
          <a:xfrm>
            <a:off x="10782319" y="138064"/>
            <a:ext cx="1109568" cy="2499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2" name="Shape 552"/>
        <p:cNvGrpSpPr/>
        <p:nvPr/>
      </p:nvGrpSpPr>
      <p:grpSpPr>
        <a:xfrm>
          <a:off x="0" y="0"/>
          <a:ext cx="0" cy="0"/>
          <a:chOff x="0" y="0"/>
          <a:chExt cx="0" cy="0"/>
        </a:xfrm>
      </p:grpSpPr>
      <p:sp>
        <p:nvSpPr>
          <p:cNvPr id="553" name="Google Shape;553;p35"/>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54" name="Google Shape;554;p3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55" name="Google Shape;555;p35"/>
          <p:cNvSpPr txBox="1"/>
          <p:nvPr>
            <p:ph type="title"/>
          </p:nvPr>
        </p:nvSpPr>
        <p:spPr>
          <a:xfrm>
            <a:off x="83129" y="388022"/>
            <a:ext cx="9541162" cy="64654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venir"/>
              <a:buNone/>
            </a:pPr>
            <a:r>
              <a:rPr lang="en-US"/>
              <a:t>Reminiscence session -  possible topics include:</a:t>
            </a:r>
            <a:endParaRPr b="1">
              <a:solidFill>
                <a:schemeClr val="dk1"/>
              </a:solidFill>
            </a:endParaRPr>
          </a:p>
        </p:txBody>
      </p:sp>
      <p:sp>
        <p:nvSpPr>
          <p:cNvPr id="556" name="Google Shape;556;p35"/>
          <p:cNvSpPr txBox="1"/>
          <p:nvPr>
            <p:ph idx="1" type="body"/>
          </p:nvPr>
        </p:nvSpPr>
        <p:spPr>
          <a:xfrm>
            <a:off x="83129" y="1810327"/>
            <a:ext cx="7546107" cy="4701309"/>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b="1" lang="en-US" sz="2400"/>
              <a:t>Culture and Entertainment: </a:t>
            </a:r>
            <a:endParaRPr/>
          </a:p>
          <a:p>
            <a:pPr indent="0" lvl="0" marL="0" rtl="0" algn="l">
              <a:lnSpc>
                <a:spcPct val="110000"/>
              </a:lnSpc>
              <a:spcBef>
                <a:spcPts val="1000"/>
              </a:spcBef>
              <a:spcAft>
                <a:spcPts val="0"/>
              </a:spcAft>
              <a:buClr>
                <a:schemeClr val="dk1"/>
              </a:buClr>
              <a:buSzPts val="2400"/>
              <a:buNone/>
            </a:pPr>
            <a:r>
              <a:rPr lang="en-US" sz="2400"/>
              <a:t>Favorite movies, music, books, or events like concerts and theater performances.</a:t>
            </a:r>
            <a:endParaRPr/>
          </a:p>
          <a:p>
            <a:pPr indent="0" lvl="0" marL="0" rtl="0" algn="l">
              <a:lnSpc>
                <a:spcPct val="110000"/>
              </a:lnSpc>
              <a:spcBef>
                <a:spcPts val="1000"/>
              </a:spcBef>
              <a:spcAft>
                <a:spcPts val="0"/>
              </a:spcAft>
              <a:buClr>
                <a:schemeClr val="dk1"/>
              </a:buClr>
              <a:buSzPts val="2400"/>
              <a:buNone/>
            </a:pPr>
            <a:r>
              <a:rPr lang="en-US" sz="2400"/>
              <a:t>Local History: Interesting events and changes in the city or community over their lifetime.</a:t>
            </a:r>
            <a:endParaRPr/>
          </a:p>
          <a:p>
            <a:pPr indent="0" lvl="0" marL="0" rtl="0" algn="l">
              <a:lnSpc>
                <a:spcPct val="110000"/>
              </a:lnSpc>
              <a:spcBef>
                <a:spcPts val="1000"/>
              </a:spcBef>
              <a:spcAft>
                <a:spcPts val="0"/>
              </a:spcAft>
              <a:buClr>
                <a:schemeClr val="dk1"/>
              </a:buClr>
              <a:buSzPts val="2400"/>
              <a:buNone/>
            </a:pPr>
            <a:r>
              <a:rPr lang="en-US" sz="2400"/>
              <a:t>Historical Events: Where were they and what did they do during significant historical events (e.g., end of a war, political changes)?</a:t>
            </a:r>
            <a:endParaRPr/>
          </a:p>
          <a:p>
            <a:pPr indent="0" lvl="0" marL="0" rtl="0" algn="l">
              <a:lnSpc>
                <a:spcPct val="110000"/>
              </a:lnSpc>
              <a:spcBef>
                <a:spcPts val="1000"/>
              </a:spcBef>
              <a:spcAft>
                <a:spcPts val="0"/>
              </a:spcAft>
              <a:buClr>
                <a:schemeClr val="dk1"/>
              </a:buClr>
              <a:buSzPts val="2400"/>
              <a:buNone/>
            </a:pPr>
            <a:r>
              <a:t/>
            </a:r>
            <a:endParaRPr sz="2400"/>
          </a:p>
        </p:txBody>
      </p:sp>
      <p:sp>
        <p:nvSpPr>
          <p:cNvPr id="557" name="Google Shape;557;p35"/>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58" name="Google Shape;558;p35"/>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59" name="Google Shape;559;p35"/>
          <p:cNvPicPr preferRelativeResize="0"/>
          <p:nvPr/>
        </p:nvPicPr>
        <p:blipFill rotWithShape="1">
          <a:blip r:embed="rId3">
            <a:alphaModFix/>
          </a:blip>
          <a:srcRect b="0" l="0" r="0" t="0"/>
          <a:stretch/>
        </p:blipFill>
        <p:spPr>
          <a:xfrm>
            <a:off x="8766350" y="2200152"/>
            <a:ext cx="2779105" cy="2779105"/>
          </a:xfrm>
          <a:prstGeom prst="rect">
            <a:avLst/>
          </a:prstGeom>
          <a:noFill/>
          <a:ln>
            <a:noFill/>
          </a:ln>
        </p:spPr>
      </p:pic>
      <p:pic>
        <p:nvPicPr>
          <p:cNvPr id="560" name="Google Shape;560;p35"/>
          <p:cNvPicPr preferRelativeResize="0"/>
          <p:nvPr/>
        </p:nvPicPr>
        <p:blipFill rotWithShape="1">
          <a:blip r:embed="rId4">
            <a:alphaModFix/>
          </a:blip>
          <a:srcRect b="0" l="0" r="0" t="0"/>
          <a:stretch/>
        </p:blipFill>
        <p:spPr>
          <a:xfrm>
            <a:off x="10782319" y="138064"/>
            <a:ext cx="1109568" cy="24995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4" name="Shape 564"/>
        <p:cNvGrpSpPr/>
        <p:nvPr/>
      </p:nvGrpSpPr>
      <p:grpSpPr>
        <a:xfrm>
          <a:off x="0" y="0"/>
          <a:ext cx="0" cy="0"/>
          <a:chOff x="0" y="0"/>
          <a:chExt cx="0" cy="0"/>
        </a:xfrm>
      </p:grpSpPr>
      <p:sp>
        <p:nvSpPr>
          <p:cNvPr id="565" name="Google Shape;565;p36"/>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66" name="Google Shape;566;p3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67" name="Google Shape;567;p36"/>
          <p:cNvSpPr txBox="1"/>
          <p:nvPr>
            <p:ph type="title"/>
          </p:nvPr>
        </p:nvSpPr>
        <p:spPr>
          <a:xfrm>
            <a:off x="221673" y="295562"/>
            <a:ext cx="5663025" cy="508001"/>
          </a:xfrm>
          <a:prstGeom prst="rect">
            <a:avLst/>
          </a:prstGeom>
          <a:noFill/>
          <a:ln>
            <a:noFill/>
          </a:ln>
        </p:spPr>
        <p:txBody>
          <a:bodyPr anchorCtr="0" anchor="b"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venir"/>
              <a:buNone/>
            </a:pPr>
            <a:r>
              <a:rPr lang="en-US" sz="2800"/>
              <a:t>Reminiscence session – tips:</a:t>
            </a:r>
            <a:endParaRPr b="1" sz="2800">
              <a:solidFill>
                <a:schemeClr val="dk1"/>
              </a:solidFill>
            </a:endParaRPr>
          </a:p>
        </p:txBody>
      </p:sp>
      <p:sp>
        <p:nvSpPr>
          <p:cNvPr id="568" name="Google Shape;568;p36"/>
          <p:cNvSpPr txBox="1"/>
          <p:nvPr>
            <p:ph idx="1" type="body"/>
          </p:nvPr>
        </p:nvSpPr>
        <p:spPr>
          <a:xfrm>
            <a:off x="387928" y="1173017"/>
            <a:ext cx="6299200" cy="5153891"/>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lang="en-US" sz="2400"/>
              <a:t>Painful subjects such as the loss of loved ones, war experiences, or natural disasters can evoke strong emotional reactions and may be challenging for some participants. Therefore, such topics are generally avoided</a:t>
            </a:r>
            <a:endParaRPr sz="2400"/>
          </a:p>
          <a:p>
            <a:pPr indent="-228600" lvl="0" marL="228600" rtl="0" algn="l">
              <a:lnSpc>
                <a:spcPct val="110000"/>
              </a:lnSpc>
              <a:spcBef>
                <a:spcPts val="1000"/>
              </a:spcBef>
              <a:spcAft>
                <a:spcPts val="0"/>
              </a:spcAft>
              <a:buClr>
                <a:schemeClr val="dk1"/>
              </a:buClr>
              <a:buSzPts val="2400"/>
              <a:buChar char="•"/>
            </a:pPr>
            <a:r>
              <a:rPr lang="en-US" sz="2400"/>
              <a:t>Participants should always be aware that they can choose not to take part in any discussion that may be too distressing for them.</a:t>
            </a:r>
            <a:endParaRPr/>
          </a:p>
        </p:txBody>
      </p:sp>
      <p:sp>
        <p:nvSpPr>
          <p:cNvPr id="569" name="Google Shape;569;p36"/>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70" name="Google Shape;570;p36"/>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71" name="Google Shape;571;p36"/>
          <p:cNvPicPr preferRelativeResize="0"/>
          <p:nvPr/>
        </p:nvPicPr>
        <p:blipFill rotWithShape="1">
          <a:blip r:embed="rId3">
            <a:alphaModFix/>
          </a:blip>
          <a:srcRect b="0" l="0" r="0" t="0"/>
          <a:stretch/>
        </p:blipFill>
        <p:spPr>
          <a:xfrm>
            <a:off x="8414327" y="2105811"/>
            <a:ext cx="2905961" cy="2905961"/>
          </a:xfrm>
          <a:prstGeom prst="rect">
            <a:avLst/>
          </a:prstGeom>
          <a:noFill/>
          <a:ln>
            <a:noFill/>
          </a:ln>
        </p:spPr>
      </p:pic>
      <p:pic>
        <p:nvPicPr>
          <p:cNvPr id="572" name="Google Shape;572;p36"/>
          <p:cNvPicPr preferRelativeResize="0"/>
          <p:nvPr/>
        </p:nvPicPr>
        <p:blipFill rotWithShape="1">
          <a:blip r:embed="rId4">
            <a:alphaModFix/>
          </a:blip>
          <a:srcRect b="0" l="0" r="0" t="0"/>
          <a:stretch/>
        </p:blipFill>
        <p:spPr>
          <a:xfrm>
            <a:off x="10930100" y="170583"/>
            <a:ext cx="1109568" cy="249958"/>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6" name="Shape 576"/>
        <p:cNvGrpSpPr/>
        <p:nvPr/>
      </p:nvGrpSpPr>
      <p:grpSpPr>
        <a:xfrm>
          <a:off x="0" y="0"/>
          <a:ext cx="0" cy="0"/>
          <a:chOff x="0" y="0"/>
          <a:chExt cx="0" cy="0"/>
        </a:xfrm>
      </p:grpSpPr>
      <p:sp>
        <p:nvSpPr>
          <p:cNvPr id="577" name="Google Shape;577;p3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78" name="Google Shape;578;p37"/>
          <p:cNvSpPr txBox="1"/>
          <p:nvPr>
            <p:ph type="title"/>
          </p:nvPr>
        </p:nvSpPr>
        <p:spPr>
          <a:xfrm>
            <a:off x="1487054" y="195590"/>
            <a:ext cx="5210103" cy="894301"/>
          </a:xfrm>
          <a:prstGeom prst="rect">
            <a:avLst/>
          </a:prstGeom>
          <a:noFill/>
          <a:ln>
            <a:noFill/>
          </a:ln>
        </p:spPr>
        <p:txBody>
          <a:bodyPr anchorCtr="0" anchor="b" bIns="45700" lIns="91425" spcFirstLastPara="1" rIns="91425" wrap="square" tIns="45700">
            <a:normAutofit/>
          </a:bodyPr>
          <a:lstStyle/>
          <a:p>
            <a:pPr indent="0" lvl="0" marL="0" rtl="0" algn="ctr">
              <a:lnSpc>
                <a:spcPct val="110000"/>
              </a:lnSpc>
              <a:spcBef>
                <a:spcPts val="0"/>
              </a:spcBef>
              <a:spcAft>
                <a:spcPts val="0"/>
              </a:spcAft>
              <a:buClr>
                <a:schemeClr val="dk1"/>
              </a:buClr>
              <a:buSzPts val="3200"/>
              <a:buFont typeface="Avenir"/>
              <a:buNone/>
            </a:pPr>
            <a:r>
              <a:rPr lang="en-US"/>
              <a:t>Reminiscence Walk</a:t>
            </a:r>
            <a:endParaRPr/>
          </a:p>
        </p:txBody>
      </p:sp>
      <p:sp>
        <p:nvSpPr>
          <p:cNvPr id="579" name="Google Shape;579;p37"/>
          <p:cNvSpPr/>
          <p:nvPr/>
        </p:nvSpPr>
        <p:spPr>
          <a:xfrm>
            <a:off x="8707925" y="3401303"/>
            <a:ext cx="3485994" cy="3456698"/>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80" name="Google Shape;580;p37"/>
          <p:cNvSpPr/>
          <p:nvPr/>
        </p:nvSpPr>
        <p:spPr>
          <a:xfrm rot="10800000">
            <a:off x="8707923" y="-131"/>
            <a:ext cx="3488653" cy="3406192"/>
          </a:xfrm>
          <a:prstGeom prst="rect">
            <a:avLst/>
          </a:pr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81" name="Google Shape;581;p37"/>
          <p:cNvSpPr/>
          <p:nvPr/>
        </p:nvSpPr>
        <p:spPr>
          <a:xfrm flipH="1">
            <a:off x="8707925" y="3406925"/>
            <a:ext cx="3485990" cy="3451076"/>
          </a:xfrm>
          <a:custGeom>
            <a:rect b="b" l="l" r="r" t="t"/>
            <a:pathLst>
              <a:path extrusionOk="0" h="2559050" w="2559050">
                <a:moveTo>
                  <a:pt x="0" y="0"/>
                </a:moveTo>
                <a:lnTo>
                  <a:pt x="2559050" y="0"/>
                </a:lnTo>
                <a:cubicBezTo>
                  <a:pt x="2559050" y="1413324"/>
                  <a:pt x="1413324" y="2559050"/>
                  <a:pt x="0" y="2559050"/>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venir"/>
              <a:ea typeface="Avenir"/>
              <a:cs typeface="Avenir"/>
              <a:sym typeface="Avenir"/>
            </a:endParaRPr>
          </a:p>
        </p:txBody>
      </p:sp>
      <p:sp>
        <p:nvSpPr>
          <p:cNvPr id="582" name="Google Shape;582;p37"/>
          <p:cNvSpPr/>
          <p:nvPr/>
        </p:nvSpPr>
        <p:spPr>
          <a:xfrm rot="-5400000">
            <a:off x="8749175" y="-41251"/>
            <a:ext cx="3417103" cy="3499599"/>
          </a:xfrm>
          <a:custGeom>
            <a:rect b="b" l="l" r="r" t="t"/>
            <a:pathLst>
              <a:path extrusionOk="0" h="3430264" w="3484819">
                <a:moveTo>
                  <a:pt x="0" y="0"/>
                </a:moveTo>
                <a:lnTo>
                  <a:pt x="3484819" y="0"/>
                </a:lnTo>
                <a:lnTo>
                  <a:pt x="0" y="3430264"/>
                </a:lnTo>
                <a:lnTo>
                  <a:pt x="0" y="0"/>
                </a:lnTo>
                <a:close/>
              </a:path>
            </a:pathLst>
          </a:cu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83" name="Google Shape;583;p37"/>
          <p:cNvPicPr preferRelativeResize="0"/>
          <p:nvPr/>
        </p:nvPicPr>
        <p:blipFill rotWithShape="1">
          <a:blip r:embed="rId3">
            <a:alphaModFix/>
          </a:blip>
          <a:srcRect b="0" l="0" r="0" t="0"/>
          <a:stretch/>
        </p:blipFill>
        <p:spPr>
          <a:xfrm>
            <a:off x="162230" y="6222615"/>
            <a:ext cx="1554615" cy="353599"/>
          </a:xfrm>
          <a:prstGeom prst="rect">
            <a:avLst/>
          </a:prstGeom>
          <a:noFill/>
          <a:ln>
            <a:noFill/>
          </a:ln>
        </p:spPr>
      </p:pic>
      <p:pic>
        <p:nvPicPr>
          <p:cNvPr id="584" name="Google Shape;584;p37"/>
          <p:cNvPicPr preferRelativeResize="0"/>
          <p:nvPr>
            <p:ph idx="1" type="body"/>
          </p:nvPr>
        </p:nvPicPr>
        <p:blipFill rotWithShape="1">
          <a:blip r:embed="rId4">
            <a:alphaModFix/>
          </a:blip>
          <a:srcRect b="0" l="0" r="0" t="0"/>
          <a:stretch/>
        </p:blipFill>
        <p:spPr>
          <a:xfrm>
            <a:off x="332510" y="1201046"/>
            <a:ext cx="7764190" cy="5198368"/>
          </a:xfrm>
          <a:prstGeom prst="rect">
            <a:avLst/>
          </a:prstGeom>
          <a:noFill/>
          <a:ln>
            <a:noFill/>
          </a:ln>
        </p:spPr>
      </p:pic>
      <p:pic>
        <p:nvPicPr>
          <p:cNvPr id="585" name="Google Shape;585;p37"/>
          <p:cNvPicPr preferRelativeResize="0"/>
          <p:nvPr/>
        </p:nvPicPr>
        <p:blipFill rotWithShape="1">
          <a:blip r:embed="rId5">
            <a:alphaModFix/>
          </a:blip>
          <a:srcRect b="13945" l="0" r="15343" t="0"/>
          <a:stretch/>
        </p:blipFill>
        <p:spPr>
          <a:xfrm>
            <a:off x="0" y="-130"/>
            <a:ext cx="1355593" cy="1377974"/>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9" name="Shape 589"/>
        <p:cNvGrpSpPr/>
        <p:nvPr/>
      </p:nvGrpSpPr>
      <p:grpSpPr>
        <a:xfrm>
          <a:off x="0" y="0"/>
          <a:ext cx="0" cy="0"/>
          <a:chOff x="0" y="0"/>
          <a:chExt cx="0" cy="0"/>
        </a:xfrm>
      </p:grpSpPr>
      <p:sp>
        <p:nvSpPr>
          <p:cNvPr id="590" name="Google Shape;590;p38"/>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91" name="Google Shape;591;p3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92" name="Google Shape;592;p38"/>
          <p:cNvSpPr txBox="1"/>
          <p:nvPr>
            <p:ph type="title"/>
          </p:nvPr>
        </p:nvSpPr>
        <p:spPr>
          <a:xfrm>
            <a:off x="338455" y="329890"/>
            <a:ext cx="5069099" cy="704679"/>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venir"/>
              <a:buNone/>
            </a:pPr>
            <a:r>
              <a:rPr lang="en-US"/>
              <a:t>Reminiscence Walk</a:t>
            </a:r>
            <a:endParaRPr b="1">
              <a:solidFill>
                <a:schemeClr val="dk1"/>
              </a:solidFill>
            </a:endParaRPr>
          </a:p>
        </p:txBody>
      </p:sp>
      <p:sp>
        <p:nvSpPr>
          <p:cNvPr id="593" name="Google Shape;593;p38"/>
          <p:cNvSpPr txBox="1"/>
          <p:nvPr>
            <p:ph idx="1" type="body"/>
          </p:nvPr>
        </p:nvSpPr>
        <p:spPr>
          <a:xfrm>
            <a:off x="249382" y="1256145"/>
            <a:ext cx="4922982" cy="5601855"/>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lang="en-US" sz="2400"/>
              <a:t>The moderator introduces the activity, providing a brief reminder of the purpose of the walk and the role of the guide in evoking memories related to historical and cultural landmarks</a:t>
            </a:r>
            <a:endParaRPr sz="2400"/>
          </a:p>
          <a:p>
            <a:pPr indent="-228600" lvl="0" marL="228600" rtl="0" algn="l">
              <a:lnSpc>
                <a:spcPct val="110000"/>
              </a:lnSpc>
              <a:spcBef>
                <a:spcPts val="1000"/>
              </a:spcBef>
              <a:spcAft>
                <a:spcPts val="0"/>
              </a:spcAft>
              <a:buClr>
                <a:schemeClr val="dk1"/>
              </a:buClr>
              <a:buSzPts val="2400"/>
              <a:buChar char="•"/>
            </a:pPr>
            <a:r>
              <a:rPr lang="en-US" sz="2400"/>
              <a:t>Participants share their memories related to specific places / events, while the guide offers additional significance of the landmarks/events</a:t>
            </a:r>
            <a:endParaRPr/>
          </a:p>
        </p:txBody>
      </p:sp>
      <p:sp>
        <p:nvSpPr>
          <p:cNvPr id="594" name="Google Shape;594;p38"/>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595" name="Google Shape;595;p38"/>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596" name="Google Shape;596;p38"/>
          <p:cNvPicPr preferRelativeResize="0"/>
          <p:nvPr/>
        </p:nvPicPr>
        <p:blipFill rotWithShape="1">
          <a:blip r:embed="rId3">
            <a:alphaModFix/>
          </a:blip>
          <a:srcRect b="0" l="0" r="0" t="0"/>
          <a:stretch/>
        </p:blipFill>
        <p:spPr>
          <a:xfrm>
            <a:off x="10238674" y="2536681"/>
            <a:ext cx="1800995" cy="1800995"/>
          </a:xfrm>
          <a:prstGeom prst="rect">
            <a:avLst/>
          </a:prstGeom>
          <a:noFill/>
          <a:ln>
            <a:noFill/>
          </a:ln>
        </p:spPr>
      </p:pic>
      <p:pic>
        <p:nvPicPr>
          <p:cNvPr id="597" name="Google Shape;597;p38"/>
          <p:cNvPicPr preferRelativeResize="0"/>
          <p:nvPr/>
        </p:nvPicPr>
        <p:blipFill rotWithShape="1">
          <a:blip r:embed="rId4">
            <a:alphaModFix/>
          </a:blip>
          <a:srcRect b="0" l="0" r="0" t="0"/>
          <a:stretch/>
        </p:blipFill>
        <p:spPr>
          <a:xfrm>
            <a:off x="10930101" y="6387086"/>
            <a:ext cx="1109568" cy="249958"/>
          </a:xfrm>
          <a:prstGeom prst="rect">
            <a:avLst/>
          </a:prstGeom>
          <a:noFill/>
          <a:ln>
            <a:noFill/>
          </a:ln>
        </p:spPr>
      </p:pic>
      <p:pic>
        <p:nvPicPr>
          <p:cNvPr id="598" name="Google Shape;598;p38"/>
          <p:cNvPicPr preferRelativeResize="0"/>
          <p:nvPr/>
        </p:nvPicPr>
        <p:blipFill rotWithShape="1">
          <a:blip r:embed="rId5">
            <a:alphaModFix/>
          </a:blip>
          <a:srcRect b="0" l="0" r="0" t="0"/>
          <a:stretch/>
        </p:blipFill>
        <p:spPr>
          <a:xfrm>
            <a:off x="6219174" y="697148"/>
            <a:ext cx="3792344" cy="5689938"/>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2" name="Shape 602"/>
        <p:cNvGrpSpPr/>
        <p:nvPr/>
      </p:nvGrpSpPr>
      <p:grpSpPr>
        <a:xfrm>
          <a:off x="0" y="0"/>
          <a:ext cx="0" cy="0"/>
          <a:chOff x="0" y="0"/>
          <a:chExt cx="0" cy="0"/>
        </a:xfrm>
      </p:grpSpPr>
      <p:sp>
        <p:nvSpPr>
          <p:cNvPr id="603" name="Google Shape;603;p39"/>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04" name="Google Shape;604;p3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05" name="Google Shape;605;p39"/>
          <p:cNvSpPr txBox="1"/>
          <p:nvPr>
            <p:ph type="title"/>
          </p:nvPr>
        </p:nvSpPr>
        <p:spPr>
          <a:xfrm>
            <a:off x="338455" y="329890"/>
            <a:ext cx="5069099" cy="704679"/>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3200"/>
              <a:buFont typeface="Avenir"/>
              <a:buNone/>
            </a:pPr>
            <a:r>
              <a:rPr lang="en-US"/>
              <a:t>Reminiscence Walk</a:t>
            </a:r>
            <a:endParaRPr b="1">
              <a:solidFill>
                <a:schemeClr val="dk1"/>
              </a:solidFill>
            </a:endParaRPr>
          </a:p>
        </p:txBody>
      </p:sp>
      <p:sp>
        <p:nvSpPr>
          <p:cNvPr id="606" name="Google Shape;606;p39"/>
          <p:cNvSpPr txBox="1"/>
          <p:nvPr>
            <p:ph idx="1" type="body"/>
          </p:nvPr>
        </p:nvSpPr>
        <p:spPr>
          <a:xfrm>
            <a:off x="249382" y="1256146"/>
            <a:ext cx="4886036" cy="2132064"/>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110000"/>
              </a:lnSpc>
              <a:spcBef>
                <a:spcPts val="0"/>
              </a:spcBef>
              <a:spcAft>
                <a:spcPts val="0"/>
              </a:spcAft>
              <a:buClr>
                <a:schemeClr val="dk1"/>
              </a:buClr>
              <a:buSzPct val="100000"/>
              <a:buChar char="•"/>
            </a:pPr>
            <a:r>
              <a:rPr lang="en-US" sz="2400"/>
              <a:t>Personal photographs or postcards from participants can also stimulate memories. The moderator may ask questions to prompt deeper reflection, such as: </a:t>
            </a:r>
            <a:endParaRPr/>
          </a:p>
        </p:txBody>
      </p:sp>
      <p:sp>
        <p:nvSpPr>
          <p:cNvPr id="607" name="Google Shape;607;p39"/>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08" name="Google Shape;608;p39"/>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609" name="Google Shape;609;p39"/>
          <p:cNvPicPr preferRelativeResize="0"/>
          <p:nvPr/>
        </p:nvPicPr>
        <p:blipFill rotWithShape="1">
          <a:blip r:embed="rId3">
            <a:alphaModFix/>
          </a:blip>
          <a:srcRect b="0" l="0" r="0" t="0"/>
          <a:stretch/>
        </p:blipFill>
        <p:spPr>
          <a:xfrm>
            <a:off x="9901495" y="2337444"/>
            <a:ext cx="1689612" cy="1689612"/>
          </a:xfrm>
          <a:prstGeom prst="rect">
            <a:avLst/>
          </a:prstGeom>
          <a:noFill/>
          <a:ln>
            <a:noFill/>
          </a:ln>
        </p:spPr>
      </p:pic>
      <p:pic>
        <p:nvPicPr>
          <p:cNvPr id="610" name="Google Shape;610;p39"/>
          <p:cNvPicPr preferRelativeResize="0"/>
          <p:nvPr/>
        </p:nvPicPr>
        <p:blipFill rotWithShape="1">
          <a:blip r:embed="rId4">
            <a:alphaModFix/>
          </a:blip>
          <a:srcRect b="0" l="0" r="0" t="0"/>
          <a:stretch/>
        </p:blipFill>
        <p:spPr>
          <a:xfrm>
            <a:off x="10930101" y="6387086"/>
            <a:ext cx="1109568" cy="249958"/>
          </a:xfrm>
          <a:prstGeom prst="rect">
            <a:avLst/>
          </a:prstGeom>
          <a:noFill/>
          <a:ln>
            <a:noFill/>
          </a:ln>
        </p:spPr>
      </p:pic>
      <p:pic>
        <p:nvPicPr>
          <p:cNvPr id="611" name="Google Shape;611;p39"/>
          <p:cNvPicPr preferRelativeResize="0"/>
          <p:nvPr/>
        </p:nvPicPr>
        <p:blipFill rotWithShape="1">
          <a:blip r:embed="rId5">
            <a:alphaModFix/>
          </a:blip>
          <a:srcRect b="0" l="0" r="0" t="0"/>
          <a:stretch/>
        </p:blipFill>
        <p:spPr>
          <a:xfrm>
            <a:off x="2048480" y="3614879"/>
            <a:ext cx="5368319" cy="3022165"/>
          </a:xfrm>
          <a:prstGeom prst="rect">
            <a:avLst/>
          </a:prstGeom>
          <a:noFill/>
          <a:ln>
            <a:noFill/>
          </a:ln>
        </p:spPr>
      </p:pic>
      <p:sp>
        <p:nvSpPr>
          <p:cNvPr id="612" name="Google Shape;612;p39"/>
          <p:cNvSpPr/>
          <p:nvPr/>
        </p:nvSpPr>
        <p:spPr>
          <a:xfrm>
            <a:off x="5900450" y="539559"/>
            <a:ext cx="4351850" cy="2309090"/>
          </a:xfrm>
          <a:prstGeom prst="wedgeEllipseCallout">
            <a:avLst>
              <a:gd fmla="val -20833" name="adj1"/>
              <a:gd fmla="val 62500" name="adj2"/>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chemeClr val="lt1"/>
                </a:solidFill>
                <a:latin typeface="Avenir"/>
                <a:ea typeface="Avenir"/>
                <a:cs typeface="Avenir"/>
                <a:sym typeface="Avenir"/>
              </a:rPr>
              <a:t>How has this place changed since you first visited it?"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3" name="Google Shape;123;p4"/>
          <p:cNvSpPr txBox="1"/>
          <p:nvPr>
            <p:ph type="title"/>
          </p:nvPr>
        </p:nvSpPr>
        <p:spPr>
          <a:xfrm>
            <a:off x="263514" y="267855"/>
            <a:ext cx="8340016" cy="674254"/>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rgbClr val="FFC000"/>
              </a:buClr>
              <a:buSzPts val="3200"/>
              <a:buFont typeface="Avenir"/>
              <a:buNone/>
            </a:pPr>
            <a:r>
              <a:rPr lang="en-US">
                <a:solidFill>
                  <a:srgbClr val="FFC000"/>
                </a:solidFill>
              </a:rPr>
              <a:t>MENTAL VITALITY:</a:t>
            </a:r>
            <a:endParaRPr/>
          </a:p>
        </p:txBody>
      </p:sp>
      <p:sp>
        <p:nvSpPr>
          <p:cNvPr id="124" name="Google Shape;124;p4"/>
          <p:cNvSpPr/>
          <p:nvPr/>
        </p:nvSpPr>
        <p:spPr>
          <a:xfrm rot="10800000">
            <a:off x="8696640" y="-148"/>
            <a:ext cx="3495360" cy="3401446"/>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25" name="Google Shape;125;p4"/>
          <p:cNvSpPr/>
          <p:nvPr/>
        </p:nvSpPr>
        <p:spPr>
          <a:xfrm flipH="1" rot="10800000">
            <a:off x="8695889" y="-5385"/>
            <a:ext cx="3496111" cy="3401447"/>
          </a:xfrm>
          <a:custGeom>
            <a:rect b="b" l="l" r="r" t="t"/>
            <a:pathLst>
              <a:path extrusionOk="0" h="2559050" w="2559050">
                <a:moveTo>
                  <a:pt x="0" y="0"/>
                </a:moveTo>
                <a:lnTo>
                  <a:pt x="2559050" y="0"/>
                </a:lnTo>
                <a:cubicBezTo>
                  <a:pt x="2559050" y="1413324"/>
                  <a:pt x="1413324" y="2559050"/>
                  <a:pt x="0" y="2559050"/>
                </a:cubicBezTo>
                <a:close/>
              </a:path>
            </a:pathLst>
          </a:cu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Avenir"/>
              <a:ea typeface="Avenir"/>
              <a:cs typeface="Avenir"/>
              <a:sym typeface="Avenir"/>
            </a:endParaRPr>
          </a:p>
        </p:txBody>
      </p:sp>
      <p:pic>
        <p:nvPicPr>
          <p:cNvPr id="126" name="Google Shape;126;p4"/>
          <p:cNvPicPr preferRelativeResize="0"/>
          <p:nvPr/>
        </p:nvPicPr>
        <p:blipFill rotWithShape="1">
          <a:blip r:embed="rId3">
            <a:alphaModFix/>
          </a:blip>
          <a:srcRect b="0" l="0" r="0" t="0"/>
          <a:stretch/>
        </p:blipFill>
        <p:spPr>
          <a:xfrm>
            <a:off x="8695889" y="1997103"/>
            <a:ext cx="1398960" cy="1398960"/>
          </a:xfrm>
          <a:prstGeom prst="rect">
            <a:avLst/>
          </a:prstGeom>
          <a:noFill/>
          <a:ln>
            <a:noFill/>
          </a:ln>
        </p:spPr>
      </p:pic>
      <p:pic>
        <p:nvPicPr>
          <p:cNvPr id="127" name="Google Shape;127;p4"/>
          <p:cNvPicPr preferRelativeResize="0"/>
          <p:nvPr/>
        </p:nvPicPr>
        <p:blipFill rotWithShape="1">
          <a:blip r:embed="rId4">
            <a:alphaModFix/>
          </a:blip>
          <a:srcRect b="0" l="0" r="0" t="0"/>
          <a:stretch/>
        </p:blipFill>
        <p:spPr>
          <a:xfrm>
            <a:off x="10335035" y="2846895"/>
            <a:ext cx="1570804" cy="353863"/>
          </a:xfrm>
          <a:prstGeom prst="rect">
            <a:avLst/>
          </a:prstGeom>
          <a:noFill/>
          <a:ln>
            <a:noFill/>
          </a:ln>
        </p:spPr>
      </p:pic>
      <p:sp>
        <p:nvSpPr>
          <p:cNvPr id="128" name="Google Shape;128;p4"/>
          <p:cNvSpPr txBox="1"/>
          <p:nvPr>
            <p:ph idx="1" type="body"/>
          </p:nvPr>
        </p:nvSpPr>
        <p:spPr>
          <a:xfrm>
            <a:off x="239435" y="1377546"/>
            <a:ext cx="8216268" cy="3676072"/>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dk1"/>
              </a:buClr>
              <a:buSzPts val="2800"/>
              <a:buChar char="•"/>
            </a:pPr>
            <a:r>
              <a:rPr lang="en-US" sz="2800"/>
              <a:t>It is also closely linked to emotional health, including positive mood, a sense of purpose, and the ability to cope with stress and challenges</a:t>
            </a:r>
            <a:endParaRPr sz="2800"/>
          </a:p>
          <a:p>
            <a:pPr indent="-228600" lvl="0" marL="228600" rtl="0" algn="l">
              <a:lnSpc>
                <a:spcPct val="120000"/>
              </a:lnSpc>
              <a:spcBef>
                <a:spcPts val="1000"/>
              </a:spcBef>
              <a:spcAft>
                <a:spcPts val="0"/>
              </a:spcAft>
              <a:buClr>
                <a:schemeClr val="dk1"/>
              </a:buClr>
              <a:buSzPts val="2800"/>
              <a:buChar char="•"/>
            </a:pPr>
            <a:r>
              <a:rPr lang="en-US" sz="2800"/>
              <a:t>It is fostered through activities that stimulate the brain, such as reading, puzzles, learning new skills, and engaging in social interactions.</a:t>
            </a:r>
            <a:endParaRPr/>
          </a:p>
        </p:txBody>
      </p:sp>
      <p:pic>
        <p:nvPicPr>
          <p:cNvPr id="129" name="Google Shape;129;p4"/>
          <p:cNvPicPr preferRelativeResize="0"/>
          <p:nvPr/>
        </p:nvPicPr>
        <p:blipFill rotWithShape="1">
          <a:blip r:embed="rId5">
            <a:alphaModFix/>
          </a:blip>
          <a:srcRect b="0" l="0" r="0" t="0"/>
          <a:stretch/>
        </p:blipFill>
        <p:spPr>
          <a:xfrm>
            <a:off x="6031975" y="5157350"/>
            <a:ext cx="5454699" cy="16349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6" name="Shape 616"/>
        <p:cNvGrpSpPr/>
        <p:nvPr/>
      </p:nvGrpSpPr>
      <p:grpSpPr>
        <a:xfrm>
          <a:off x="0" y="0"/>
          <a:ext cx="0" cy="0"/>
          <a:chOff x="0" y="0"/>
          <a:chExt cx="0" cy="0"/>
        </a:xfrm>
      </p:grpSpPr>
      <p:sp>
        <p:nvSpPr>
          <p:cNvPr id="617" name="Google Shape;617;p40"/>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18" name="Google Shape;618;p4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19" name="Google Shape;619;p40"/>
          <p:cNvSpPr txBox="1"/>
          <p:nvPr>
            <p:ph type="title"/>
          </p:nvPr>
        </p:nvSpPr>
        <p:spPr>
          <a:xfrm>
            <a:off x="338455" y="329890"/>
            <a:ext cx="5069099" cy="704679"/>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chemeClr val="dk1"/>
              </a:buClr>
              <a:buSzPct val="100000"/>
              <a:buFont typeface="Avenir"/>
              <a:buNone/>
            </a:pPr>
            <a:r>
              <a:rPr lang="en-US"/>
              <a:t>Reminiscence Walk – tips:</a:t>
            </a:r>
            <a:endParaRPr b="1">
              <a:solidFill>
                <a:schemeClr val="dk1"/>
              </a:solidFill>
            </a:endParaRPr>
          </a:p>
        </p:txBody>
      </p:sp>
      <p:sp>
        <p:nvSpPr>
          <p:cNvPr id="620" name="Google Shape;620;p40"/>
          <p:cNvSpPr txBox="1"/>
          <p:nvPr>
            <p:ph idx="1" type="body"/>
          </p:nvPr>
        </p:nvSpPr>
        <p:spPr>
          <a:xfrm>
            <a:off x="249382" y="1256145"/>
            <a:ext cx="5366327" cy="5601855"/>
          </a:xfrm>
          <a:prstGeom prst="rect">
            <a:avLst/>
          </a:prstGeom>
          <a:noFill/>
          <a:ln>
            <a:noFill/>
          </a:ln>
        </p:spPr>
        <p:txBody>
          <a:bodyPr anchorCtr="0" anchor="t" bIns="45700" lIns="91425" spcFirstLastPara="1" rIns="91425" wrap="square" tIns="45700">
            <a:normAutofit/>
          </a:bodyPr>
          <a:lstStyle/>
          <a:p>
            <a:pPr indent="-228600" lvl="0" marL="228600" rtl="0" algn="l">
              <a:lnSpc>
                <a:spcPct val="110000"/>
              </a:lnSpc>
              <a:spcBef>
                <a:spcPts val="0"/>
              </a:spcBef>
              <a:spcAft>
                <a:spcPts val="0"/>
              </a:spcAft>
              <a:buClr>
                <a:schemeClr val="dk1"/>
              </a:buClr>
              <a:buSzPts val="2400"/>
              <a:buChar char="•"/>
            </a:pPr>
            <a:r>
              <a:rPr lang="en-US" sz="2400"/>
              <a:t>Break at a key location: it is important to include a short break where participants can relax and discuss their impressions from the walk.</a:t>
            </a:r>
            <a:endParaRPr sz="2400"/>
          </a:p>
          <a:p>
            <a:pPr indent="-228600" lvl="0" marL="228600" rtl="0" algn="l">
              <a:lnSpc>
                <a:spcPct val="110000"/>
              </a:lnSpc>
              <a:spcBef>
                <a:spcPts val="1000"/>
              </a:spcBef>
              <a:spcAft>
                <a:spcPts val="0"/>
              </a:spcAft>
              <a:buClr>
                <a:schemeClr val="dk1"/>
              </a:buClr>
              <a:buSzPts val="2400"/>
              <a:buChar char="•"/>
            </a:pPr>
            <a:r>
              <a:rPr lang="en-US" sz="2400"/>
              <a:t>Participants can share their observations on the links between personal and city history.</a:t>
            </a:r>
            <a:endParaRPr sz="2400"/>
          </a:p>
          <a:p>
            <a:pPr indent="-228600" lvl="0" marL="228600" rtl="0" algn="l">
              <a:lnSpc>
                <a:spcPct val="110000"/>
              </a:lnSpc>
              <a:spcBef>
                <a:spcPts val="1000"/>
              </a:spcBef>
              <a:spcAft>
                <a:spcPts val="0"/>
              </a:spcAft>
              <a:buClr>
                <a:schemeClr val="dk1"/>
              </a:buClr>
              <a:buSzPts val="2400"/>
              <a:buChar char="•"/>
            </a:pPr>
            <a:r>
              <a:rPr lang="en-US" sz="2400"/>
              <a:t>During the walk, participants can also identify potential obstacles for older adults/people with disabilities and provide suggestions for removing these barriers </a:t>
            </a:r>
            <a:endParaRPr/>
          </a:p>
        </p:txBody>
      </p:sp>
      <p:sp>
        <p:nvSpPr>
          <p:cNvPr id="621" name="Google Shape;621;p40"/>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22" name="Google Shape;622;p40"/>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id="623" name="Google Shape;623;p40"/>
          <p:cNvPicPr preferRelativeResize="0"/>
          <p:nvPr/>
        </p:nvPicPr>
        <p:blipFill rotWithShape="1">
          <a:blip r:embed="rId3">
            <a:alphaModFix/>
          </a:blip>
          <a:srcRect b="0" l="0" r="0" t="0"/>
          <a:stretch/>
        </p:blipFill>
        <p:spPr>
          <a:xfrm>
            <a:off x="10098814" y="2641742"/>
            <a:ext cx="1658288" cy="1658288"/>
          </a:xfrm>
          <a:prstGeom prst="rect">
            <a:avLst/>
          </a:prstGeom>
          <a:noFill/>
          <a:ln>
            <a:noFill/>
          </a:ln>
        </p:spPr>
      </p:pic>
      <p:pic>
        <p:nvPicPr>
          <p:cNvPr id="624" name="Google Shape;624;p40"/>
          <p:cNvPicPr preferRelativeResize="0"/>
          <p:nvPr/>
        </p:nvPicPr>
        <p:blipFill rotWithShape="1">
          <a:blip r:embed="rId4">
            <a:alphaModFix/>
          </a:blip>
          <a:srcRect b="0" l="0" r="0" t="0"/>
          <a:stretch/>
        </p:blipFill>
        <p:spPr>
          <a:xfrm>
            <a:off x="10895098" y="96268"/>
            <a:ext cx="1109568" cy="249958"/>
          </a:xfrm>
          <a:prstGeom prst="rect">
            <a:avLst/>
          </a:prstGeom>
          <a:noFill/>
          <a:ln>
            <a:noFill/>
          </a:ln>
        </p:spPr>
      </p:pic>
      <p:pic>
        <p:nvPicPr>
          <p:cNvPr id="625" name="Google Shape;625;p40"/>
          <p:cNvPicPr preferRelativeResize="0"/>
          <p:nvPr/>
        </p:nvPicPr>
        <p:blipFill rotWithShape="1">
          <a:blip r:embed="rId5">
            <a:alphaModFix/>
          </a:blip>
          <a:srcRect b="0" l="0" r="0" t="0"/>
          <a:stretch/>
        </p:blipFill>
        <p:spPr>
          <a:xfrm>
            <a:off x="5840407" y="802301"/>
            <a:ext cx="3944464" cy="5823431"/>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9" name="Shape 629"/>
        <p:cNvGrpSpPr/>
        <p:nvPr/>
      </p:nvGrpSpPr>
      <p:grpSpPr>
        <a:xfrm>
          <a:off x="0" y="0"/>
          <a:ext cx="0" cy="0"/>
          <a:chOff x="0" y="0"/>
          <a:chExt cx="0" cy="0"/>
        </a:xfrm>
      </p:grpSpPr>
      <p:sp>
        <p:nvSpPr>
          <p:cNvPr id="630" name="Google Shape;630;p4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31" name="Google Shape;631;p41"/>
          <p:cNvSpPr txBox="1"/>
          <p:nvPr>
            <p:ph type="title"/>
          </p:nvPr>
        </p:nvSpPr>
        <p:spPr>
          <a:xfrm>
            <a:off x="1077362" y="447676"/>
            <a:ext cx="10037276" cy="885824"/>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3200"/>
              <a:buFont typeface="Avenir"/>
              <a:buNone/>
            </a:pPr>
            <a:r>
              <a:rPr lang="en-US"/>
              <a:t>Summary and Evaluation:</a:t>
            </a:r>
            <a:endParaRPr/>
          </a:p>
        </p:txBody>
      </p:sp>
      <p:sp>
        <p:nvSpPr>
          <p:cNvPr id="632" name="Google Shape;632;p41"/>
          <p:cNvSpPr/>
          <p:nvPr/>
        </p:nvSpPr>
        <p:spPr>
          <a:xfrm>
            <a:off x="0" y="1708339"/>
            <a:ext cx="12192000" cy="514966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grpSp>
        <p:nvGrpSpPr>
          <p:cNvPr id="633" name="Google Shape;633;p41"/>
          <p:cNvGrpSpPr/>
          <p:nvPr/>
        </p:nvGrpSpPr>
        <p:grpSpPr>
          <a:xfrm>
            <a:off x="586800" y="1899288"/>
            <a:ext cx="10570177" cy="4333801"/>
            <a:chOff x="309709" y="-308202"/>
            <a:chExt cx="10570177" cy="4333801"/>
          </a:xfrm>
        </p:grpSpPr>
        <p:sp>
          <p:nvSpPr>
            <p:cNvPr id="634" name="Google Shape;634;p41"/>
            <p:cNvSpPr/>
            <p:nvPr/>
          </p:nvSpPr>
          <p:spPr>
            <a:xfrm>
              <a:off x="309709" y="-308202"/>
              <a:ext cx="2919812" cy="4025599"/>
            </a:xfrm>
            <a:prstGeom prst="roundRect">
              <a:avLst>
                <a:gd fmla="val 10000"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41"/>
            <p:cNvSpPr/>
            <p:nvPr/>
          </p:nvSpPr>
          <p:spPr>
            <a:xfrm>
              <a:off x="634133" y="0"/>
              <a:ext cx="2919812" cy="4025599"/>
            </a:xfrm>
            <a:prstGeom prst="roundRect">
              <a:avLst>
                <a:gd fmla="val 10000" name="adj"/>
              </a:avLst>
            </a:prstGeom>
            <a:solidFill>
              <a:schemeClr val="lt1">
                <a:alpha val="89803"/>
              </a:schemeClr>
            </a:solidFill>
            <a:ln cap="flat" cmpd="sng" w="12700">
              <a:solidFill>
                <a:srgbClr val="F7931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41"/>
            <p:cNvSpPr txBox="1"/>
            <p:nvPr/>
          </p:nvSpPr>
          <p:spPr>
            <a:xfrm>
              <a:off x="719651" y="85518"/>
              <a:ext cx="2748776" cy="3854563"/>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venir"/>
                <a:buNone/>
              </a:pPr>
              <a:r>
                <a:rPr lang="en-US" sz="2400">
                  <a:solidFill>
                    <a:schemeClr val="dk1"/>
                  </a:solidFill>
                  <a:latin typeface="Avenir"/>
                  <a:ea typeface="Avenir"/>
                  <a:cs typeface="Avenir"/>
                  <a:sym typeface="Avenir"/>
                </a:rPr>
                <a:t>Briefly summarize the entire workshop, emphasizing the importance of preserving memories and connecting with the city</a:t>
              </a:r>
              <a:r>
                <a:rPr lang="en-US" sz="1900">
                  <a:solidFill>
                    <a:schemeClr val="dk1"/>
                  </a:solidFill>
                  <a:latin typeface="Avenir"/>
                  <a:ea typeface="Avenir"/>
                  <a:cs typeface="Avenir"/>
                  <a:sym typeface="Avenir"/>
                </a:rPr>
                <a:t>. </a:t>
              </a:r>
              <a:endParaRPr/>
            </a:p>
          </p:txBody>
        </p:sp>
        <p:sp>
          <p:nvSpPr>
            <p:cNvPr id="637" name="Google Shape;637;p41"/>
            <p:cNvSpPr/>
            <p:nvPr/>
          </p:nvSpPr>
          <p:spPr>
            <a:xfrm>
              <a:off x="3794892" y="426004"/>
              <a:ext cx="3360908" cy="2518769"/>
            </a:xfrm>
            <a:prstGeom prst="roundRect">
              <a:avLst>
                <a:gd fmla="val 10000"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41"/>
            <p:cNvSpPr/>
            <p:nvPr/>
          </p:nvSpPr>
          <p:spPr>
            <a:xfrm>
              <a:off x="4119316" y="734207"/>
              <a:ext cx="3360908" cy="2518769"/>
            </a:xfrm>
            <a:prstGeom prst="roundRect">
              <a:avLst>
                <a:gd fmla="val 10000" name="adj"/>
              </a:avLst>
            </a:prstGeom>
            <a:solidFill>
              <a:schemeClr val="lt1">
                <a:alpha val="89803"/>
              </a:schemeClr>
            </a:solidFill>
            <a:ln cap="flat" cmpd="sng" w="12700">
              <a:solidFill>
                <a:srgbClr val="F7931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41"/>
            <p:cNvSpPr txBox="1"/>
            <p:nvPr/>
          </p:nvSpPr>
          <p:spPr>
            <a:xfrm>
              <a:off x="4193088" y="807979"/>
              <a:ext cx="3213364" cy="2371225"/>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venir"/>
                <a:buNone/>
              </a:pPr>
              <a:r>
                <a:rPr lang="en-US" sz="2400">
                  <a:solidFill>
                    <a:schemeClr val="dk1"/>
                  </a:solidFill>
                  <a:latin typeface="Avenir"/>
                  <a:ea typeface="Avenir"/>
                  <a:cs typeface="Avenir"/>
                  <a:sym typeface="Avenir"/>
                </a:rPr>
                <a:t>Collect feedback from participants to improve future workshops</a:t>
              </a:r>
              <a:r>
                <a:rPr lang="en-US" sz="1900">
                  <a:solidFill>
                    <a:schemeClr val="dk1"/>
                  </a:solidFill>
                  <a:latin typeface="Avenir"/>
                  <a:ea typeface="Avenir"/>
                  <a:cs typeface="Avenir"/>
                  <a:sym typeface="Avenir"/>
                </a:rPr>
                <a:t>. </a:t>
              </a:r>
              <a:endParaRPr/>
            </a:p>
          </p:txBody>
        </p:sp>
        <p:sp>
          <p:nvSpPr>
            <p:cNvPr id="640" name="Google Shape;640;p41"/>
            <p:cNvSpPr/>
            <p:nvPr/>
          </p:nvSpPr>
          <p:spPr>
            <a:xfrm>
              <a:off x="7675418" y="-308202"/>
              <a:ext cx="2880045" cy="3918174"/>
            </a:xfrm>
            <a:prstGeom prst="roundRect">
              <a:avLst>
                <a:gd fmla="val 10000"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41"/>
            <p:cNvSpPr/>
            <p:nvPr/>
          </p:nvSpPr>
          <p:spPr>
            <a:xfrm>
              <a:off x="7999841" y="0"/>
              <a:ext cx="2880045" cy="3918174"/>
            </a:xfrm>
            <a:prstGeom prst="roundRect">
              <a:avLst>
                <a:gd fmla="val 10000" name="adj"/>
              </a:avLst>
            </a:prstGeom>
            <a:solidFill>
              <a:schemeClr val="lt1">
                <a:alpha val="89803"/>
              </a:schemeClr>
            </a:solidFill>
            <a:ln cap="flat" cmpd="sng" w="12700">
              <a:solidFill>
                <a:srgbClr val="F7931B"/>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41"/>
            <p:cNvSpPr txBox="1"/>
            <p:nvPr/>
          </p:nvSpPr>
          <p:spPr>
            <a:xfrm>
              <a:off x="8084195" y="84354"/>
              <a:ext cx="2711337" cy="3749466"/>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Avenir"/>
                <a:buNone/>
              </a:pPr>
              <a:r>
                <a:rPr lang="en-US" sz="2400">
                  <a:solidFill>
                    <a:schemeClr val="dk1"/>
                  </a:solidFill>
                  <a:latin typeface="Avenir"/>
                  <a:ea typeface="Avenir"/>
                  <a:cs typeface="Avenir"/>
                  <a:sym typeface="Avenir"/>
                </a:rPr>
                <a:t>Encourage participants to continue reminiscing and exploring the city's history on their own initiative</a:t>
              </a:r>
              <a:r>
                <a:rPr lang="en-US" sz="1900">
                  <a:solidFill>
                    <a:schemeClr val="dk1"/>
                  </a:solidFill>
                  <a:latin typeface="Avenir"/>
                  <a:ea typeface="Avenir"/>
                  <a:cs typeface="Avenir"/>
                  <a:sym typeface="Avenir"/>
                </a:rPr>
                <a:t>.</a:t>
              </a:r>
              <a:endParaRPr/>
            </a:p>
          </p:txBody>
        </p:sp>
      </p:grpSp>
      <p:pic>
        <p:nvPicPr>
          <p:cNvPr id="643" name="Google Shape;643;p41"/>
          <p:cNvPicPr preferRelativeResize="0"/>
          <p:nvPr/>
        </p:nvPicPr>
        <p:blipFill rotWithShape="1">
          <a:blip r:embed="rId3">
            <a:alphaModFix/>
          </a:blip>
          <a:srcRect b="0" l="0" r="0" t="0"/>
          <a:stretch/>
        </p:blipFill>
        <p:spPr>
          <a:xfrm>
            <a:off x="0" y="0"/>
            <a:ext cx="1575720" cy="1575720"/>
          </a:xfrm>
          <a:prstGeom prst="rect">
            <a:avLst/>
          </a:prstGeom>
          <a:noFill/>
          <a:ln>
            <a:noFill/>
          </a:ln>
        </p:spPr>
      </p:pic>
      <p:pic>
        <p:nvPicPr>
          <p:cNvPr id="644" name="Google Shape;644;p41"/>
          <p:cNvPicPr preferRelativeResize="0"/>
          <p:nvPr/>
        </p:nvPicPr>
        <p:blipFill rotWithShape="1">
          <a:blip r:embed="rId4">
            <a:alphaModFix/>
          </a:blip>
          <a:srcRect b="0" l="0" r="0" t="0"/>
          <a:stretch/>
        </p:blipFill>
        <p:spPr>
          <a:xfrm>
            <a:off x="10437446" y="6327602"/>
            <a:ext cx="1554615" cy="353599"/>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8" name="Shape 648"/>
        <p:cNvGrpSpPr/>
        <p:nvPr/>
      </p:nvGrpSpPr>
      <p:grpSpPr>
        <a:xfrm>
          <a:off x="0" y="0"/>
          <a:ext cx="0" cy="0"/>
          <a:chOff x="0" y="0"/>
          <a:chExt cx="0" cy="0"/>
        </a:xfrm>
      </p:grpSpPr>
      <p:sp>
        <p:nvSpPr>
          <p:cNvPr id="649" name="Google Shape;649;p4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50" name="Google Shape;650;p42"/>
          <p:cNvSpPr txBox="1"/>
          <p:nvPr>
            <p:ph type="ctrTitle"/>
          </p:nvPr>
        </p:nvSpPr>
        <p:spPr>
          <a:xfrm>
            <a:off x="744719" y="4111201"/>
            <a:ext cx="9654768" cy="1124073"/>
          </a:xfrm>
          <a:prstGeom prst="rect">
            <a:avLst/>
          </a:prstGeom>
          <a:noFill/>
          <a:ln>
            <a:noFill/>
          </a:ln>
        </p:spPr>
        <p:txBody>
          <a:bodyPr anchorCtr="0" anchor="b" bIns="45700" lIns="91425" spcFirstLastPara="1" rIns="91425" wrap="square" tIns="45700">
            <a:noAutofit/>
          </a:bodyPr>
          <a:lstStyle/>
          <a:p>
            <a:pPr indent="0" lvl="0" marL="0" rtl="0" algn="l">
              <a:lnSpc>
                <a:spcPct val="110000"/>
              </a:lnSpc>
              <a:spcBef>
                <a:spcPts val="0"/>
              </a:spcBef>
              <a:spcAft>
                <a:spcPts val="0"/>
              </a:spcAft>
              <a:buClr>
                <a:schemeClr val="dk1"/>
              </a:buClr>
              <a:buSzPts val="4800"/>
              <a:buFont typeface="Avenir"/>
              <a:buNone/>
            </a:pPr>
            <a:r>
              <a:rPr lang="en-US" sz="4800"/>
              <a:t>Thank you for your attantion!</a:t>
            </a:r>
            <a:endParaRPr sz="4800"/>
          </a:p>
        </p:txBody>
      </p:sp>
      <p:sp>
        <p:nvSpPr>
          <p:cNvPr id="651" name="Google Shape;651;p42"/>
          <p:cNvSpPr/>
          <p:nvPr/>
        </p:nvSpPr>
        <p:spPr>
          <a:xfrm>
            <a:off x="-4099" y="-3511"/>
            <a:ext cx="3483870" cy="3428999"/>
          </a:xfrm>
          <a:prstGeom prst="rect">
            <a:avLst/>
          </a:pr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52" name="Google Shape;652;p42"/>
          <p:cNvSpPr/>
          <p:nvPr/>
        </p:nvSpPr>
        <p:spPr>
          <a:xfrm rot="5400000">
            <a:off x="28934" y="-26163"/>
            <a:ext cx="3429002" cy="3474296"/>
          </a:xfrm>
          <a:custGeom>
            <a:rect b="b" l="l" r="r" t="t"/>
            <a:pathLst>
              <a:path extrusionOk="0" h="3430264" w="3484819">
                <a:moveTo>
                  <a:pt x="0" y="0"/>
                </a:moveTo>
                <a:lnTo>
                  <a:pt x="3484819" y="0"/>
                </a:lnTo>
                <a:lnTo>
                  <a:pt x="0" y="3430264"/>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53" name="Google Shape;653;p42"/>
          <p:cNvSpPr/>
          <p:nvPr/>
        </p:nvSpPr>
        <p:spPr>
          <a:xfrm>
            <a:off x="3479771" y="-3511"/>
            <a:ext cx="8712229" cy="3428999"/>
          </a:xfrm>
          <a:prstGeom prst="rect">
            <a:avLst/>
          </a:prstGeom>
          <a:solidFill>
            <a:srgbClr val="FBBE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54" name="Google Shape;654;p42"/>
          <p:cNvSpPr/>
          <p:nvPr/>
        </p:nvSpPr>
        <p:spPr>
          <a:xfrm rot="-5400000">
            <a:off x="3502419" y="-26161"/>
            <a:ext cx="3429002" cy="3474296"/>
          </a:xfrm>
          <a:custGeom>
            <a:rect b="b" l="l" r="r" t="t"/>
            <a:pathLst>
              <a:path extrusionOk="0" h="3430264" w="3484819">
                <a:moveTo>
                  <a:pt x="0" y="0"/>
                </a:moveTo>
                <a:lnTo>
                  <a:pt x="3484819" y="0"/>
                </a:lnTo>
                <a:lnTo>
                  <a:pt x="0" y="3430264"/>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sp>
        <p:nvSpPr>
          <p:cNvPr id="655" name="Google Shape;655;p42"/>
          <p:cNvSpPr/>
          <p:nvPr/>
        </p:nvSpPr>
        <p:spPr>
          <a:xfrm>
            <a:off x="8914500" y="178410"/>
            <a:ext cx="3070455" cy="3070455"/>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venir"/>
              <a:ea typeface="Avenir"/>
              <a:cs typeface="Avenir"/>
              <a:sym typeface="Avenir"/>
            </a:endParaRPr>
          </a:p>
        </p:txBody>
      </p:sp>
      <p:pic>
        <p:nvPicPr>
          <p:cNvPr descr="Smiling Face with No Fill" id="656" name="Google Shape;656;p42"/>
          <p:cNvPicPr preferRelativeResize="0"/>
          <p:nvPr/>
        </p:nvPicPr>
        <p:blipFill rotWithShape="1">
          <a:blip r:embed="rId3">
            <a:alphaModFix/>
          </a:blip>
          <a:srcRect b="0" l="0" r="0" t="0"/>
          <a:stretch/>
        </p:blipFill>
        <p:spPr>
          <a:xfrm>
            <a:off x="9461479" y="728909"/>
            <a:ext cx="1964151" cy="1964151"/>
          </a:xfrm>
          <a:prstGeom prst="rect">
            <a:avLst/>
          </a:prstGeom>
          <a:noFill/>
          <a:ln>
            <a:noFill/>
          </a:ln>
        </p:spPr>
      </p:pic>
      <p:pic>
        <p:nvPicPr>
          <p:cNvPr id="657" name="Google Shape;657;p42"/>
          <p:cNvPicPr preferRelativeResize="0"/>
          <p:nvPr/>
        </p:nvPicPr>
        <p:blipFill rotWithShape="1">
          <a:blip r:embed="rId4">
            <a:alphaModFix/>
          </a:blip>
          <a:srcRect b="0" l="0" r="0" t="0"/>
          <a:stretch/>
        </p:blipFill>
        <p:spPr>
          <a:xfrm>
            <a:off x="388473" y="6136802"/>
            <a:ext cx="1554615" cy="353599"/>
          </a:xfrm>
          <a:prstGeom prst="rect">
            <a:avLst/>
          </a:prstGeom>
          <a:noFill/>
          <a:ln>
            <a:noFill/>
          </a:ln>
        </p:spPr>
      </p:pic>
      <p:pic>
        <p:nvPicPr>
          <p:cNvPr id="658" name="Google Shape;658;p42"/>
          <p:cNvPicPr preferRelativeResize="0"/>
          <p:nvPr/>
        </p:nvPicPr>
        <p:blipFill rotWithShape="1">
          <a:blip r:embed="rId5">
            <a:alphaModFix/>
          </a:blip>
          <a:srcRect b="0" l="0" r="0" t="0"/>
          <a:stretch/>
        </p:blipFill>
        <p:spPr>
          <a:xfrm>
            <a:off x="10814185" y="5447894"/>
            <a:ext cx="1377815" cy="137781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2" name="Shape 662"/>
        <p:cNvGrpSpPr/>
        <p:nvPr/>
      </p:nvGrpSpPr>
      <p:grpSpPr>
        <a:xfrm>
          <a:off x="0" y="0"/>
          <a:ext cx="0" cy="0"/>
          <a:chOff x="0" y="0"/>
          <a:chExt cx="0" cy="0"/>
        </a:xfrm>
      </p:grpSpPr>
      <p:sp>
        <p:nvSpPr>
          <p:cNvPr id="663" name="Google Shape;663;p43"/>
          <p:cNvSpPr txBox="1"/>
          <p:nvPr>
            <p:ph type="title"/>
          </p:nvPr>
        </p:nvSpPr>
        <p:spPr>
          <a:xfrm>
            <a:off x="436339" y="-410783"/>
            <a:ext cx="9950103" cy="1507376"/>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chemeClr val="dk1"/>
              </a:buClr>
              <a:buSzPts val="3200"/>
              <a:buFont typeface="Avenir"/>
              <a:buNone/>
            </a:pPr>
            <a:r>
              <a:rPr lang="en-US"/>
              <a:t>Sources and references: </a:t>
            </a:r>
            <a:endParaRPr/>
          </a:p>
        </p:txBody>
      </p:sp>
      <p:sp>
        <p:nvSpPr>
          <p:cNvPr id="664" name="Google Shape;664;p43"/>
          <p:cNvSpPr txBox="1"/>
          <p:nvPr>
            <p:ph idx="1" type="body"/>
          </p:nvPr>
        </p:nvSpPr>
        <p:spPr>
          <a:xfrm>
            <a:off x="436340" y="1168924"/>
            <a:ext cx="10591126" cy="4771906"/>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120000"/>
              </a:lnSpc>
              <a:spcBef>
                <a:spcPts val="0"/>
              </a:spcBef>
              <a:spcAft>
                <a:spcPts val="0"/>
              </a:spcAft>
              <a:buClr>
                <a:schemeClr val="dk1"/>
              </a:buClr>
              <a:buSzPts val="1800"/>
              <a:buChar char="•"/>
            </a:pPr>
            <a:r>
              <a:rPr lang="en-US"/>
              <a:t>1. Burnside, I.M. (1984.)  Working With the Elderly: Group Process and Techniques</a:t>
            </a:r>
            <a:endParaRPr/>
          </a:p>
          <a:p>
            <a:pPr indent="-228600" lvl="0" marL="228600" rtl="0" algn="l">
              <a:lnSpc>
                <a:spcPct val="120000"/>
              </a:lnSpc>
              <a:spcBef>
                <a:spcPts val="1000"/>
              </a:spcBef>
              <a:spcAft>
                <a:spcPts val="0"/>
              </a:spcAft>
              <a:buClr>
                <a:schemeClr val="dk1"/>
              </a:buClr>
              <a:buSzPts val="1800"/>
              <a:buChar char="•"/>
            </a:pPr>
            <a:r>
              <a:rPr lang="en-US"/>
              <a:t>2. Ajduković, M. (1994.) Model individualnog i grupnog rada sa starijim prognanicima. Ljetopis Studijskog centra  socijalnog rada 1,  33-42.</a:t>
            </a:r>
            <a:endParaRPr/>
          </a:p>
          <a:p>
            <a:pPr indent="-228600" lvl="0" marL="228600" rtl="0" algn="l">
              <a:lnSpc>
                <a:spcPct val="120000"/>
              </a:lnSpc>
              <a:spcBef>
                <a:spcPts val="1000"/>
              </a:spcBef>
              <a:spcAft>
                <a:spcPts val="0"/>
              </a:spcAft>
              <a:buClr>
                <a:schemeClr val="dk1"/>
              </a:buClr>
              <a:buSzPts val="1800"/>
              <a:buChar char="•"/>
            </a:pPr>
            <a:r>
              <a:rPr lang="en-US"/>
              <a:t>3. Ajduković, M. (1995.a) Društvena skrb o starijim osobama: izazov 21. stoljeća. Starost i starenje - izazov današnjice. Zbornik radova. Zagreb: Ministarstvo rada i socijalne skrbi, 97-102.</a:t>
            </a:r>
            <a:endParaRPr/>
          </a:p>
          <a:p>
            <a:pPr indent="-228600" lvl="0" marL="228600" rtl="0" algn="l">
              <a:lnSpc>
                <a:spcPct val="120000"/>
              </a:lnSpc>
              <a:spcBef>
                <a:spcPts val="1000"/>
              </a:spcBef>
              <a:spcAft>
                <a:spcPts val="0"/>
              </a:spcAft>
              <a:buClr>
                <a:schemeClr val="dk1"/>
              </a:buClr>
              <a:buSzPts val="1800"/>
              <a:buChar char="•"/>
            </a:pPr>
            <a:r>
              <a:rPr lang="en-US"/>
              <a:t>4. Ajduković, M. (1995.b) Učenje tehnike dosjećanja - potrebe i iskustva u izobrazbi djelatnika ustanova za starije osobe. Starost i starenje - izazov današnjice. Zbornik radova. Zagreb: Ministarstvo rada i socijalne skrbi, 91-95.</a:t>
            </a:r>
            <a:endParaRPr/>
          </a:p>
          <a:p>
            <a:pPr indent="-228600" lvl="0" marL="228600" rtl="0" algn="l">
              <a:lnSpc>
                <a:spcPct val="120000"/>
              </a:lnSpc>
              <a:spcBef>
                <a:spcPts val="1000"/>
              </a:spcBef>
              <a:spcAft>
                <a:spcPts val="0"/>
              </a:spcAft>
              <a:buClr>
                <a:schemeClr val="dk1"/>
              </a:buClr>
              <a:buSzPts val="1800"/>
              <a:buChar char="•"/>
            </a:pPr>
            <a:r>
              <a:rPr lang="en-US" u="sng">
                <a:solidFill>
                  <a:schemeClr val="hlink"/>
                </a:solidFill>
                <a:hlinkClick r:id="rId3"/>
              </a:rPr>
              <a:t>https://sesvete.senecura.hr/vijesti/radionica-dosjecanjem-ili-reminiscencijom-u-senecura-domu-za-starije-sesvete/</a:t>
            </a:r>
            <a:r>
              <a:rPr lang="en-US"/>
              <a:t>   </a:t>
            </a:r>
            <a:endParaRPr/>
          </a:p>
          <a:p>
            <a:pPr indent="-228600" lvl="0" marL="228600" rtl="0" algn="l">
              <a:lnSpc>
                <a:spcPct val="120000"/>
              </a:lnSpc>
              <a:spcBef>
                <a:spcPts val="1000"/>
              </a:spcBef>
              <a:spcAft>
                <a:spcPts val="0"/>
              </a:spcAft>
              <a:buClr>
                <a:schemeClr val="dk1"/>
              </a:buClr>
              <a:buSzPts val="1800"/>
              <a:buChar char="•"/>
            </a:pPr>
            <a:r>
              <a:rPr lang="en-US" u="sng">
                <a:solidFill>
                  <a:schemeClr val="hlink"/>
                </a:solidFill>
                <a:hlinkClick r:id="rId4"/>
              </a:rPr>
              <a:t>https://www.goldencarers.com/how-to-structure-reminiscing-sessions-for-seniors/3184/</a:t>
            </a:r>
            <a:r>
              <a:rPr lang="en-US"/>
              <a:t>  </a:t>
            </a:r>
            <a:endParaRPr/>
          </a:p>
          <a:p>
            <a:pPr indent="-228600" lvl="0" marL="228600" rtl="0" algn="l">
              <a:lnSpc>
                <a:spcPct val="120000"/>
              </a:lnSpc>
              <a:spcBef>
                <a:spcPts val="1000"/>
              </a:spcBef>
              <a:spcAft>
                <a:spcPts val="0"/>
              </a:spcAft>
              <a:buClr>
                <a:schemeClr val="dk1"/>
              </a:buClr>
              <a:buSzPts val="1800"/>
              <a:buChar char="•"/>
            </a:pPr>
            <a:r>
              <a:rPr lang="en-US" u="sng">
                <a:solidFill>
                  <a:schemeClr val="hlink"/>
                </a:solidFill>
                <a:hlinkClick r:id="rId5"/>
              </a:rPr>
              <a:t>https://alzheimer.ca/bc/sites/bc/files/documents/Conversation-starters_Handout_Dec2020_0.pdf</a:t>
            </a:r>
            <a:r>
              <a:rPr lang="en-US"/>
              <a:t> </a:t>
            </a:r>
            <a:endParaRPr/>
          </a:p>
          <a:p>
            <a:pPr indent="-114300" lvl="0" marL="228600" rtl="0" algn="l">
              <a:lnSpc>
                <a:spcPct val="120000"/>
              </a:lnSpc>
              <a:spcBef>
                <a:spcPts val="1000"/>
              </a:spcBef>
              <a:spcAft>
                <a:spcPts val="0"/>
              </a:spcAft>
              <a:buClr>
                <a:schemeClr val="dk1"/>
              </a:buClr>
              <a:buSzPts val="1800"/>
              <a:buNone/>
            </a:pPr>
            <a:r>
              <a:t/>
            </a:r>
            <a:endParaRPr/>
          </a:p>
        </p:txBody>
      </p:sp>
      <p:pic>
        <p:nvPicPr>
          <p:cNvPr id="665" name="Google Shape;665;p43"/>
          <p:cNvPicPr preferRelativeResize="0"/>
          <p:nvPr/>
        </p:nvPicPr>
        <p:blipFill rotWithShape="1">
          <a:blip r:embed="rId6">
            <a:alphaModFix/>
          </a:blip>
          <a:srcRect b="0" l="0" r="0" t="0"/>
          <a:stretch/>
        </p:blipFill>
        <p:spPr>
          <a:xfrm>
            <a:off x="10637385" y="6391327"/>
            <a:ext cx="1554615" cy="353599"/>
          </a:xfrm>
          <a:prstGeom prst="rect">
            <a:avLst/>
          </a:prstGeom>
          <a:noFill/>
          <a:ln>
            <a:noFill/>
          </a:ln>
        </p:spPr>
      </p:pic>
      <p:pic>
        <p:nvPicPr>
          <p:cNvPr id="666" name="Google Shape;666;p43"/>
          <p:cNvPicPr preferRelativeResize="0"/>
          <p:nvPr/>
        </p:nvPicPr>
        <p:blipFill rotWithShape="1">
          <a:blip r:embed="rId7">
            <a:alphaModFix/>
          </a:blip>
          <a:srcRect b="0" l="0" r="0" t="0"/>
          <a:stretch/>
        </p:blipFill>
        <p:spPr>
          <a:xfrm>
            <a:off x="10814185" y="0"/>
            <a:ext cx="1377815" cy="137781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3" name="Shape 133"/>
        <p:cNvGrpSpPr/>
        <p:nvPr/>
      </p:nvGrpSpPr>
      <p:grpSpPr>
        <a:xfrm>
          <a:off x="0" y="0"/>
          <a:ext cx="0" cy="0"/>
          <a:chOff x="0" y="0"/>
          <a:chExt cx="0" cy="0"/>
        </a:xfrm>
      </p:grpSpPr>
      <p:sp>
        <p:nvSpPr>
          <p:cNvPr id="134" name="Google Shape;134;p5"/>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5" name="Google Shape;135;p5"/>
          <p:cNvSpPr/>
          <p:nvPr/>
        </p:nvSpPr>
        <p:spPr>
          <a:xfrm>
            <a:off x="0" y="3529852"/>
            <a:ext cx="6736976" cy="3328145"/>
          </a:xfrm>
          <a:prstGeom prst="rect">
            <a:avLst/>
          </a:prstGeom>
          <a:solidFill>
            <a:srgbClr val="FCD3A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6" name="Google Shape;136;p5"/>
          <p:cNvSpPr/>
          <p:nvPr/>
        </p:nvSpPr>
        <p:spPr>
          <a:xfrm>
            <a:off x="0" y="2"/>
            <a:ext cx="3414824" cy="6864873"/>
          </a:xfrm>
          <a:custGeom>
            <a:rect b="b" l="l" r="r" t="t"/>
            <a:pathLst>
              <a:path extrusionOk="0" h="6864873" w="3414824">
                <a:moveTo>
                  <a:pt x="0" y="3376141"/>
                </a:moveTo>
                <a:lnTo>
                  <a:pt x="3414824" y="3376141"/>
                </a:lnTo>
                <a:cubicBezTo>
                  <a:pt x="3414824" y="5302914"/>
                  <a:pt x="1885955" y="6864873"/>
                  <a:pt x="0" y="6864873"/>
                </a:cubicBezTo>
                <a:close/>
                <a:moveTo>
                  <a:pt x="2" y="0"/>
                </a:moveTo>
                <a:lnTo>
                  <a:pt x="3414824" y="0"/>
                </a:lnTo>
                <a:lnTo>
                  <a:pt x="3414824" y="3376140"/>
                </a:lnTo>
                <a:lnTo>
                  <a:pt x="2" y="3376140"/>
                </a:lnTo>
                <a:close/>
              </a:path>
            </a:pathLst>
          </a:cu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37" name="Google Shape;137;p5"/>
          <p:cNvSpPr txBox="1"/>
          <p:nvPr>
            <p:ph type="title"/>
          </p:nvPr>
        </p:nvSpPr>
        <p:spPr>
          <a:xfrm>
            <a:off x="377520" y="1511118"/>
            <a:ext cx="2401165" cy="2491904"/>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chemeClr val="dk1"/>
              </a:buClr>
              <a:buSzPts val="2400"/>
              <a:buFont typeface="Avenir"/>
              <a:buNone/>
            </a:pPr>
            <a:r>
              <a:rPr lang="en-US" sz="2400"/>
              <a:t>KEY ASPECTS OF MENTAL VITALITY INCLUDE:</a:t>
            </a:r>
            <a:endParaRPr sz="2400"/>
          </a:p>
        </p:txBody>
      </p:sp>
      <p:sp>
        <p:nvSpPr>
          <p:cNvPr id="138" name="Google Shape;138;p5"/>
          <p:cNvSpPr/>
          <p:nvPr/>
        </p:nvSpPr>
        <p:spPr>
          <a:xfrm>
            <a:off x="3414823" y="-6876"/>
            <a:ext cx="8777176" cy="6871754"/>
          </a:xfrm>
          <a:custGeom>
            <a:rect b="b" l="l" r="r" t="t"/>
            <a:pathLst>
              <a:path extrusionOk="0" h="6871754" w="8777176">
                <a:moveTo>
                  <a:pt x="0" y="0"/>
                </a:moveTo>
                <a:lnTo>
                  <a:pt x="3414822" y="0"/>
                </a:lnTo>
                <a:lnTo>
                  <a:pt x="3414822" y="6875"/>
                </a:lnTo>
                <a:lnTo>
                  <a:pt x="8777176" y="6875"/>
                </a:lnTo>
                <a:lnTo>
                  <a:pt x="8777176" y="6871754"/>
                </a:lnTo>
                <a:lnTo>
                  <a:pt x="3251085" y="6871754"/>
                </a:lnTo>
                <a:lnTo>
                  <a:pt x="3251085" y="6860643"/>
                </a:lnTo>
                <a:lnTo>
                  <a:pt x="3239098" y="6860334"/>
                </a:lnTo>
                <a:cubicBezTo>
                  <a:pt x="1434808" y="6766895"/>
                  <a:pt x="0" y="5242703"/>
                  <a:pt x="0" y="3376141"/>
                </a:cubicBezTo>
                <a:lnTo>
                  <a:pt x="3251085" y="3376141"/>
                </a:lnTo>
                <a:lnTo>
                  <a:pt x="3251085" y="3376140"/>
                </a:lnTo>
                <a:lnTo>
                  <a:pt x="0" y="3376140"/>
                </a:lnTo>
                <a:close/>
              </a:path>
            </a:pathLst>
          </a:cu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grpSp>
        <p:nvGrpSpPr>
          <p:cNvPr id="139" name="Google Shape;139;p5"/>
          <p:cNvGrpSpPr/>
          <p:nvPr/>
        </p:nvGrpSpPr>
        <p:grpSpPr>
          <a:xfrm>
            <a:off x="4908175" y="773299"/>
            <a:ext cx="7129854" cy="4997651"/>
            <a:chOff x="0" y="93"/>
            <a:chExt cx="7129854" cy="4997651"/>
          </a:xfrm>
        </p:grpSpPr>
        <p:sp>
          <p:nvSpPr>
            <p:cNvPr id="140" name="Google Shape;140;p5"/>
            <p:cNvSpPr/>
            <p:nvPr/>
          </p:nvSpPr>
          <p:spPr>
            <a:xfrm>
              <a:off x="0" y="93"/>
              <a:ext cx="7129854" cy="1663783"/>
            </a:xfrm>
            <a:prstGeom prst="roundRect">
              <a:avLst>
                <a:gd fmla="val 16667"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5"/>
            <p:cNvSpPr txBox="1"/>
            <p:nvPr/>
          </p:nvSpPr>
          <p:spPr>
            <a:xfrm>
              <a:off x="81219" y="81312"/>
              <a:ext cx="6967416" cy="1501345"/>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Avenir"/>
                <a:buNone/>
              </a:pPr>
              <a:r>
                <a:rPr b="0" i="0" lang="en-US" sz="2800" u="none" cap="none" strike="noStrike">
                  <a:solidFill>
                    <a:schemeClr val="dk1"/>
                  </a:solidFill>
                  <a:latin typeface="Avenir"/>
                  <a:ea typeface="Avenir"/>
                  <a:cs typeface="Avenir"/>
                  <a:sym typeface="Avenir"/>
                </a:rPr>
                <a:t>COGNITIVE FUNCTION: memory, attention, reasoning, and problem-solving abilities.</a:t>
              </a:r>
              <a:endParaRPr/>
            </a:p>
          </p:txBody>
        </p:sp>
        <p:sp>
          <p:nvSpPr>
            <p:cNvPr id="142" name="Google Shape;142;p5"/>
            <p:cNvSpPr/>
            <p:nvPr/>
          </p:nvSpPr>
          <p:spPr>
            <a:xfrm>
              <a:off x="0" y="1675984"/>
              <a:ext cx="7129854" cy="1663783"/>
            </a:xfrm>
            <a:prstGeom prst="roundRect">
              <a:avLst>
                <a:gd fmla="val 16667"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5"/>
            <p:cNvSpPr txBox="1"/>
            <p:nvPr/>
          </p:nvSpPr>
          <p:spPr>
            <a:xfrm>
              <a:off x="81219" y="1757203"/>
              <a:ext cx="6967416" cy="1501345"/>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Avenir"/>
                <a:buNone/>
              </a:pPr>
              <a:r>
                <a:rPr b="0" i="0" lang="en-US" sz="2800" u="none" cap="none" strike="noStrike">
                  <a:solidFill>
                    <a:schemeClr val="dk1"/>
                  </a:solidFill>
                  <a:latin typeface="Avenir"/>
                  <a:ea typeface="Avenir"/>
                  <a:cs typeface="Avenir"/>
                  <a:sym typeface="Avenir"/>
                </a:rPr>
                <a:t>EMOTIONAL WELL-BEING: mental resilience, stress management, and emotional regulation.</a:t>
              </a:r>
              <a:endParaRPr/>
            </a:p>
          </p:txBody>
        </p:sp>
        <p:sp>
          <p:nvSpPr>
            <p:cNvPr id="144" name="Google Shape;144;p5"/>
            <p:cNvSpPr/>
            <p:nvPr/>
          </p:nvSpPr>
          <p:spPr>
            <a:xfrm>
              <a:off x="0" y="3333961"/>
              <a:ext cx="7129854" cy="1663783"/>
            </a:xfrm>
            <a:prstGeom prst="roundRect">
              <a:avLst>
                <a:gd fmla="val 16667" name="adj"/>
              </a:avLst>
            </a:prstGeom>
            <a:solidFill>
              <a:srgbClr val="F7931B"/>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5"/>
            <p:cNvSpPr txBox="1"/>
            <p:nvPr/>
          </p:nvSpPr>
          <p:spPr>
            <a:xfrm>
              <a:off x="81219" y="3415180"/>
              <a:ext cx="6967416" cy="1501345"/>
            </a:xfrm>
            <a:prstGeom prst="rect">
              <a:avLst/>
            </a:prstGeom>
            <a:noFill/>
            <a:ln>
              <a:noFill/>
            </a:ln>
          </p:spPr>
          <p:txBody>
            <a:bodyPr anchorCtr="0" anchor="ctr" bIns="106675" lIns="106675" spcFirstLastPara="1" rIns="106675" wrap="square" tIns="106675">
              <a:noAutofit/>
            </a:bodyPr>
            <a:lstStyle/>
            <a:p>
              <a:pPr indent="0" lvl="0" marL="0" marR="0" rtl="0" algn="l">
                <a:lnSpc>
                  <a:spcPct val="90000"/>
                </a:lnSpc>
                <a:spcBef>
                  <a:spcPts val="0"/>
                </a:spcBef>
                <a:spcAft>
                  <a:spcPts val="0"/>
                </a:spcAft>
                <a:buClr>
                  <a:schemeClr val="dk1"/>
                </a:buClr>
                <a:buSzPts val="2800"/>
                <a:buFont typeface="Avenir"/>
                <a:buNone/>
              </a:pPr>
              <a:r>
                <a:rPr b="0" i="0" lang="en-US" sz="2800" u="none" cap="none" strike="noStrike">
                  <a:solidFill>
                    <a:schemeClr val="dk1"/>
                  </a:solidFill>
                  <a:latin typeface="Avenir"/>
                  <a:ea typeface="Avenir"/>
                  <a:cs typeface="Avenir"/>
                  <a:sym typeface="Avenir"/>
                </a:rPr>
                <a:t>SOCIAL ENGAGEMENT: active participation in social, cultural, or community activities that keep the mind engaged.</a:t>
              </a:r>
              <a:endParaRPr/>
            </a:p>
          </p:txBody>
        </p:sp>
      </p:grpSp>
      <p:pic>
        <p:nvPicPr>
          <p:cNvPr id="146" name="Google Shape;146;p5"/>
          <p:cNvPicPr preferRelativeResize="0"/>
          <p:nvPr/>
        </p:nvPicPr>
        <p:blipFill rotWithShape="1">
          <a:blip r:embed="rId3">
            <a:alphaModFix/>
          </a:blip>
          <a:srcRect b="0" l="0" r="0" t="0"/>
          <a:stretch/>
        </p:blipFill>
        <p:spPr>
          <a:xfrm>
            <a:off x="2591180" y="6009972"/>
            <a:ext cx="1554615" cy="353599"/>
          </a:xfrm>
          <a:prstGeom prst="rect">
            <a:avLst/>
          </a:prstGeom>
          <a:noFill/>
          <a:ln>
            <a:noFill/>
          </a:ln>
        </p:spPr>
      </p:pic>
      <p:pic>
        <p:nvPicPr>
          <p:cNvPr id="147" name="Google Shape;147;p5"/>
          <p:cNvPicPr preferRelativeResize="0"/>
          <p:nvPr/>
        </p:nvPicPr>
        <p:blipFill rotWithShape="1">
          <a:blip r:embed="rId4">
            <a:alphaModFix/>
          </a:blip>
          <a:srcRect b="0" l="0" r="0" t="0"/>
          <a:stretch/>
        </p:blipFill>
        <p:spPr>
          <a:xfrm>
            <a:off x="0" y="15054"/>
            <a:ext cx="1377815" cy="137781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1" name="Shape 151"/>
        <p:cNvGrpSpPr/>
        <p:nvPr/>
      </p:nvGrpSpPr>
      <p:grpSpPr>
        <a:xfrm>
          <a:off x="0" y="0"/>
          <a:ext cx="0" cy="0"/>
          <a:chOff x="0" y="0"/>
          <a:chExt cx="0" cy="0"/>
        </a:xfrm>
      </p:grpSpPr>
      <p:sp>
        <p:nvSpPr>
          <p:cNvPr id="152" name="Google Shape;152;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53" name="Google Shape;153;p6"/>
          <p:cNvSpPr txBox="1"/>
          <p:nvPr>
            <p:ph type="title"/>
          </p:nvPr>
        </p:nvSpPr>
        <p:spPr>
          <a:xfrm>
            <a:off x="1077362" y="447676"/>
            <a:ext cx="10037276" cy="885824"/>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Clr>
                <a:schemeClr val="dk1"/>
              </a:buClr>
              <a:buSzPts val="2800"/>
              <a:buFont typeface="Avenir"/>
              <a:buNone/>
            </a:pPr>
            <a:r>
              <a:rPr lang="en-US" sz="2800"/>
              <a:t>THE </a:t>
            </a:r>
            <a:r>
              <a:rPr lang="en-US" sz="2800">
                <a:solidFill>
                  <a:srgbClr val="FFC000"/>
                </a:solidFill>
              </a:rPr>
              <a:t>BENEFITS</a:t>
            </a:r>
            <a:r>
              <a:rPr lang="en-US" sz="2800">
                <a:solidFill>
                  <a:srgbClr val="C96F06"/>
                </a:solidFill>
              </a:rPr>
              <a:t> </a:t>
            </a:r>
            <a:r>
              <a:rPr lang="en-US" sz="2800"/>
              <a:t>OF GOOD </a:t>
            </a:r>
            <a:r>
              <a:rPr lang="en-US" sz="2800">
                <a:solidFill>
                  <a:srgbClr val="FFC000"/>
                </a:solidFill>
              </a:rPr>
              <a:t>MENTAL</a:t>
            </a:r>
            <a:r>
              <a:rPr lang="en-US" sz="2800"/>
              <a:t> VITALITY</a:t>
            </a:r>
            <a:endParaRPr sz="2800"/>
          </a:p>
        </p:txBody>
      </p:sp>
      <p:sp>
        <p:nvSpPr>
          <p:cNvPr id="154" name="Google Shape;154;p6"/>
          <p:cNvSpPr/>
          <p:nvPr/>
        </p:nvSpPr>
        <p:spPr>
          <a:xfrm>
            <a:off x="0" y="1708339"/>
            <a:ext cx="12192000" cy="514966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55" name="Google Shape;155;p6"/>
          <p:cNvPicPr preferRelativeResize="0"/>
          <p:nvPr/>
        </p:nvPicPr>
        <p:blipFill rotWithShape="1">
          <a:blip r:embed="rId3">
            <a:alphaModFix/>
          </a:blip>
          <a:srcRect b="0" l="0" r="0" t="0"/>
          <a:stretch/>
        </p:blipFill>
        <p:spPr>
          <a:xfrm>
            <a:off x="10814185" y="-1"/>
            <a:ext cx="1377815" cy="1377815"/>
          </a:xfrm>
          <a:prstGeom prst="rect">
            <a:avLst/>
          </a:prstGeom>
          <a:noFill/>
          <a:ln>
            <a:noFill/>
          </a:ln>
        </p:spPr>
      </p:pic>
      <p:pic>
        <p:nvPicPr>
          <p:cNvPr id="156" name="Google Shape;156;p6"/>
          <p:cNvPicPr preferRelativeResize="0"/>
          <p:nvPr/>
        </p:nvPicPr>
        <p:blipFill rotWithShape="1">
          <a:blip r:embed="rId4">
            <a:alphaModFix/>
          </a:blip>
          <a:srcRect b="0" l="0" r="0" t="0"/>
          <a:stretch/>
        </p:blipFill>
        <p:spPr>
          <a:xfrm>
            <a:off x="101598" y="135278"/>
            <a:ext cx="1109568" cy="249958"/>
          </a:xfrm>
          <a:prstGeom prst="rect">
            <a:avLst/>
          </a:prstGeom>
          <a:noFill/>
          <a:ln>
            <a:noFill/>
          </a:ln>
        </p:spPr>
      </p:pic>
      <p:sp>
        <p:nvSpPr>
          <p:cNvPr id="157" name="Google Shape;157;p6"/>
          <p:cNvSpPr/>
          <p:nvPr/>
        </p:nvSpPr>
        <p:spPr>
          <a:xfrm>
            <a:off x="578598" y="2755511"/>
            <a:ext cx="4778493" cy="3816161"/>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REDUCED RISK OF COGNITIVE DECLINE:</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Engaging in mentally stimulating can help protect against cognitive decline and reduce the risk of conditions like dementia and Alzheimer’s disease</a:t>
            </a:r>
            <a:endParaRPr b="0" i="0" sz="2400" u="none" cap="none" strike="noStrike">
              <a:solidFill>
                <a:schemeClr val="lt1"/>
              </a:solidFill>
              <a:latin typeface="Avenir"/>
              <a:ea typeface="Avenir"/>
              <a:cs typeface="Avenir"/>
              <a:sym typeface="Avenir"/>
            </a:endParaRPr>
          </a:p>
        </p:txBody>
      </p:sp>
      <p:sp>
        <p:nvSpPr>
          <p:cNvPr id="158" name="Google Shape;158;p6"/>
          <p:cNvSpPr/>
          <p:nvPr/>
        </p:nvSpPr>
        <p:spPr>
          <a:xfrm>
            <a:off x="6945745" y="2568091"/>
            <a:ext cx="4802910" cy="4183691"/>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ENHANCED EMOTIONAL WELL-BEING:</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Strong mental vitality can help seniors manage stress, reduce feelings of anxiety, and alleviate symptoms of depression.</a:t>
            </a:r>
            <a:endParaRPr b="0"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Engaging in social activities, learning new things, and having a sense of purpose can enhance mood</a:t>
            </a:r>
            <a:endParaRPr/>
          </a:p>
        </p:txBody>
      </p:sp>
      <p:pic>
        <p:nvPicPr>
          <p:cNvPr id="159" name="Google Shape;159;p6"/>
          <p:cNvPicPr preferRelativeResize="0"/>
          <p:nvPr/>
        </p:nvPicPr>
        <p:blipFill rotWithShape="1">
          <a:blip r:embed="rId5">
            <a:alphaModFix/>
          </a:blip>
          <a:srcRect b="0" l="0" r="0" t="0"/>
          <a:stretch/>
        </p:blipFill>
        <p:spPr>
          <a:xfrm>
            <a:off x="2733558" y="1891376"/>
            <a:ext cx="420660" cy="676715"/>
          </a:xfrm>
          <a:prstGeom prst="rect">
            <a:avLst/>
          </a:prstGeom>
          <a:noFill/>
          <a:ln>
            <a:noFill/>
          </a:ln>
        </p:spPr>
      </p:pic>
      <p:pic>
        <p:nvPicPr>
          <p:cNvPr id="160" name="Google Shape;160;p6"/>
          <p:cNvPicPr preferRelativeResize="0"/>
          <p:nvPr/>
        </p:nvPicPr>
        <p:blipFill rotWithShape="1">
          <a:blip r:embed="rId5">
            <a:alphaModFix/>
          </a:blip>
          <a:srcRect b="0" l="0" r="0" t="0"/>
          <a:stretch/>
        </p:blipFill>
        <p:spPr>
          <a:xfrm>
            <a:off x="9136870" y="1799858"/>
            <a:ext cx="420660" cy="67671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66" name="Google Shape;166;p7"/>
          <p:cNvSpPr txBox="1"/>
          <p:nvPr>
            <p:ph type="title"/>
          </p:nvPr>
        </p:nvSpPr>
        <p:spPr>
          <a:xfrm>
            <a:off x="1077362" y="447676"/>
            <a:ext cx="10037276" cy="885824"/>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Clr>
                <a:schemeClr val="dk1"/>
              </a:buClr>
              <a:buSzPts val="2800"/>
              <a:buFont typeface="Avenir"/>
              <a:buNone/>
            </a:pPr>
            <a:r>
              <a:rPr lang="en-US" sz="2800"/>
              <a:t>THE </a:t>
            </a:r>
            <a:r>
              <a:rPr lang="en-US" sz="2800">
                <a:solidFill>
                  <a:srgbClr val="FFC000"/>
                </a:solidFill>
              </a:rPr>
              <a:t>BENEFITS</a:t>
            </a:r>
            <a:r>
              <a:rPr lang="en-US" sz="2800">
                <a:solidFill>
                  <a:srgbClr val="C96F06"/>
                </a:solidFill>
              </a:rPr>
              <a:t> </a:t>
            </a:r>
            <a:r>
              <a:rPr lang="en-US" sz="2800"/>
              <a:t>OF GOOD </a:t>
            </a:r>
            <a:r>
              <a:rPr lang="en-US" sz="2800">
                <a:solidFill>
                  <a:srgbClr val="FFC000"/>
                </a:solidFill>
              </a:rPr>
              <a:t>MENTAL</a:t>
            </a:r>
            <a:r>
              <a:rPr lang="en-US" sz="2800"/>
              <a:t> VITALITY</a:t>
            </a:r>
            <a:endParaRPr sz="2800"/>
          </a:p>
        </p:txBody>
      </p:sp>
      <p:sp>
        <p:nvSpPr>
          <p:cNvPr id="167" name="Google Shape;167;p7"/>
          <p:cNvSpPr/>
          <p:nvPr/>
        </p:nvSpPr>
        <p:spPr>
          <a:xfrm>
            <a:off x="0" y="1708339"/>
            <a:ext cx="12192000" cy="514966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68" name="Google Shape;168;p7"/>
          <p:cNvPicPr preferRelativeResize="0"/>
          <p:nvPr/>
        </p:nvPicPr>
        <p:blipFill rotWithShape="1">
          <a:blip r:embed="rId3">
            <a:alphaModFix/>
          </a:blip>
          <a:srcRect b="0" l="0" r="0" t="0"/>
          <a:stretch/>
        </p:blipFill>
        <p:spPr>
          <a:xfrm>
            <a:off x="10814185" y="-1"/>
            <a:ext cx="1377815" cy="1377815"/>
          </a:xfrm>
          <a:prstGeom prst="rect">
            <a:avLst/>
          </a:prstGeom>
          <a:noFill/>
          <a:ln>
            <a:noFill/>
          </a:ln>
        </p:spPr>
      </p:pic>
      <p:pic>
        <p:nvPicPr>
          <p:cNvPr id="169" name="Google Shape;169;p7"/>
          <p:cNvPicPr preferRelativeResize="0"/>
          <p:nvPr/>
        </p:nvPicPr>
        <p:blipFill rotWithShape="1">
          <a:blip r:embed="rId4">
            <a:alphaModFix/>
          </a:blip>
          <a:srcRect b="0" l="0" r="0" t="0"/>
          <a:stretch/>
        </p:blipFill>
        <p:spPr>
          <a:xfrm>
            <a:off x="101598" y="135278"/>
            <a:ext cx="1109568" cy="249958"/>
          </a:xfrm>
          <a:prstGeom prst="rect">
            <a:avLst/>
          </a:prstGeom>
          <a:noFill/>
          <a:ln>
            <a:noFill/>
          </a:ln>
        </p:spPr>
      </p:pic>
      <p:sp>
        <p:nvSpPr>
          <p:cNvPr id="170" name="Google Shape;170;p7"/>
          <p:cNvSpPr/>
          <p:nvPr/>
        </p:nvSpPr>
        <p:spPr>
          <a:xfrm>
            <a:off x="360215" y="2656603"/>
            <a:ext cx="4378040" cy="3931397"/>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IMPROVED SOCIAL INTERACTION :</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Mental vitality encourages social engagement, which is crucial for combating loneliness and social isolation</a:t>
            </a:r>
            <a:endParaRPr/>
          </a:p>
        </p:txBody>
      </p:sp>
      <p:sp>
        <p:nvSpPr>
          <p:cNvPr id="171" name="Google Shape;171;p7"/>
          <p:cNvSpPr/>
          <p:nvPr/>
        </p:nvSpPr>
        <p:spPr>
          <a:xfrm>
            <a:off x="6308437" y="2656603"/>
            <a:ext cx="4710546" cy="378787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BETTER PROBLEM-SOLVING AND DECISION-MAKING:</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Keeping the brain active helps seniors remain mentally flexible and manage financial, health, and household decisions, contributing to independence.</a:t>
            </a:r>
            <a:endParaRPr/>
          </a:p>
        </p:txBody>
      </p:sp>
      <p:pic>
        <p:nvPicPr>
          <p:cNvPr id="172" name="Google Shape;172;p7"/>
          <p:cNvPicPr preferRelativeResize="0"/>
          <p:nvPr/>
        </p:nvPicPr>
        <p:blipFill rotWithShape="1">
          <a:blip r:embed="rId5">
            <a:alphaModFix/>
          </a:blip>
          <a:srcRect b="0" l="0" r="0" t="0"/>
          <a:stretch/>
        </p:blipFill>
        <p:spPr>
          <a:xfrm>
            <a:off x="2228070" y="1814625"/>
            <a:ext cx="420660" cy="676715"/>
          </a:xfrm>
          <a:prstGeom prst="rect">
            <a:avLst/>
          </a:prstGeom>
          <a:noFill/>
          <a:ln>
            <a:noFill/>
          </a:ln>
        </p:spPr>
      </p:pic>
      <p:pic>
        <p:nvPicPr>
          <p:cNvPr id="173" name="Google Shape;173;p7"/>
          <p:cNvPicPr preferRelativeResize="0"/>
          <p:nvPr/>
        </p:nvPicPr>
        <p:blipFill rotWithShape="1">
          <a:blip r:embed="rId5">
            <a:alphaModFix/>
          </a:blip>
          <a:srcRect b="0" l="0" r="0" t="0"/>
          <a:stretch/>
        </p:blipFill>
        <p:spPr>
          <a:xfrm>
            <a:off x="8243050" y="1904722"/>
            <a:ext cx="420660" cy="67671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8"/>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79" name="Google Shape;179;p8"/>
          <p:cNvSpPr txBox="1"/>
          <p:nvPr>
            <p:ph type="title"/>
          </p:nvPr>
        </p:nvSpPr>
        <p:spPr>
          <a:xfrm>
            <a:off x="1077362" y="447676"/>
            <a:ext cx="10037276" cy="885824"/>
          </a:xfrm>
          <a:prstGeom prst="rect">
            <a:avLst/>
          </a:prstGeom>
          <a:noFill/>
          <a:ln>
            <a:noFill/>
          </a:ln>
        </p:spPr>
        <p:txBody>
          <a:bodyPr anchorCtr="0" anchor="ctr" bIns="45700" lIns="91425" spcFirstLastPara="1" rIns="91425" wrap="square" tIns="45700">
            <a:normAutofit/>
          </a:bodyPr>
          <a:lstStyle/>
          <a:p>
            <a:pPr indent="0" lvl="0" marL="0" rtl="0" algn="ctr">
              <a:lnSpc>
                <a:spcPct val="110000"/>
              </a:lnSpc>
              <a:spcBef>
                <a:spcPts val="0"/>
              </a:spcBef>
              <a:spcAft>
                <a:spcPts val="0"/>
              </a:spcAft>
              <a:buClr>
                <a:schemeClr val="dk1"/>
              </a:buClr>
              <a:buSzPts val="2800"/>
              <a:buFont typeface="Avenir"/>
              <a:buNone/>
            </a:pPr>
            <a:r>
              <a:rPr lang="en-US" sz="2800"/>
              <a:t>THE </a:t>
            </a:r>
            <a:r>
              <a:rPr lang="en-US" sz="2800">
                <a:solidFill>
                  <a:srgbClr val="FFC000"/>
                </a:solidFill>
              </a:rPr>
              <a:t>BENEFITS </a:t>
            </a:r>
            <a:r>
              <a:rPr lang="en-US" sz="2800"/>
              <a:t>OF GOOD </a:t>
            </a:r>
            <a:r>
              <a:rPr lang="en-US" sz="2800">
                <a:solidFill>
                  <a:srgbClr val="FFC000"/>
                </a:solidFill>
              </a:rPr>
              <a:t>MENTAL</a:t>
            </a:r>
            <a:r>
              <a:rPr lang="en-US" sz="2800"/>
              <a:t> VITALITY</a:t>
            </a:r>
            <a:endParaRPr sz="2800"/>
          </a:p>
        </p:txBody>
      </p:sp>
      <p:sp>
        <p:nvSpPr>
          <p:cNvPr id="180" name="Google Shape;180;p8"/>
          <p:cNvSpPr/>
          <p:nvPr/>
        </p:nvSpPr>
        <p:spPr>
          <a:xfrm>
            <a:off x="0" y="1708339"/>
            <a:ext cx="12192000" cy="5149662"/>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81" name="Google Shape;181;p8"/>
          <p:cNvPicPr preferRelativeResize="0"/>
          <p:nvPr/>
        </p:nvPicPr>
        <p:blipFill rotWithShape="1">
          <a:blip r:embed="rId3">
            <a:alphaModFix/>
          </a:blip>
          <a:srcRect b="0" l="0" r="0" t="0"/>
          <a:stretch/>
        </p:blipFill>
        <p:spPr>
          <a:xfrm>
            <a:off x="10814185" y="-1"/>
            <a:ext cx="1377815" cy="1377815"/>
          </a:xfrm>
          <a:prstGeom prst="rect">
            <a:avLst/>
          </a:prstGeom>
          <a:noFill/>
          <a:ln>
            <a:noFill/>
          </a:ln>
        </p:spPr>
      </p:pic>
      <p:pic>
        <p:nvPicPr>
          <p:cNvPr id="182" name="Google Shape;182;p8"/>
          <p:cNvPicPr preferRelativeResize="0"/>
          <p:nvPr/>
        </p:nvPicPr>
        <p:blipFill rotWithShape="1">
          <a:blip r:embed="rId4">
            <a:alphaModFix/>
          </a:blip>
          <a:srcRect b="0" l="0" r="0" t="0"/>
          <a:stretch/>
        </p:blipFill>
        <p:spPr>
          <a:xfrm>
            <a:off x="101598" y="135278"/>
            <a:ext cx="1109568" cy="249958"/>
          </a:xfrm>
          <a:prstGeom prst="rect">
            <a:avLst/>
          </a:prstGeom>
          <a:noFill/>
          <a:ln>
            <a:noFill/>
          </a:ln>
        </p:spPr>
      </p:pic>
      <p:sp>
        <p:nvSpPr>
          <p:cNvPr id="183" name="Google Shape;183;p8"/>
          <p:cNvSpPr/>
          <p:nvPr/>
        </p:nvSpPr>
        <p:spPr>
          <a:xfrm>
            <a:off x="341742" y="2408512"/>
            <a:ext cx="5338622" cy="4278008"/>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PROTECTION AGAINST MENTAL HEALTH DISORDERS:</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Regular mental stimulation helps reduce the risk of depression and anxiety. </a:t>
            </a:r>
            <a:endParaRPr b="0"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Studies show that seniors who stay mentally active tend to have a more positive outlook on life, which can be crucial for aging with dignity and resilience</a:t>
            </a:r>
            <a:endParaRPr/>
          </a:p>
        </p:txBody>
      </p:sp>
      <p:sp>
        <p:nvSpPr>
          <p:cNvPr id="184" name="Google Shape;184;p8"/>
          <p:cNvSpPr/>
          <p:nvPr/>
        </p:nvSpPr>
        <p:spPr>
          <a:xfrm>
            <a:off x="6413329" y="2656603"/>
            <a:ext cx="4701309" cy="3562732"/>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400" u="none" cap="none" strike="noStrike">
                <a:solidFill>
                  <a:schemeClr val="lt1"/>
                </a:solidFill>
                <a:latin typeface="Avenir"/>
                <a:ea typeface="Avenir"/>
                <a:cs typeface="Avenir"/>
                <a:sym typeface="Avenir"/>
              </a:rPr>
              <a:t>INCREASED SENSE OF PURPOSE:</a:t>
            </a:r>
            <a:endParaRPr b="1" i="0" sz="2400" u="none" cap="none" strike="noStrike">
              <a:solidFill>
                <a:schemeClr val="lt1"/>
              </a:solidFill>
              <a:latin typeface="Avenir"/>
              <a:ea typeface="Avenir"/>
              <a:cs typeface="Avenir"/>
              <a:sym typeface="Avenir"/>
            </a:endParaRPr>
          </a:p>
          <a:p>
            <a:pPr indent="0" lvl="0" marL="0" marR="0" rtl="0" algn="ctr">
              <a:spcBef>
                <a:spcPts val="0"/>
              </a:spcBef>
              <a:spcAft>
                <a:spcPts val="0"/>
              </a:spcAft>
              <a:buNone/>
            </a:pPr>
            <a:r>
              <a:t/>
            </a:r>
            <a:endParaRPr b="1"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Mental vitality helps seniors find meaning in their lives</a:t>
            </a:r>
            <a:endParaRPr b="0" i="0" sz="2400" u="none" cap="none" strike="noStrike">
              <a:solidFill>
                <a:schemeClr val="lt1"/>
              </a:solidFill>
              <a:latin typeface="Avenir"/>
              <a:ea typeface="Avenir"/>
              <a:cs typeface="Avenir"/>
              <a:sym typeface="Avenir"/>
            </a:endParaRPr>
          </a:p>
          <a:p>
            <a:pPr indent="-342900" lvl="0" marL="342900" marR="0" rtl="0" algn="l">
              <a:spcBef>
                <a:spcPts val="0"/>
              </a:spcBef>
              <a:spcAft>
                <a:spcPts val="0"/>
              </a:spcAft>
              <a:buClr>
                <a:schemeClr val="lt1"/>
              </a:buClr>
              <a:buSzPts val="2400"/>
              <a:buFont typeface="Arial"/>
              <a:buChar char="•"/>
            </a:pPr>
            <a:r>
              <a:rPr b="0" i="0" lang="en-US" sz="2400" u="none" cap="none" strike="noStrike">
                <a:solidFill>
                  <a:schemeClr val="lt1"/>
                </a:solidFill>
                <a:latin typeface="Avenir"/>
                <a:ea typeface="Avenir"/>
                <a:cs typeface="Avenir"/>
                <a:sym typeface="Avenir"/>
              </a:rPr>
              <a:t>Having a sense of purpose is linked to longer life expectancy and improved emotional health.</a:t>
            </a:r>
            <a:endParaRPr/>
          </a:p>
        </p:txBody>
      </p:sp>
      <p:pic>
        <p:nvPicPr>
          <p:cNvPr id="185" name="Google Shape;185;p8"/>
          <p:cNvPicPr preferRelativeResize="0"/>
          <p:nvPr/>
        </p:nvPicPr>
        <p:blipFill rotWithShape="1">
          <a:blip r:embed="rId5">
            <a:alphaModFix/>
          </a:blip>
          <a:srcRect b="0" l="0" r="0" t="0"/>
          <a:stretch/>
        </p:blipFill>
        <p:spPr>
          <a:xfrm>
            <a:off x="2695824" y="1795287"/>
            <a:ext cx="327145" cy="526278"/>
          </a:xfrm>
          <a:prstGeom prst="rect">
            <a:avLst/>
          </a:prstGeom>
          <a:noFill/>
          <a:ln>
            <a:noFill/>
          </a:ln>
        </p:spPr>
      </p:pic>
      <p:pic>
        <p:nvPicPr>
          <p:cNvPr id="186" name="Google Shape;186;p8"/>
          <p:cNvPicPr preferRelativeResize="0"/>
          <p:nvPr/>
        </p:nvPicPr>
        <p:blipFill rotWithShape="1">
          <a:blip r:embed="rId5">
            <a:alphaModFix/>
          </a:blip>
          <a:srcRect b="0" l="0" r="0" t="0"/>
          <a:stretch/>
        </p:blipFill>
        <p:spPr>
          <a:xfrm>
            <a:off x="8448760" y="1781176"/>
            <a:ext cx="420660" cy="67671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9"/>
          <p:cNvSpPr/>
          <p:nvPr/>
        </p:nvSpPr>
        <p:spPr>
          <a:xfrm>
            <a:off x="8803792" y="345589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2" name="Google Shape;192;p9"/>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3" name="Google Shape;193;p9"/>
          <p:cNvSpPr txBox="1"/>
          <p:nvPr>
            <p:ph type="title"/>
          </p:nvPr>
        </p:nvSpPr>
        <p:spPr>
          <a:xfrm>
            <a:off x="295564" y="194392"/>
            <a:ext cx="6086763" cy="1052947"/>
          </a:xfrm>
          <a:prstGeom prst="rect">
            <a:avLst/>
          </a:prstGeom>
          <a:noFill/>
          <a:ln>
            <a:noFill/>
          </a:ln>
        </p:spPr>
        <p:txBody>
          <a:bodyPr anchorCtr="0" anchor="b"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venir"/>
              <a:buNone/>
            </a:pPr>
            <a:r>
              <a:rPr lang="en-US" sz="2800"/>
              <a:t>OPPORTUNITIES FOR MAINTAINING MENTAL VITALITY:</a:t>
            </a:r>
            <a:endParaRPr b="1" sz="2800">
              <a:solidFill>
                <a:schemeClr val="dk1"/>
              </a:solidFill>
            </a:endParaRPr>
          </a:p>
        </p:txBody>
      </p:sp>
      <p:sp>
        <p:nvSpPr>
          <p:cNvPr id="194" name="Google Shape;194;p9"/>
          <p:cNvSpPr txBox="1"/>
          <p:nvPr>
            <p:ph idx="1" type="body"/>
          </p:nvPr>
        </p:nvSpPr>
        <p:spPr>
          <a:xfrm>
            <a:off x="295564" y="2471549"/>
            <a:ext cx="8386618" cy="3726050"/>
          </a:xfrm>
          <a:prstGeom prst="rect">
            <a:avLst/>
          </a:prstGeom>
          <a:noFill/>
          <a:ln>
            <a:noFill/>
          </a:ln>
        </p:spPr>
        <p:txBody>
          <a:bodyPr anchorCtr="0" anchor="t" bIns="45700" lIns="91425" spcFirstLastPara="1" rIns="91425" wrap="square" tIns="45700">
            <a:noAutofit/>
          </a:bodyPr>
          <a:lstStyle/>
          <a:p>
            <a:pPr indent="-228600" lvl="0" marL="228600" rtl="0" algn="l">
              <a:lnSpc>
                <a:spcPct val="110000"/>
              </a:lnSpc>
              <a:spcBef>
                <a:spcPts val="0"/>
              </a:spcBef>
              <a:spcAft>
                <a:spcPts val="0"/>
              </a:spcAft>
              <a:buClr>
                <a:schemeClr val="dk1"/>
              </a:buClr>
              <a:buSzPts val="2800"/>
              <a:buChar char="•"/>
            </a:pPr>
            <a:r>
              <a:rPr lang="en-US" sz="2800"/>
              <a:t>Engage in mentally stimulating activities like </a:t>
            </a:r>
            <a:r>
              <a:rPr b="1" lang="en-US" sz="2800"/>
              <a:t>puzzles, crosswords</a:t>
            </a:r>
            <a:r>
              <a:rPr lang="en-US" sz="2800"/>
              <a:t>, or </a:t>
            </a:r>
            <a:r>
              <a:rPr b="1" lang="en-US" sz="2800"/>
              <a:t>brain games</a:t>
            </a:r>
            <a:r>
              <a:rPr lang="en-US" sz="2800"/>
              <a:t>. </a:t>
            </a:r>
            <a:endParaRPr sz="2800"/>
          </a:p>
          <a:p>
            <a:pPr indent="-228600" lvl="0" marL="228600" rtl="0" algn="l">
              <a:lnSpc>
                <a:spcPct val="110000"/>
              </a:lnSpc>
              <a:spcBef>
                <a:spcPts val="1000"/>
              </a:spcBef>
              <a:spcAft>
                <a:spcPts val="0"/>
              </a:spcAft>
              <a:buClr>
                <a:schemeClr val="dk1"/>
              </a:buClr>
              <a:buSzPts val="2800"/>
              <a:buChar char="•"/>
            </a:pPr>
            <a:r>
              <a:rPr lang="en-US" sz="2800"/>
              <a:t>Creative exercises, such as </a:t>
            </a:r>
            <a:r>
              <a:rPr b="1" lang="en-US" sz="2800"/>
              <a:t>drawing</a:t>
            </a:r>
            <a:r>
              <a:rPr lang="en-US" sz="2800"/>
              <a:t> or </a:t>
            </a:r>
            <a:r>
              <a:rPr b="1" lang="en-US" sz="2800"/>
              <a:t>crafting</a:t>
            </a:r>
            <a:r>
              <a:rPr lang="en-US" sz="2800"/>
              <a:t>, also stimulate the brain and encourage problem-solving and critical thinking skills, improving cognitive function.</a:t>
            </a:r>
            <a:endParaRPr sz="2800"/>
          </a:p>
        </p:txBody>
      </p:sp>
      <p:sp>
        <p:nvSpPr>
          <p:cNvPr id="195" name="Google Shape;195;p9"/>
          <p:cNvSpPr/>
          <p:nvPr/>
        </p:nvSpPr>
        <p:spPr>
          <a:xfrm rot="-5400000">
            <a:off x="8794726" y="-906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sp>
        <p:nvSpPr>
          <p:cNvPr id="196" name="Google Shape;196;p9"/>
          <p:cNvSpPr/>
          <p:nvPr/>
        </p:nvSpPr>
        <p:spPr>
          <a:xfrm>
            <a:off x="8803792" y="3470886"/>
            <a:ext cx="3388208" cy="3406341"/>
          </a:xfrm>
          <a:custGeom>
            <a:rect b="b" l="l" r="r" t="t"/>
            <a:pathLst>
              <a:path extrusionOk="0" h="3406341" w="3388208">
                <a:moveTo>
                  <a:pt x="3388058" y="0"/>
                </a:moveTo>
                <a:lnTo>
                  <a:pt x="3388208" y="0"/>
                </a:lnTo>
                <a:lnTo>
                  <a:pt x="3388208" y="3406341"/>
                </a:lnTo>
                <a:lnTo>
                  <a:pt x="0" y="3406341"/>
                </a:lnTo>
                <a:lnTo>
                  <a:pt x="79006" y="3404386"/>
                </a:lnTo>
                <a:cubicBezTo>
                  <a:pt x="1864742" y="3315784"/>
                  <a:pt x="3296223" y="1912901"/>
                  <a:pt x="3383947" y="164274"/>
                </a:cubicBezTo>
                <a:close/>
              </a:path>
            </a:pathLst>
          </a:cu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venir"/>
              <a:ea typeface="Avenir"/>
              <a:cs typeface="Avenir"/>
              <a:sym typeface="Avenir"/>
            </a:endParaRPr>
          </a:p>
        </p:txBody>
      </p:sp>
      <p:pic>
        <p:nvPicPr>
          <p:cNvPr id="197" name="Google Shape;197;p9"/>
          <p:cNvPicPr preferRelativeResize="0"/>
          <p:nvPr/>
        </p:nvPicPr>
        <p:blipFill rotWithShape="1">
          <a:blip r:embed="rId3">
            <a:alphaModFix/>
          </a:blip>
          <a:srcRect b="20005" l="25129" r="23498" t="10476"/>
          <a:stretch/>
        </p:blipFill>
        <p:spPr>
          <a:xfrm>
            <a:off x="9633599" y="2152943"/>
            <a:ext cx="1856510" cy="2512291"/>
          </a:xfrm>
          <a:prstGeom prst="rect">
            <a:avLst/>
          </a:prstGeom>
          <a:noFill/>
          <a:ln>
            <a:noFill/>
          </a:ln>
        </p:spPr>
      </p:pic>
      <p:pic>
        <p:nvPicPr>
          <p:cNvPr id="198" name="Google Shape;198;p9"/>
          <p:cNvPicPr preferRelativeResize="0"/>
          <p:nvPr/>
        </p:nvPicPr>
        <p:blipFill rotWithShape="1">
          <a:blip r:embed="rId4">
            <a:alphaModFix/>
          </a:blip>
          <a:srcRect b="0" l="0" r="0" t="0"/>
          <a:stretch/>
        </p:blipFill>
        <p:spPr>
          <a:xfrm>
            <a:off x="10935325" y="69413"/>
            <a:ext cx="1109568" cy="249958"/>
          </a:xfrm>
          <a:prstGeom prst="rect">
            <a:avLst/>
          </a:prstGeom>
          <a:noFill/>
          <a:ln>
            <a:noFill/>
          </a:ln>
        </p:spPr>
      </p:pic>
      <p:sp>
        <p:nvSpPr>
          <p:cNvPr id="199" name="Google Shape;199;p9"/>
          <p:cNvSpPr/>
          <p:nvPr/>
        </p:nvSpPr>
        <p:spPr>
          <a:xfrm>
            <a:off x="221673" y="1570182"/>
            <a:ext cx="8820727" cy="578524"/>
          </a:xfrm>
          <a:prstGeom prst="roundRect">
            <a:avLst>
              <a:gd fmla="val 16667" name="adj"/>
            </a:avLst>
          </a:prstGeom>
          <a:solidFill>
            <a:schemeClr val="accent1"/>
          </a:solidFill>
          <a:ln cap="flat" cmpd="sng" w="12700">
            <a:solidFill>
              <a:srgbClr val="B46B1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chemeClr val="lt1"/>
                </a:solidFill>
                <a:latin typeface="Avenir"/>
                <a:ea typeface="Avenir"/>
                <a:cs typeface="Avenir"/>
                <a:sym typeface="Avenir"/>
              </a:rPr>
              <a:t>CREATIVE BRAIN EXERCISES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ocksVTI">
  <a:themeElements>
    <a:clrScheme name="Po meri 2">
      <a:dk1>
        <a:srgbClr val="000000"/>
      </a:dk1>
      <a:lt1>
        <a:srgbClr val="FFFFFF"/>
      </a:lt1>
      <a:dk2>
        <a:srgbClr val="39302A"/>
      </a:dk2>
      <a:lt2>
        <a:srgbClr val="E5DEDB"/>
      </a:lt2>
      <a:accent1>
        <a:srgbClr val="F8931D"/>
      </a:accent1>
      <a:accent2>
        <a:srgbClr val="F8931D"/>
      </a:accent2>
      <a:accent3>
        <a:srgbClr val="F8931D"/>
      </a:accent3>
      <a:accent4>
        <a:srgbClr val="F8931D"/>
      </a:accent4>
      <a:accent5>
        <a:srgbClr val="F8931D"/>
      </a:accent5>
      <a:accent6>
        <a:srgbClr val="F8931D"/>
      </a:accent6>
      <a:hlink>
        <a:srgbClr val="F8931D"/>
      </a:hlink>
      <a:folHlink>
        <a:srgbClr val="F8931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2024-07-02T07:05:35Z</dcterms:created>
  <dc:creator>Tanja Božič</dc:creator>
</cp:coreProperties>
</file>