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OMa+B6b/e9L9DAm+S1sm90d49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170A73-1B56-40FD-9C7C-8E74FF096FEE}">
  <a:tblStyle styleId="{DD170A73-1B56-40FD-9C7C-8E74FF096FEE}" styleName="Table_0">
    <a:wholeTbl>
      <a:tcTxStyle b="off" i="off">
        <a:font>
          <a:latin typeface="Avenir Next LT Pro Light"/>
          <a:ea typeface="Avenir Next LT Pro Light"/>
          <a:cs typeface="Avenir Next LT Pr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EE7"/>
          </a:solidFill>
        </a:fill>
      </a:tcStyle>
    </a:wholeTbl>
    <a:band1H>
      <a:tcTxStyle/>
      <a:tcStyle>
        <a:tcBdr/>
        <a:fill>
          <a:solidFill>
            <a:srgbClr val="FCDBCB"/>
          </a:solidFill>
        </a:fill>
      </a:tcStyle>
    </a:band1H>
    <a:band2H>
      <a:tcTxStyle/>
      <a:tcStyle>
        <a:tcBdr/>
      </a:tcStyle>
    </a:band2H>
    <a:band1V>
      <a:tcTxStyle/>
      <a:tcStyle>
        <a:tcBdr/>
        <a:fill>
          <a:solidFill>
            <a:srgbClr val="FCDBCB"/>
          </a:solidFill>
        </a:fill>
      </a:tcStyle>
    </a:band1V>
    <a:band2V>
      <a:tcTxStyle/>
      <a:tcStyle>
        <a:tcBdr/>
      </a:tcStyle>
    </a:band2V>
    <a:lastCol>
      <a:tcTxStyle b="on" i="off">
        <a:font>
          <a:latin typeface="Avenir Next LT Pro Light"/>
          <a:ea typeface="Avenir Next LT Pro Light"/>
          <a:cs typeface="Avenir Next LT Pro Light"/>
        </a:font>
        <a:schemeClr val="lt1"/>
      </a:tcTxStyle>
      <a:tcStyle>
        <a:tcBdr/>
        <a:fill>
          <a:solidFill>
            <a:schemeClr val="accent1"/>
          </a:solidFill>
        </a:fill>
      </a:tcStyle>
    </a:lastCol>
    <a:firstCol>
      <a:tcTxStyle b="on" i="off">
        <a:font>
          <a:latin typeface="Avenir Next LT Pro Light"/>
          <a:ea typeface="Avenir Next LT Pro Light"/>
          <a:cs typeface="Avenir Next LT Pro Light"/>
        </a:font>
        <a:schemeClr val="lt1"/>
      </a:tcTxStyle>
      <a:tcStyle>
        <a:tcBdr/>
        <a:fill>
          <a:solidFill>
            <a:schemeClr val="accent1"/>
          </a:solidFill>
        </a:fill>
      </a:tcStyle>
    </a:firstCol>
    <a:lastRow>
      <a:tcTxStyle b="on" i="off">
        <a:font>
          <a:latin typeface="Avenir Next LT Pro Light"/>
          <a:ea typeface="Avenir Next LT Pro Light"/>
          <a:cs typeface="Avenir Next LT Pr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venir Next LT Pro Light"/>
          <a:ea typeface="Avenir Next LT Pro Light"/>
          <a:cs typeface="Avenir Next LT Pr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l-S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opass.europa.eu/en/europass-tools/test-your-digital-skil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https://www.brstpsihologija.si/skrivnosti-dobre-medosebne-komunikacije/</a:t>
            </a:r>
            <a:endParaRPr/>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https://www.theknowledgeacademy.com/blog/digital-communication/</a:t>
            </a:r>
            <a:endParaRPr/>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https://clearinfo.in/blog/advantages-and-disadvantages-of-digital-communication/</a:t>
            </a: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l-SI"/>
              <a:t>Source: </a:t>
            </a:r>
            <a:r>
              <a:rPr lang="sl-SI" sz="1200" u="sng">
                <a:solidFill>
                  <a:srgbClr val="0070C0"/>
                </a:solidFill>
                <a:hlinkClick r:id="rId3">
                  <a:extLst>
                    <a:ext uri="{A12FA001-AC4F-418D-AE19-62706E023703}">
                      <ahyp:hlinkClr xmlns:ahyp="http://schemas.microsoft.com/office/drawing/2018/hyperlinkcolor" val="tx"/>
                    </a:ext>
                  </a:extLst>
                </a:hlinkClick>
              </a:rPr>
              <a:t>https://europass.europa.eu/en/europass-tools/test-your-digital-skills</a:t>
            </a:r>
            <a:r>
              <a:rPr lang="sl-SI" sz="1200">
                <a:solidFill>
                  <a:srgbClr val="0070C0"/>
                </a:solidFill>
              </a:rPr>
              <a:t> </a:t>
            </a:r>
            <a:endParaRPr/>
          </a:p>
          <a:p>
            <a:pPr marL="0" lvl="0" indent="0" algn="l" rtl="0">
              <a:spcBef>
                <a:spcPts val="0"/>
              </a:spcBef>
              <a:spcAft>
                <a:spcPts val="0"/>
              </a:spcAft>
              <a:buNone/>
            </a:pPr>
            <a:endParaRPr/>
          </a:p>
        </p:txBody>
      </p:sp>
      <p:sp>
        <p:nvSpPr>
          <p:cNvPr id="344" name="Google Shape;3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https://www.prezent.ai/zenpedia/communication-elements</a:t>
            </a:r>
            <a:endParaRPr/>
          </a:p>
          <a:p>
            <a:pPr marL="0" lvl="0" indent="0" algn="l" rtl="0">
              <a:spcBef>
                <a:spcPts val="0"/>
              </a:spcBef>
              <a:spcAft>
                <a:spcPts val="0"/>
              </a:spcAft>
              <a:buNone/>
            </a:pPr>
            <a:endParaRPr/>
          </a:p>
        </p:txBody>
      </p:sp>
      <p:sp>
        <p:nvSpPr>
          <p:cNvPr id="355" name="Google Shape;35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https://www.prezent.ai/zenpedia/communication-elements</a:t>
            </a:r>
            <a:endParaRPr/>
          </a:p>
        </p:txBody>
      </p:sp>
      <p:sp>
        <p:nvSpPr>
          <p:cNvPr id="365" name="Google Shape;3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https://www.prezent.ai/zenpedia/communication-elements</a:t>
            </a:r>
            <a:endParaRPr/>
          </a:p>
        </p:txBody>
      </p:sp>
      <p:sp>
        <p:nvSpPr>
          <p:cNvPr id="374" name="Google Shape;37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https://www.prezent.ai/zenpedia/communication-elements</a:t>
            </a:r>
            <a:endParaRPr/>
          </a:p>
        </p:txBody>
      </p:sp>
      <p:sp>
        <p:nvSpPr>
          <p:cNvPr id="383" name="Google Shape;38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https://www.prezent.ai/zenpedia/communication-elements</a:t>
            </a:r>
            <a:endParaRPr/>
          </a:p>
        </p:txBody>
      </p:sp>
      <p:sp>
        <p:nvSpPr>
          <p:cNvPr id="392" name="Google Shape;39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Most know 4 communication styles.</a:t>
            </a:r>
            <a:endParaRPr/>
          </a:p>
        </p:txBody>
      </p:sp>
      <p:sp>
        <p:nvSpPr>
          <p:cNvPr id="401" name="Google Shape;40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https://www.theknowledgeacademy.com/blog/verbal-communication/</a:t>
            </a:r>
            <a:endParaRPr/>
          </a:p>
        </p:txBody>
      </p:sp>
      <p:sp>
        <p:nvSpPr>
          <p:cNvPr id="413" name="Google Shape;41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https://senior24.si/komunikacijske-ovire-starejsih-izzivi-in-nasveti-za-ucinkovito-komunikacijo/</a:t>
            </a:r>
            <a:endParaRPr/>
          </a:p>
          <a:p>
            <a:pPr marL="0" lvl="0" indent="0" algn="l" rtl="0">
              <a:spcBef>
                <a:spcPts val="0"/>
              </a:spcBef>
              <a:spcAft>
                <a:spcPts val="0"/>
              </a:spcAft>
              <a:buNone/>
            </a:pPr>
            <a:endParaRPr/>
          </a:p>
        </p:txBody>
      </p:sp>
      <p:sp>
        <p:nvSpPr>
          <p:cNvPr id="465" name="Google Shape;46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https://senior24.si/komunikacijske-ovire-starejsih-izzivi-in-nasveti-za-ucinkovito-komunikacijo/</a:t>
            </a:r>
            <a:endParaRPr/>
          </a:p>
          <a:p>
            <a:pPr marL="0" lvl="0" indent="0" algn="l" rtl="0">
              <a:spcBef>
                <a:spcPts val="0"/>
              </a:spcBef>
              <a:spcAft>
                <a:spcPts val="0"/>
              </a:spcAft>
              <a:buNone/>
            </a:pPr>
            <a:endParaRPr/>
          </a:p>
        </p:txBody>
      </p:sp>
      <p:sp>
        <p:nvSpPr>
          <p:cNvPr id="475" name="Google Shape;4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https://senior24.si/komunikacijske-ovire-starejsih-izzivi-in-nasveti-za-ucinkovito-komunikacijo/</a:t>
            </a:r>
            <a:endParaRPr/>
          </a:p>
          <a:p>
            <a:pPr marL="0" lvl="0" indent="0" algn="l" rtl="0">
              <a:spcBef>
                <a:spcPts val="0"/>
              </a:spcBef>
              <a:spcAft>
                <a:spcPts val="0"/>
              </a:spcAft>
              <a:buNone/>
            </a:pPr>
            <a:endParaRPr/>
          </a:p>
        </p:txBody>
      </p:sp>
      <p:sp>
        <p:nvSpPr>
          <p:cNvPr id="484" name="Google Shape;48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https://senior24.si/komunikacijske-ovire-starejsih-izzivi-in-nasveti-za-ucinkovito-komunikacijo/</a:t>
            </a:r>
            <a:endParaRPr/>
          </a:p>
          <a:p>
            <a:pPr marL="0" lvl="0" indent="0" algn="l" rtl="0">
              <a:spcBef>
                <a:spcPts val="0"/>
              </a:spcBef>
              <a:spcAft>
                <a:spcPts val="0"/>
              </a:spcAft>
              <a:buNone/>
            </a:pPr>
            <a:endParaRPr/>
          </a:p>
        </p:txBody>
      </p:sp>
      <p:sp>
        <p:nvSpPr>
          <p:cNvPr id="494" name="Google Shape;49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a:t>Source: https://www.tosemjaz.net/razisci/custva-in-psihicne-stiske/socialne-vescine/</a:t>
            </a: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https://www.brstpsihologija.si/skrivnosti-dobre-medosebne-komunikacije/</a:t>
            </a: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https://www.brstpsihologija.si/skrivnosti-dobre-medosebne-komunikacije/</a:t>
            </a: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https://www.brstpsihologija.si/skrivnosti-dobre-medosebne-komunikacije/</a:t>
            </a: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l-SI"/>
              <a:t>Source: https://www.brstpsihologija.si/skrivnosti-dobre-medosebne-komunikacije/</a:t>
            </a:r>
            <a:endParaRPr/>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l-S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6"/>
          <p:cNvSpPr txBox="1">
            <a:spLocks noGrp="1"/>
          </p:cNvSpPr>
          <p:nvPr>
            <p:ph type="ctrTitle"/>
          </p:nvPr>
        </p:nvSpPr>
        <p:spPr>
          <a:xfrm>
            <a:off x="1084727" y="1597961"/>
            <a:ext cx="9144000" cy="31623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6"/>
          <p:cNvSpPr txBox="1">
            <a:spLocks noGrp="1"/>
          </p:cNvSpPr>
          <p:nvPr>
            <p:ph type="subTitle" idx="1"/>
          </p:nvPr>
        </p:nvSpPr>
        <p:spPr>
          <a:xfrm>
            <a:off x="1084727" y="4902488"/>
            <a:ext cx="9144000" cy="985075"/>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1"/>
              </a:buClr>
              <a:buSzPts val="1800"/>
              <a:buNone/>
              <a:defRPr sz="1800"/>
            </a:lvl1pPr>
            <a:lvl2pPr lvl="1" algn="ctr">
              <a:lnSpc>
                <a:spcPct val="120000"/>
              </a:lnSpc>
              <a:spcBef>
                <a:spcPts val="500"/>
              </a:spcBef>
              <a:spcAft>
                <a:spcPts val="0"/>
              </a:spcAft>
              <a:buClr>
                <a:schemeClr val="dk1"/>
              </a:buClr>
              <a:buSzPts val="2000"/>
              <a:buFont typeface="Avenir"/>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Font typeface="Avenir"/>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6"/>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6"/>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65"/>
          <p:cNvSpPr txBox="1">
            <a:spLocks noGrp="1"/>
          </p:cNvSpPr>
          <p:nvPr>
            <p:ph type="title"/>
          </p:nvPr>
        </p:nvSpPr>
        <p:spPr>
          <a:xfrm>
            <a:off x="1077362" y="720434"/>
            <a:ext cx="9950103" cy="15073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5"/>
          <p:cNvSpPr txBox="1">
            <a:spLocks noGrp="1"/>
          </p:cNvSpPr>
          <p:nvPr>
            <p:ph type="body" idx="1"/>
          </p:nvPr>
        </p:nvSpPr>
        <p:spPr>
          <a:xfrm rot="5400000">
            <a:off x="4295656" y="-790979"/>
            <a:ext cx="3513514" cy="995010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5"/>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5"/>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6"/>
          <p:cNvSpPr txBox="1">
            <a:spLocks noGrp="1"/>
          </p:cNvSpPr>
          <p:nvPr>
            <p:ph type="title"/>
          </p:nvPr>
        </p:nvSpPr>
        <p:spPr>
          <a:xfrm rot="5400000">
            <a:off x="7682592" y="2217963"/>
            <a:ext cx="5061857" cy="2280557"/>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6"/>
          <p:cNvSpPr txBox="1">
            <a:spLocks noGrp="1"/>
          </p:cNvSpPr>
          <p:nvPr>
            <p:ph type="body" idx="1"/>
          </p:nvPr>
        </p:nvSpPr>
        <p:spPr>
          <a:xfrm rot="5400000">
            <a:off x="2364922" y="-699408"/>
            <a:ext cx="5061857" cy="8115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6"/>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6"/>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6"/>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7"/>
          <p:cNvSpPr txBox="1">
            <a:spLocks noGrp="1"/>
          </p:cNvSpPr>
          <p:nvPr>
            <p:ph type="title"/>
          </p:nvPr>
        </p:nvSpPr>
        <p:spPr>
          <a:xfrm>
            <a:off x="1077362" y="720434"/>
            <a:ext cx="9950103" cy="15073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7"/>
          <p:cNvSpPr txBox="1">
            <a:spLocks noGrp="1"/>
          </p:cNvSpPr>
          <p:nvPr>
            <p:ph type="body" idx="1"/>
          </p:nvPr>
        </p:nvSpPr>
        <p:spPr>
          <a:xfrm>
            <a:off x="1077362" y="2427316"/>
            <a:ext cx="9950103" cy="351351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7"/>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7"/>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7"/>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8"/>
          <p:cNvSpPr txBox="1">
            <a:spLocks noGrp="1"/>
          </p:cNvSpPr>
          <p:nvPr>
            <p:ph type="title"/>
          </p:nvPr>
        </p:nvSpPr>
        <p:spPr>
          <a:xfrm>
            <a:off x="1077362" y="720434"/>
            <a:ext cx="9950103" cy="15073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8"/>
          <p:cNvSpPr txBox="1">
            <a:spLocks noGrp="1"/>
          </p:cNvSpPr>
          <p:nvPr>
            <p:ph type="body" idx="1"/>
          </p:nvPr>
        </p:nvSpPr>
        <p:spPr>
          <a:xfrm>
            <a:off x="1077362" y="2227809"/>
            <a:ext cx="4942438" cy="394915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8"/>
          <p:cNvSpPr txBox="1">
            <a:spLocks noGrp="1"/>
          </p:cNvSpPr>
          <p:nvPr>
            <p:ph type="body" idx="2"/>
          </p:nvPr>
        </p:nvSpPr>
        <p:spPr>
          <a:xfrm>
            <a:off x="6172200" y="2227809"/>
            <a:ext cx="4855265" cy="394915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8"/>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8"/>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8"/>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9"/>
          <p:cNvSpPr txBox="1">
            <a:spLocks noGrp="1"/>
          </p:cNvSpPr>
          <p:nvPr>
            <p:ph type="title"/>
          </p:nvPr>
        </p:nvSpPr>
        <p:spPr>
          <a:xfrm>
            <a:off x="1084726" y="1709738"/>
            <a:ext cx="9143999" cy="3050523"/>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9"/>
          <p:cNvSpPr txBox="1">
            <a:spLocks noGrp="1"/>
          </p:cNvSpPr>
          <p:nvPr>
            <p:ph type="body" idx="1"/>
          </p:nvPr>
        </p:nvSpPr>
        <p:spPr>
          <a:xfrm>
            <a:off x="1084726" y="4902488"/>
            <a:ext cx="9143999" cy="98507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Font typeface="Avenir"/>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Font typeface="Avenir"/>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9"/>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9"/>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9"/>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0"/>
          <p:cNvSpPr txBox="1">
            <a:spLocks noGrp="1"/>
          </p:cNvSpPr>
          <p:nvPr>
            <p:ph type="title"/>
          </p:nvPr>
        </p:nvSpPr>
        <p:spPr>
          <a:xfrm>
            <a:off x="1084726" y="365125"/>
            <a:ext cx="9942739" cy="1325563"/>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0"/>
          <p:cNvSpPr txBox="1">
            <a:spLocks noGrp="1"/>
          </p:cNvSpPr>
          <p:nvPr>
            <p:ph type="body" idx="1"/>
          </p:nvPr>
        </p:nvSpPr>
        <p:spPr>
          <a:xfrm>
            <a:off x="1084725" y="1681163"/>
            <a:ext cx="491285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Font typeface="Avenir"/>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Font typeface="Avenir"/>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0"/>
          <p:cNvSpPr txBox="1">
            <a:spLocks noGrp="1"/>
          </p:cNvSpPr>
          <p:nvPr>
            <p:ph type="body" idx="2"/>
          </p:nvPr>
        </p:nvSpPr>
        <p:spPr>
          <a:xfrm>
            <a:off x="1084726" y="2505075"/>
            <a:ext cx="4912849"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0"/>
          <p:cNvSpPr txBox="1">
            <a:spLocks noGrp="1"/>
          </p:cNvSpPr>
          <p:nvPr>
            <p:ph type="body" idx="3"/>
          </p:nvPr>
        </p:nvSpPr>
        <p:spPr>
          <a:xfrm>
            <a:off x="6172200" y="1681163"/>
            <a:ext cx="485526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Font typeface="Avenir"/>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Font typeface="Avenir"/>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0"/>
          <p:cNvSpPr txBox="1">
            <a:spLocks noGrp="1"/>
          </p:cNvSpPr>
          <p:nvPr>
            <p:ph type="body" idx="4"/>
          </p:nvPr>
        </p:nvSpPr>
        <p:spPr>
          <a:xfrm>
            <a:off x="6172200" y="2505075"/>
            <a:ext cx="4855265"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228600" algn="l">
              <a:lnSpc>
                <a:spcPct val="120000"/>
              </a:lnSpc>
              <a:spcBef>
                <a:spcPts val="500"/>
              </a:spcBef>
              <a:spcAft>
                <a:spcPts val="0"/>
              </a:spcAft>
              <a:buClr>
                <a:schemeClr val="dk1"/>
              </a:buClr>
              <a:buSzPts val="1800"/>
              <a:buNone/>
              <a:defRPr/>
            </a:lvl2pPr>
            <a:lvl3pPr marL="1371600" lvl="2" indent="-342900" algn="l">
              <a:lnSpc>
                <a:spcPct val="120000"/>
              </a:lnSpc>
              <a:spcBef>
                <a:spcPts val="500"/>
              </a:spcBef>
              <a:spcAft>
                <a:spcPts val="0"/>
              </a:spcAft>
              <a:buClr>
                <a:schemeClr val="dk1"/>
              </a:buClr>
              <a:buSzPts val="1800"/>
              <a:buChar char="•"/>
              <a:defRPr/>
            </a:lvl3pPr>
            <a:lvl4pPr marL="1828800" lvl="3" indent="-228600" algn="l">
              <a:lnSpc>
                <a:spcPct val="120000"/>
              </a:lnSpc>
              <a:spcBef>
                <a:spcPts val="500"/>
              </a:spcBef>
              <a:spcAft>
                <a:spcPts val="0"/>
              </a:spcAft>
              <a:buClr>
                <a:schemeClr val="dk1"/>
              </a:buClr>
              <a:buSzPts val="1800"/>
              <a:buNone/>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0"/>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0"/>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0"/>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1"/>
          <p:cNvSpPr txBox="1">
            <a:spLocks noGrp="1"/>
          </p:cNvSpPr>
          <p:nvPr>
            <p:ph type="title"/>
          </p:nvPr>
        </p:nvSpPr>
        <p:spPr>
          <a:xfrm>
            <a:off x="1077362" y="720434"/>
            <a:ext cx="9950103" cy="15073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1"/>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1"/>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1"/>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62"/>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2"/>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63"/>
          <p:cNvSpPr txBox="1">
            <a:spLocks noGrp="1"/>
          </p:cNvSpPr>
          <p:nvPr>
            <p:ph type="title"/>
          </p:nvPr>
        </p:nvSpPr>
        <p:spPr>
          <a:xfrm>
            <a:off x="1084727" y="457200"/>
            <a:ext cx="3687298" cy="1600200"/>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3"/>
          <p:cNvSpPr txBox="1">
            <a:spLocks noGrp="1"/>
          </p:cNvSpPr>
          <p:nvPr>
            <p:ph type="body" idx="1"/>
          </p:nvPr>
        </p:nvSpPr>
        <p:spPr>
          <a:xfrm>
            <a:off x="5183188" y="987425"/>
            <a:ext cx="5844277"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Clr>
                <a:schemeClr val="dk1"/>
              </a:buClr>
              <a:buSzPts val="2400"/>
              <a:buChar char="•"/>
              <a:defRPr sz="2400"/>
            </a:lvl1pPr>
            <a:lvl2pPr marL="914400" lvl="1" indent="-228600" algn="l">
              <a:lnSpc>
                <a:spcPct val="120000"/>
              </a:lnSpc>
              <a:spcBef>
                <a:spcPts val="500"/>
              </a:spcBef>
              <a:spcAft>
                <a:spcPts val="0"/>
              </a:spcAft>
              <a:buClr>
                <a:schemeClr val="dk1"/>
              </a:buClr>
              <a:buSzPts val="2000"/>
              <a:buFont typeface="Avenir"/>
              <a:buNone/>
              <a:defRPr sz="2000"/>
            </a:lvl2pPr>
            <a:lvl3pPr marL="1371600" lvl="2" indent="-342900" algn="l">
              <a:lnSpc>
                <a:spcPct val="120000"/>
              </a:lnSpc>
              <a:spcBef>
                <a:spcPts val="500"/>
              </a:spcBef>
              <a:spcAft>
                <a:spcPts val="0"/>
              </a:spcAft>
              <a:buClr>
                <a:schemeClr val="dk1"/>
              </a:buClr>
              <a:buSzPts val="1800"/>
              <a:buChar char="•"/>
              <a:defRPr sz="1800"/>
            </a:lvl3pPr>
            <a:lvl4pPr marL="1828800" lvl="3" indent="-228600" algn="l">
              <a:lnSpc>
                <a:spcPct val="120000"/>
              </a:lnSpc>
              <a:spcBef>
                <a:spcPts val="500"/>
              </a:spcBef>
              <a:spcAft>
                <a:spcPts val="0"/>
              </a:spcAft>
              <a:buClr>
                <a:schemeClr val="dk1"/>
              </a:buClr>
              <a:buSzPts val="1600"/>
              <a:buFont typeface="Avenir"/>
              <a:buNone/>
              <a:defRPr sz="1600"/>
            </a:lvl4pPr>
            <a:lvl5pPr marL="2286000" lvl="4" indent="-330200" algn="l">
              <a:lnSpc>
                <a:spcPct val="120000"/>
              </a:lnSpc>
              <a:spcBef>
                <a:spcPts val="500"/>
              </a:spcBef>
              <a:spcAft>
                <a:spcPts val="0"/>
              </a:spcAft>
              <a:buClr>
                <a:schemeClr val="dk1"/>
              </a:buClr>
              <a:buSzPts val="1600"/>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63"/>
          <p:cNvSpPr txBox="1">
            <a:spLocks noGrp="1"/>
          </p:cNvSpPr>
          <p:nvPr>
            <p:ph type="body" idx="2"/>
          </p:nvPr>
        </p:nvSpPr>
        <p:spPr>
          <a:xfrm>
            <a:off x="1084727" y="2253343"/>
            <a:ext cx="3687298" cy="3615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Font typeface="Avenir"/>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Font typeface="Avenir"/>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63"/>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3"/>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64"/>
          <p:cNvSpPr txBox="1">
            <a:spLocks noGrp="1"/>
          </p:cNvSpPr>
          <p:nvPr>
            <p:ph type="title"/>
          </p:nvPr>
        </p:nvSpPr>
        <p:spPr>
          <a:xfrm>
            <a:off x="1084727" y="720433"/>
            <a:ext cx="3687298" cy="1587337"/>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4"/>
          <p:cNvSpPr>
            <a:spLocks noGrp="1"/>
          </p:cNvSpPr>
          <p:nvPr>
            <p:ph type="pic" idx="2"/>
          </p:nvPr>
        </p:nvSpPr>
        <p:spPr>
          <a:xfrm>
            <a:off x="5183188" y="987425"/>
            <a:ext cx="5827712" cy="4873625"/>
          </a:xfrm>
          <a:prstGeom prst="rect">
            <a:avLst/>
          </a:prstGeom>
          <a:noFill/>
          <a:ln>
            <a:noFill/>
          </a:ln>
        </p:spPr>
      </p:sp>
      <p:sp>
        <p:nvSpPr>
          <p:cNvPr id="69" name="Google Shape;69;p64"/>
          <p:cNvSpPr txBox="1">
            <a:spLocks noGrp="1"/>
          </p:cNvSpPr>
          <p:nvPr>
            <p:ph type="body" idx="1"/>
          </p:nvPr>
        </p:nvSpPr>
        <p:spPr>
          <a:xfrm>
            <a:off x="1084727" y="2449286"/>
            <a:ext cx="3687298" cy="341970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Font typeface="Avenir"/>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Font typeface="Avenir"/>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4"/>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4"/>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p:nvPr/>
        </p:nvSpPr>
        <p:spPr>
          <a:xfrm>
            <a:off x="8803792" y="3455896"/>
            <a:ext cx="3388208" cy="3406341"/>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55"/>
          <p:cNvSpPr txBox="1">
            <a:spLocks noGrp="1"/>
          </p:cNvSpPr>
          <p:nvPr>
            <p:ph type="title"/>
          </p:nvPr>
        </p:nvSpPr>
        <p:spPr>
          <a:xfrm>
            <a:off x="1077362" y="720434"/>
            <a:ext cx="9950103" cy="1507376"/>
          </a:xfrm>
          <a:prstGeom prst="rect">
            <a:avLst/>
          </a:prstGeom>
          <a:noFill/>
          <a:ln>
            <a:noFill/>
          </a:ln>
        </p:spPr>
        <p:txBody>
          <a:bodyPr spcFirstLastPara="1" wrap="square" lIns="91425" tIns="45700" rIns="91425" bIns="45700" anchor="b" anchorCtr="0">
            <a:normAutofit/>
          </a:bodyPr>
          <a:lstStyle>
            <a:lvl1pPr marR="0" lvl="0" algn="l" rtl="0">
              <a:lnSpc>
                <a:spcPct val="11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5"/>
          <p:cNvSpPr txBox="1">
            <a:spLocks noGrp="1"/>
          </p:cNvSpPr>
          <p:nvPr>
            <p:ph type="body" idx="1"/>
          </p:nvPr>
        </p:nvSpPr>
        <p:spPr>
          <a:xfrm>
            <a:off x="1077362" y="2427316"/>
            <a:ext cx="9950103" cy="3513514"/>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1pPr>
            <a:lvl2pPr marL="914400" marR="0" lvl="1" indent="-228600" algn="l" rtl="0">
              <a:lnSpc>
                <a:spcPct val="120000"/>
              </a:lnSpc>
              <a:spcBef>
                <a:spcPts val="500"/>
              </a:spcBef>
              <a:spcAft>
                <a:spcPts val="0"/>
              </a:spcAft>
              <a:buClr>
                <a:schemeClr val="dk1"/>
              </a:buClr>
              <a:buSzPts val="1600"/>
              <a:buFont typeface="Avenir"/>
              <a:buNone/>
              <a:defRPr sz="1600" b="1" i="0" u="none" strike="noStrike" cap="none">
                <a:solidFill>
                  <a:schemeClr val="dk1"/>
                </a:solidFill>
                <a:latin typeface="Avenir"/>
                <a:ea typeface="Avenir"/>
                <a:cs typeface="Avenir"/>
                <a:sym typeface="Avenir"/>
              </a:defRPr>
            </a:lvl2pPr>
            <a:lvl3pPr marL="1371600" marR="0" lvl="2"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3pPr>
            <a:lvl4pPr marL="1828800" marR="0" lvl="3" indent="-228600" algn="l" rtl="0">
              <a:lnSpc>
                <a:spcPct val="120000"/>
              </a:lnSpc>
              <a:spcBef>
                <a:spcPts val="500"/>
              </a:spcBef>
              <a:spcAft>
                <a:spcPts val="0"/>
              </a:spcAft>
              <a:buClr>
                <a:schemeClr val="dk1"/>
              </a:buClr>
              <a:buSzPts val="1200"/>
              <a:buFont typeface="Avenir"/>
              <a:buNone/>
              <a:defRPr sz="1200" b="1" i="0" u="none" strike="noStrike" cap="none">
                <a:solidFill>
                  <a:schemeClr val="dk1"/>
                </a:solidFill>
                <a:latin typeface="Avenir"/>
                <a:ea typeface="Avenir"/>
                <a:cs typeface="Avenir"/>
                <a:sym typeface="Avenir"/>
              </a:defRPr>
            </a:lvl4pPr>
            <a:lvl5pPr marL="2286000" marR="0" lvl="4"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3" name="Google Shape;13;p55"/>
          <p:cNvSpPr txBox="1">
            <a:spLocks noGrp="1"/>
          </p:cNvSpPr>
          <p:nvPr>
            <p:ph type="dt" idx="10"/>
          </p:nvPr>
        </p:nvSpPr>
        <p:spPr>
          <a:xfrm>
            <a:off x="9243751" y="6356350"/>
            <a:ext cx="229660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4" name="Google Shape;14;p55"/>
          <p:cNvSpPr txBox="1">
            <a:spLocks noGrp="1"/>
          </p:cNvSpPr>
          <p:nvPr>
            <p:ph type="ftr" idx="11"/>
          </p:nvPr>
        </p:nvSpPr>
        <p:spPr>
          <a:xfrm rot="5400000">
            <a:off x="-1610380" y="1926575"/>
            <a:ext cx="383035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5" name="Google Shape;15;p55"/>
          <p:cNvSpPr txBox="1">
            <a:spLocks noGrp="1"/>
          </p:cNvSpPr>
          <p:nvPr>
            <p:ph type="sldNum" idx="12"/>
          </p:nvPr>
        </p:nvSpPr>
        <p:spPr>
          <a:xfrm>
            <a:off x="11540355" y="6356350"/>
            <a:ext cx="41097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venir"/>
                <a:ea typeface="Avenir"/>
                <a:cs typeface="Avenir"/>
                <a:sym typeface="Avenir"/>
              </a:defRPr>
            </a:lvl1pPr>
            <a:lvl2pPr marL="0" marR="0" lvl="1" indent="0" algn="r" rtl="0">
              <a:spcBef>
                <a:spcPts val="0"/>
              </a:spcBef>
              <a:buNone/>
              <a:defRPr sz="900" b="0" i="0" u="none" strike="noStrike" cap="none">
                <a:solidFill>
                  <a:schemeClr val="lt1"/>
                </a:solidFill>
                <a:latin typeface="Avenir"/>
                <a:ea typeface="Avenir"/>
                <a:cs typeface="Avenir"/>
                <a:sym typeface="Avenir"/>
              </a:defRPr>
            </a:lvl2pPr>
            <a:lvl3pPr marL="0" marR="0" lvl="2" indent="0" algn="r" rtl="0">
              <a:spcBef>
                <a:spcPts val="0"/>
              </a:spcBef>
              <a:buNone/>
              <a:defRPr sz="900" b="0" i="0" u="none" strike="noStrike" cap="none">
                <a:solidFill>
                  <a:schemeClr val="lt1"/>
                </a:solidFill>
                <a:latin typeface="Avenir"/>
                <a:ea typeface="Avenir"/>
                <a:cs typeface="Avenir"/>
                <a:sym typeface="Avenir"/>
              </a:defRPr>
            </a:lvl3pPr>
            <a:lvl4pPr marL="0" marR="0" lvl="3" indent="0" algn="r" rtl="0">
              <a:spcBef>
                <a:spcPts val="0"/>
              </a:spcBef>
              <a:buNone/>
              <a:defRPr sz="900" b="0" i="0" u="none" strike="noStrike" cap="none">
                <a:solidFill>
                  <a:schemeClr val="lt1"/>
                </a:solidFill>
                <a:latin typeface="Avenir"/>
                <a:ea typeface="Avenir"/>
                <a:cs typeface="Avenir"/>
                <a:sym typeface="Avenir"/>
              </a:defRPr>
            </a:lvl4pPr>
            <a:lvl5pPr marL="0" marR="0" lvl="4" indent="0" algn="r" rtl="0">
              <a:spcBef>
                <a:spcPts val="0"/>
              </a:spcBef>
              <a:buNone/>
              <a:defRPr sz="900" b="0" i="0" u="none" strike="noStrike" cap="none">
                <a:solidFill>
                  <a:schemeClr val="lt1"/>
                </a:solidFill>
                <a:latin typeface="Avenir"/>
                <a:ea typeface="Avenir"/>
                <a:cs typeface="Avenir"/>
                <a:sym typeface="Avenir"/>
              </a:defRPr>
            </a:lvl5pPr>
            <a:lvl6pPr marL="0" marR="0" lvl="5" indent="0" algn="r" rtl="0">
              <a:spcBef>
                <a:spcPts val="0"/>
              </a:spcBef>
              <a:buNone/>
              <a:defRPr sz="900" b="0" i="0" u="none" strike="noStrike" cap="none">
                <a:solidFill>
                  <a:schemeClr val="lt1"/>
                </a:solidFill>
                <a:latin typeface="Avenir"/>
                <a:ea typeface="Avenir"/>
                <a:cs typeface="Avenir"/>
                <a:sym typeface="Avenir"/>
              </a:defRPr>
            </a:lvl6pPr>
            <a:lvl7pPr marL="0" marR="0" lvl="6" indent="0" algn="r" rtl="0">
              <a:spcBef>
                <a:spcPts val="0"/>
              </a:spcBef>
              <a:buNone/>
              <a:defRPr sz="900" b="0" i="0" u="none" strike="noStrike" cap="none">
                <a:solidFill>
                  <a:schemeClr val="lt1"/>
                </a:solidFill>
                <a:latin typeface="Avenir"/>
                <a:ea typeface="Avenir"/>
                <a:cs typeface="Avenir"/>
                <a:sym typeface="Avenir"/>
              </a:defRPr>
            </a:lvl7pPr>
            <a:lvl8pPr marL="0" marR="0" lvl="7" indent="0" algn="r" rtl="0">
              <a:spcBef>
                <a:spcPts val="0"/>
              </a:spcBef>
              <a:buNone/>
              <a:defRPr sz="900" b="0" i="0" u="none" strike="noStrike" cap="none">
                <a:solidFill>
                  <a:schemeClr val="lt1"/>
                </a:solidFill>
                <a:latin typeface="Avenir"/>
                <a:ea typeface="Avenir"/>
                <a:cs typeface="Avenir"/>
                <a:sym typeface="Avenir"/>
              </a:defRPr>
            </a:lvl8pPr>
            <a:lvl9pPr marL="0" marR="0" lvl="8" indent="0" algn="r" rtl="0">
              <a:spcBef>
                <a:spcPts val="0"/>
              </a:spcBef>
              <a:buNone/>
              <a:defRPr sz="9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europass.europa.eu/en/europass-tools/test-your-digital-skills"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8" Type="http://schemas.openxmlformats.org/officeDocument/2006/relationships/hyperlink" Target="https://www.theknowledgeacademy.com/blog/digital-communication/" TargetMode="External"/><Relationship Id="rId3" Type="http://schemas.openxmlformats.org/officeDocument/2006/relationships/hyperlink" Target="https://www.brstpsihologija.si/skrivnosti-dobre-medosebne-komunikacije" TargetMode="External"/><Relationship Id="rId7" Type="http://schemas.openxmlformats.org/officeDocument/2006/relationships/hyperlink" Target="https://clearinfo.in/blog/advantages-and-disadvantages-of-digital-communicat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prezent.ai/zenpedia/communication-elements" TargetMode="External"/><Relationship Id="rId11" Type="http://schemas.openxmlformats.org/officeDocument/2006/relationships/image" Target="../media/image8.png"/><Relationship Id="rId5" Type="http://schemas.openxmlformats.org/officeDocument/2006/relationships/hyperlink" Target="https://senior24.si/komunikacijske-ovire-starejsih-izzivi-in-nasveti-za-ucinkovito-komunikacijo/" TargetMode="External"/><Relationship Id="rId10" Type="http://schemas.openxmlformats.org/officeDocument/2006/relationships/image" Target="../media/image34.png"/><Relationship Id="rId4" Type="http://schemas.openxmlformats.org/officeDocument/2006/relationships/hyperlink" Target="https://www.theknowledgeacademy.com/blog/verbal-communication/" TargetMode="External"/><Relationship Id="rId9" Type="http://schemas.openxmlformats.org/officeDocument/2006/relationships/hyperlink" Target="https://europass.europa.eu/en/europass-tools/test-your-digital-skill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europass.europa.eu/en/europass-tools/test-your-digital-skills" TargetMode="External"/><Relationship Id="rId3" Type="http://schemas.openxmlformats.org/officeDocument/2006/relationships/hyperlink" Target="https://clearinfo.in/blog/advantages-and-disadvantages-of-digital-communication/" TargetMode="External"/><Relationship Id="rId7" Type="http://schemas.openxmlformats.org/officeDocument/2006/relationships/hyperlink" Target="https://www.brstpsihologija.si/skrivnosti-dobre-medosebne-komunikacij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theknowledgeacademy.com/blog/digital-communication/" TargetMode="External"/><Relationship Id="rId11" Type="http://schemas.openxmlformats.org/officeDocument/2006/relationships/image" Target="../media/image8.png"/><Relationship Id="rId5" Type="http://schemas.openxmlformats.org/officeDocument/2006/relationships/hyperlink" Target="https://senior24.si/komunikacijske-ovire-starejsih-izzivi-in-nasveti-za-ucinkovito-komunikacijo/" TargetMode="External"/><Relationship Id="rId10" Type="http://schemas.openxmlformats.org/officeDocument/2006/relationships/image" Target="../media/image34.png"/><Relationship Id="rId4" Type="http://schemas.openxmlformats.org/officeDocument/2006/relationships/hyperlink" Target="https://www.prezent.ai/zenpedia/communication-elements" TargetMode="External"/><Relationship Id="rId9" Type="http://schemas.openxmlformats.org/officeDocument/2006/relationships/hyperlink" Target="https://www.theknowledgeacademy.com/blog/verbal-communi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1" name="Google Shape;91;p1"/>
          <p:cNvSpPr txBox="1">
            <a:spLocks noGrp="1"/>
          </p:cNvSpPr>
          <p:nvPr>
            <p:ph type="ctrTitle"/>
          </p:nvPr>
        </p:nvSpPr>
        <p:spPr>
          <a:xfrm>
            <a:off x="83935" y="5327461"/>
            <a:ext cx="8888461" cy="7066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0000"/>
              </a:lnSpc>
              <a:spcBef>
                <a:spcPts val="0"/>
              </a:spcBef>
              <a:spcAft>
                <a:spcPts val="0"/>
              </a:spcAft>
              <a:buClr>
                <a:schemeClr val="dk1"/>
              </a:buClr>
              <a:buSzPct val="100000"/>
              <a:buFont typeface="Avenir"/>
              <a:buNone/>
            </a:pPr>
            <a:r>
              <a:rPr lang="sl-SI" sz="2800"/>
              <a:t>SenSyn - Senior Synergy: Empowering Lifelong Learning and Healthy living through Community Events</a:t>
            </a:r>
            <a:endParaRPr sz="2800"/>
          </a:p>
        </p:txBody>
      </p:sp>
      <p:pic>
        <p:nvPicPr>
          <p:cNvPr id="92" name="Google Shape;92;p1" descr="Triangular abstract background"/>
          <p:cNvPicPr preferRelativeResize="0"/>
          <p:nvPr/>
        </p:nvPicPr>
        <p:blipFill rotWithShape="1">
          <a:blip r:embed="rId3">
            <a:alphaModFix/>
          </a:blip>
          <a:srcRect t="36742"/>
          <a:stretch/>
        </p:blipFill>
        <p:spPr>
          <a:xfrm>
            <a:off x="-2" y="10"/>
            <a:ext cx="12192002" cy="5148019"/>
          </a:xfrm>
          <a:prstGeom prst="rect">
            <a:avLst/>
          </a:prstGeom>
          <a:noFill/>
          <a:ln>
            <a:noFill/>
          </a:ln>
        </p:spPr>
      </p:pic>
      <p:sp>
        <p:nvSpPr>
          <p:cNvPr id="93" name="Google Shape;93;p1"/>
          <p:cNvSpPr/>
          <p:nvPr/>
        </p:nvSpPr>
        <p:spPr>
          <a:xfrm>
            <a:off x="8803792" y="1741688"/>
            <a:ext cx="3388208" cy="3406341"/>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94" name="Google Shape;94;p1" descr="Slika, ki vsebuje besede električno modra, posnetek zaslona, pisava, modro&#10;&#10;Opis je samodejno ustvarjen"/>
          <p:cNvPicPr preferRelativeResize="0"/>
          <p:nvPr/>
        </p:nvPicPr>
        <p:blipFill rotWithShape="1">
          <a:blip r:embed="rId4">
            <a:alphaModFix/>
          </a:blip>
          <a:srcRect/>
          <a:stretch/>
        </p:blipFill>
        <p:spPr>
          <a:xfrm>
            <a:off x="123585" y="6184854"/>
            <a:ext cx="2025388" cy="453445"/>
          </a:xfrm>
          <a:prstGeom prst="rect">
            <a:avLst/>
          </a:prstGeom>
          <a:noFill/>
          <a:ln>
            <a:noFill/>
          </a:ln>
        </p:spPr>
      </p:pic>
      <p:pic>
        <p:nvPicPr>
          <p:cNvPr id="95" name="Google Shape;95;p1" descr="Slika, ki vsebuje besede sličica, risanka, skica, ilustracija&#10;&#10;Opis je samodejno ustvarjen"/>
          <p:cNvPicPr preferRelativeResize="0"/>
          <p:nvPr/>
        </p:nvPicPr>
        <p:blipFill rotWithShape="1">
          <a:blip r:embed="rId5">
            <a:alphaModFix/>
          </a:blip>
          <a:srcRect/>
          <a:stretch/>
        </p:blipFill>
        <p:spPr>
          <a:xfrm>
            <a:off x="10496081" y="5162071"/>
            <a:ext cx="1695919" cy="16959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552450" y="-566190"/>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TYPES OF COMMUNICATION</a:t>
            </a:r>
            <a:endParaRPr/>
          </a:p>
        </p:txBody>
      </p:sp>
      <p:pic>
        <p:nvPicPr>
          <p:cNvPr id="202" name="Google Shape;202;p10"/>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203" name="Google Shape;203;p10"/>
          <p:cNvPicPr preferRelativeResize="0"/>
          <p:nvPr/>
        </p:nvPicPr>
        <p:blipFill rotWithShape="1">
          <a:blip r:embed="rId4">
            <a:alphaModFix/>
          </a:blip>
          <a:srcRect/>
          <a:stretch/>
        </p:blipFill>
        <p:spPr>
          <a:xfrm>
            <a:off x="10814185" y="0"/>
            <a:ext cx="1377815" cy="1377815"/>
          </a:xfrm>
          <a:prstGeom prst="rect">
            <a:avLst/>
          </a:prstGeom>
          <a:noFill/>
          <a:ln>
            <a:noFill/>
          </a:ln>
        </p:spPr>
      </p:pic>
      <p:graphicFrame>
        <p:nvGraphicFramePr>
          <p:cNvPr id="204" name="Google Shape;204;p10"/>
          <p:cNvGraphicFramePr/>
          <p:nvPr/>
        </p:nvGraphicFramePr>
        <p:xfrm>
          <a:off x="704951" y="1377815"/>
          <a:ext cx="3000000" cy="3000000"/>
        </p:xfrm>
        <a:graphic>
          <a:graphicData uri="http://schemas.openxmlformats.org/drawingml/2006/table">
            <a:tbl>
              <a:tblPr firstRow="1" bandRow="1">
                <a:noFill/>
                <a:tableStyleId>{DD170A73-1B56-40FD-9C7C-8E74FF096FEE}</a:tableStyleId>
              </a:tblPr>
              <a:tblGrid>
                <a:gridCol w="4822550">
                  <a:extLst>
                    <a:ext uri="{9D8B030D-6E8A-4147-A177-3AD203B41FA5}">
                      <a16:colId xmlns:a16="http://schemas.microsoft.com/office/drawing/2014/main" val="20000"/>
                    </a:ext>
                  </a:extLst>
                </a:gridCol>
                <a:gridCol w="4822550">
                  <a:extLst>
                    <a:ext uri="{9D8B030D-6E8A-4147-A177-3AD203B41FA5}">
                      <a16:colId xmlns:a16="http://schemas.microsoft.com/office/drawing/2014/main" val="20001"/>
                    </a:ext>
                  </a:extLst>
                </a:gridCol>
              </a:tblGrid>
              <a:tr h="629875">
                <a:tc>
                  <a:txBody>
                    <a:bodyPr/>
                    <a:lstStyle/>
                    <a:p>
                      <a:pPr marL="0" marR="0" lvl="0" indent="0" algn="l" rtl="0">
                        <a:spcBef>
                          <a:spcPts val="0"/>
                        </a:spcBef>
                        <a:spcAft>
                          <a:spcPts val="0"/>
                        </a:spcAft>
                        <a:buNone/>
                      </a:pPr>
                      <a:r>
                        <a:rPr lang="sl-SI" sz="1800"/>
                        <a:t>Conscious communication</a:t>
                      </a:r>
                      <a:endParaRPr sz="1800"/>
                    </a:p>
                  </a:txBody>
                  <a:tcPr marL="91450" marR="91450" marT="45725" marB="45725"/>
                </a:tc>
                <a:tc>
                  <a:txBody>
                    <a:bodyPr/>
                    <a:lstStyle/>
                    <a:p>
                      <a:pPr marL="0" marR="0" lvl="0" indent="0" algn="l" rtl="0">
                        <a:spcBef>
                          <a:spcPts val="0"/>
                        </a:spcBef>
                        <a:spcAft>
                          <a:spcPts val="0"/>
                        </a:spcAft>
                        <a:buNone/>
                      </a:pPr>
                      <a:r>
                        <a:rPr lang="sl-SI" sz="1800"/>
                        <a:t>Unconscious communication</a:t>
                      </a:r>
                      <a:endParaRPr sz="1800"/>
                    </a:p>
                  </a:txBody>
                  <a:tcPr marL="91450" marR="91450" marT="45725" marB="45725"/>
                </a:tc>
                <a:extLst>
                  <a:ext uri="{0D108BD9-81ED-4DB2-BD59-A6C34878D82A}">
                    <a16:rowId xmlns:a16="http://schemas.microsoft.com/office/drawing/2014/main" val="10000"/>
                  </a:ext>
                </a:extLst>
              </a:tr>
              <a:tr h="877500">
                <a:tc>
                  <a:txBody>
                    <a:bodyPr/>
                    <a:lstStyle/>
                    <a:p>
                      <a:pPr marL="0" marR="0" lvl="0" indent="0" algn="l" rtl="0">
                        <a:spcBef>
                          <a:spcPts val="0"/>
                        </a:spcBef>
                        <a:spcAft>
                          <a:spcPts val="0"/>
                        </a:spcAft>
                        <a:buNone/>
                      </a:pPr>
                      <a:r>
                        <a:rPr lang="sl-SI" sz="1800"/>
                        <a:t>Decision to do something, to communicate exactly what we want to communicate.</a:t>
                      </a:r>
                      <a:endParaRPr/>
                    </a:p>
                  </a:txBody>
                  <a:tcPr marL="91450" marR="91450" marT="45725" marB="45725"/>
                </a:tc>
                <a:tc>
                  <a:txBody>
                    <a:bodyPr/>
                    <a:lstStyle/>
                    <a:p>
                      <a:pPr marL="0" marR="0" lvl="0" indent="0" algn="l" rtl="0">
                        <a:spcBef>
                          <a:spcPts val="0"/>
                        </a:spcBef>
                        <a:spcAft>
                          <a:spcPts val="0"/>
                        </a:spcAft>
                        <a:buNone/>
                      </a:pPr>
                      <a:r>
                        <a:rPr lang="sl-SI" sz="1800"/>
                        <a:t>Communicating something without being aware (certain body gesture).</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205" name="Google Shape;205;p10" descr="Free Mind Brain illustration and picture"/>
          <p:cNvPicPr preferRelativeResize="0"/>
          <p:nvPr/>
        </p:nvPicPr>
        <p:blipFill rotWithShape="1">
          <a:blip r:embed="rId5">
            <a:alphaModFix/>
          </a:blip>
          <a:srcRect/>
          <a:stretch/>
        </p:blipFill>
        <p:spPr>
          <a:xfrm>
            <a:off x="3249783" y="3110890"/>
            <a:ext cx="4555435" cy="3516226"/>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506828" y="3281082"/>
            <a:ext cx="32899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Font typeface="Avenir"/>
              <a:buNone/>
            </a:pPr>
            <a:r>
              <a:rPr lang="sl-SI" sz="2800"/>
              <a:t>Digital communication</a:t>
            </a:r>
            <a:endParaRPr sz="2800"/>
          </a:p>
        </p:txBody>
      </p:sp>
      <p:pic>
        <p:nvPicPr>
          <p:cNvPr id="212" name="Google Shape;212;p11"/>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213" name="Google Shape;213;p11"/>
          <p:cNvPicPr preferRelativeResize="0"/>
          <p:nvPr/>
        </p:nvPicPr>
        <p:blipFill rotWithShape="1">
          <a:blip r:embed="rId4">
            <a:alphaModFix/>
          </a:blip>
          <a:srcRect/>
          <a:stretch/>
        </p:blipFill>
        <p:spPr>
          <a:xfrm>
            <a:off x="506829" y="474551"/>
            <a:ext cx="1841266" cy="1841266"/>
          </a:xfrm>
          <a:prstGeom prst="rect">
            <a:avLst/>
          </a:prstGeom>
          <a:noFill/>
          <a:ln>
            <a:noFill/>
          </a:ln>
        </p:spPr>
      </p:pic>
      <p:grpSp>
        <p:nvGrpSpPr>
          <p:cNvPr id="214" name="Google Shape;214;p11"/>
          <p:cNvGrpSpPr/>
          <p:nvPr/>
        </p:nvGrpSpPr>
        <p:grpSpPr>
          <a:xfrm>
            <a:off x="4285006" y="596176"/>
            <a:ext cx="6310107" cy="5362200"/>
            <a:chOff x="0" y="170360"/>
            <a:chExt cx="6310107" cy="5362200"/>
          </a:xfrm>
        </p:grpSpPr>
        <p:sp>
          <p:nvSpPr>
            <p:cNvPr id="215" name="Google Shape;215;p11"/>
            <p:cNvSpPr/>
            <p:nvPr/>
          </p:nvSpPr>
          <p:spPr>
            <a:xfrm>
              <a:off x="0" y="3917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315505" y="1703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txBox="1"/>
            <p:nvPr/>
          </p:nvSpPr>
          <p:spPr>
            <a:xfrm>
              <a:off x="337121" y="1919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Instant interaction</a:t>
              </a:r>
              <a:endParaRPr sz="2000" b="1" i="0" u="none" strike="noStrike" cap="none">
                <a:solidFill>
                  <a:schemeClr val="lt1"/>
                </a:solidFill>
                <a:latin typeface="Avenir"/>
                <a:ea typeface="Avenir"/>
                <a:cs typeface="Avenir"/>
                <a:sym typeface="Avenir"/>
              </a:endParaRPr>
            </a:p>
          </p:txBody>
        </p:sp>
        <p:sp>
          <p:nvSpPr>
            <p:cNvPr id="218" name="Google Shape;218;p11"/>
            <p:cNvSpPr/>
            <p:nvPr/>
          </p:nvSpPr>
          <p:spPr>
            <a:xfrm>
              <a:off x="0" y="10721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315505" y="8507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txBox="1"/>
            <p:nvPr/>
          </p:nvSpPr>
          <p:spPr>
            <a:xfrm>
              <a:off x="337121" y="8723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Global reach</a:t>
              </a:r>
              <a:endParaRPr sz="2000" b="1" i="0" u="none" strike="noStrike" cap="none">
                <a:solidFill>
                  <a:schemeClr val="lt1"/>
                </a:solidFill>
                <a:latin typeface="Avenir"/>
                <a:ea typeface="Avenir"/>
                <a:cs typeface="Avenir"/>
                <a:sym typeface="Avenir"/>
              </a:endParaRPr>
            </a:p>
          </p:txBody>
        </p:sp>
        <p:sp>
          <p:nvSpPr>
            <p:cNvPr id="221" name="Google Shape;221;p11"/>
            <p:cNvSpPr/>
            <p:nvPr/>
          </p:nvSpPr>
          <p:spPr>
            <a:xfrm>
              <a:off x="0" y="17525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15505" y="15311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txBox="1"/>
            <p:nvPr/>
          </p:nvSpPr>
          <p:spPr>
            <a:xfrm>
              <a:off x="337121" y="15527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Cost-Effective</a:t>
              </a:r>
              <a:endParaRPr sz="2000" b="1" i="0" u="none" strike="noStrike" cap="none">
                <a:solidFill>
                  <a:schemeClr val="lt1"/>
                </a:solidFill>
                <a:latin typeface="Avenir"/>
                <a:ea typeface="Avenir"/>
                <a:cs typeface="Avenir"/>
                <a:sym typeface="Avenir"/>
              </a:endParaRPr>
            </a:p>
          </p:txBody>
        </p:sp>
        <p:sp>
          <p:nvSpPr>
            <p:cNvPr id="224" name="Google Shape;224;p11"/>
            <p:cNvSpPr/>
            <p:nvPr/>
          </p:nvSpPr>
          <p:spPr>
            <a:xfrm>
              <a:off x="0" y="24329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15505" y="22115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txBox="1"/>
            <p:nvPr/>
          </p:nvSpPr>
          <p:spPr>
            <a:xfrm>
              <a:off x="337121" y="22331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Multimedia integration</a:t>
              </a:r>
              <a:endParaRPr sz="2000" b="1" i="0" u="none" strike="noStrike" cap="none">
                <a:solidFill>
                  <a:schemeClr val="lt1"/>
                </a:solidFill>
                <a:latin typeface="Avenir"/>
                <a:ea typeface="Avenir"/>
                <a:cs typeface="Avenir"/>
                <a:sym typeface="Avenir"/>
              </a:endParaRPr>
            </a:p>
          </p:txBody>
        </p:sp>
        <p:sp>
          <p:nvSpPr>
            <p:cNvPr id="227" name="Google Shape;227;p11"/>
            <p:cNvSpPr/>
            <p:nvPr/>
          </p:nvSpPr>
          <p:spPr>
            <a:xfrm>
              <a:off x="0" y="31133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315505" y="28919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txBox="1"/>
            <p:nvPr/>
          </p:nvSpPr>
          <p:spPr>
            <a:xfrm>
              <a:off x="337121" y="29135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Accessibility</a:t>
              </a:r>
              <a:endParaRPr sz="2000" b="1" i="0" u="none" strike="noStrike" cap="none">
                <a:solidFill>
                  <a:schemeClr val="lt1"/>
                </a:solidFill>
                <a:latin typeface="Avenir"/>
                <a:ea typeface="Avenir"/>
                <a:cs typeface="Avenir"/>
                <a:sym typeface="Avenir"/>
              </a:endParaRPr>
            </a:p>
          </p:txBody>
        </p:sp>
        <p:sp>
          <p:nvSpPr>
            <p:cNvPr id="230" name="Google Shape;230;p11"/>
            <p:cNvSpPr/>
            <p:nvPr/>
          </p:nvSpPr>
          <p:spPr>
            <a:xfrm>
              <a:off x="0" y="37937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315505" y="35723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txBox="1"/>
            <p:nvPr/>
          </p:nvSpPr>
          <p:spPr>
            <a:xfrm>
              <a:off x="337121" y="35939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Data tracking</a:t>
              </a:r>
              <a:endParaRPr sz="2000" b="1" i="0" u="none" strike="noStrike" cap="none">
                <a:solidFill>
                  <a:schemeClr val="lt1"/>
                </a:solidFill>
                <a:latin typeface="Avenir"/>
                <a:ea typeface="Avenir"/>
                <a:cs typeface="Avenir"/>
                <a:sym typeface="Avenir"/>
              </a:endParaRPr>
            </a:p>
          </p:txBody>
        </p:sp>
        <p:sp>
          <p:nvSpPr>
            <p:cNvPr id="233" name="Google Shape;233;p11"/>
            <p:cNvSpPr/>
            <p:nvPr/>
          </p:nvSpPr>
          <p:spPr>
            <a:xfrm>
              <a:off x="0" y="44741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15505" y="42527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txBox="1"/>
            <p:nvPr/>
          </p:nvSpPr>
          <p:spPr>
            <a:xfrm>
              <a:off x="337121" y="42743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Security risks</a:t>
              </a:r>
              <a:endParaRPr sz="2000" b="1" i="0" u="none" strike="noStrike" cap="none">
                <a:solidFill>
                  <a:schemeClr val="lt1"/>
                </a:solidFill>
                <a:latin typeface="Avenir"/>
                <a:ea typeface="Avenir"/>
                <a:cs typeface="Avenir"/>
                <a:sym typeface="Avenir"/>
              </a:endParaRPr>
            </a:p>
          </p:txBody>
        </p:sp>
        <p:sp>
          <p:nvSpPr>
            <p:cNvPr id="236" name="Google Shape;236;p11"/>
            <p:cNvSpPr/>
            <p:nvPr/>
          </p:nvSpPr>
          <p:spPr>
            <a:xfrm>
              <a:off x="0" y="5154560"/>
              <a:ext cx="6310107" cy="378000"/>
            </a:xfrm>
            <a:prstGeom prst="rect">
              <a:avLst/>
            </a:prstGeom>
            <a:solidFill>
              <a:schemeClr val="lt1">
                <a:alpha val="89803"/>
              </a:schemeClr>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15505" y="4933160"/>
              <a:ext cx="4417074" cy="442800"/>
            </a:xfrm>
            <a:prstGeom prst="roundRect">
              <a:avLst>
                <a:gd name="adj" fmla="val 16667"/>
              </a:avLst>
            </a:prstGeom>
            <a:solidFill>
              <a:srgbClr val="F793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txBox="1"/>
            <p:nvPr/>
          </p:nvSpPr>
          <p:spPr>
            <a:xfrm>
              <a:off x="337121" y="4954776"/>
              <a:ext cx="4373842" cy="399568"/>
            </a:xfrm>
            <a:prstGeom prst="rect">
              <a:avLst/>
            </a:prstGeom>
            <a:noFill/>
            <a:ln>
              <a:noFill/>
            </a:ln>
          </p:spPr>
          <p:txBody>
            <a:bodyPr spcFirstLastPara="1" wrap="square" lIns="166950" tIns="0" rIns="166950" bIns="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sl-SI" sz="2000" b="1" i="0" u="none" strike="noStrike" cap="none">
                  <a:solidFill>
                    <a:schemeClr val="lt1"/>
                  </a:solidFill>
                  <a:latin typeface="Avenir"/>
                  <a:ea typeface="Avenir"/>
                  <a:cs typeface="Avenir"/>
                  <a:sym typeface="Avenir"/>
                </a:rPr>
                <a:t>Environmental impact</a:t>
              </a:r>
              <a:endParaRPr sz="2000" b="1" i="0" u="none" strike="noStrike" cap="none">
                <a:solidFill>
                  <a:schemeClr val="lt1"/>
                </a:solidFill>
                <a:latin typeface="Avenir"/>
                <a:ea typeface="Avenir"/>
                <a:cs typeface="Avenir"/>
                <a:sym typeface="Aveni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530606" y="-129561"/>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Digital communication</a:t>
            </a:r>
            <a:endParaRPr/>
          </a:p>
        </p:txBody>
      </p:sp>
      <p:pic>
        <p:nvPicPr>
          <p:cNvPr id="245" name="Google Shape;245;p12"/>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246" name="Google Shape;246;p12"/>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247" name="Google Shape;247;p12"/>
          <p:cNvSpPr txBox="1">
            <a:spLocks noGrp="1"/>
          </p:cNvSpPr>
          <p:nvPr>
            <p:ph type="body" idx="1"/>
          </p:nvPr>
        </p:nvSpPr>
        <p:spPr>
          <a:xfrm>
            <a:off x="318428" y="1805196"/>
            <a:ext cx="10374460" cy="4402995"/>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2000"/>
              <a:buChar char="•"/>
            </a:pPr>
            <a:r>
              <a:rPr lang="sl-SI" sz="2000" b="1">
                <a:latin typeface="Avenir"/>
                <a:ea typeface="Avenir"/>
                <a:cs typeface="Avenir"/>
                <a:sym typeface="Avenir"/>
              </a:rPr>
              <a:t>Instantaneous Interaction</a:t>
            </a:r>
            <a:r>
              <a:rPr lang="sl-SI" sz="2000">
                <a:latin typeface="Avenir"/>
                <a:ea typeface="Avenir"/>
                <a:cs typeface="Avenir"/>
                <a:sym typeface="Avenir"/>
              </a:rPr>
              <a:t>: Digital communication allows for real-time interaction, enabling people to connect instantly through messaging apps, video calls, and social media.</a:t>
            </a:r>
            <a:endParaRPr sz="2000">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sl-SI" sz="2000" b="1">
                <a:latin typeface="Avenir"/>
                <a:ea typeface="Avenir"/>
                <a:cs typeface="Avenir"/>
                <a:sym typeface="Avenir"/>
              </a:rPr>
              <a:t>Global Reach</a:t>
            </a:r>
            <a:r>
              <a:rPr lang="sl-SI" sz="2000">
                <a:latin typeface="Avenir"/>
                <a:ea typeface="Avenir"/>
                <a:cs typeface="Avenir"/>
                <a:sym typeface="Avenir"/>
              </a:rPr>
              <a:t>: It breaks down geographical barriers, allowing individuals and businesses to communicate with people all over the world.</a:t>
            </a:r>
            <a:endParaRPr sz="2000">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sl-SI" sz="2000" b="1">
                <a:latin typeface="Avenir"/>
                <a:ea typeface="Avenir"/>
                <a:cs typeface="Avenir"/>
                <a:sym typeface="Avenir"/>
              </a:rPr>
              <a:t>Multimedia Integration</a:t>
            </a:r>
            <a:r>
              <a:rPr lang="sl-SI" sz="2000">
                <a:latin typeface="Avenir"/>
                <a:ea typeface="Avenir"/>
                <a:cs typeface="Avenir"/>
                <a:sym typeface="Avenir"/>
              </a:rPr>
              <a:t>: It supports various forms of media, including text, images, videos, and audio, making communication more engaging and effective.</a:t>
            </a:r>
            <a:endParaRPr sz="2000">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449060" y="-331788"/>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Digital communication</a:t>
            </a:r>
            <a:endParaRPr/>
          </a:p>
        </p:txBody>
      </p:sp>
      <p:pic>
        <p:nvPicPr>
          <p:cNvPr id="254" name="Google Shape;254;p13"/>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255" name="Google Shape;255;p13"/>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256" name="Google Shape;256;p13"/>
          <p:cNvSpPr txBox="1">
            <a:spLocks noGrp="1"/>
          </p:cNvSpPr>
          <p:nvPr>
            <p:ph type="body" idx="1"/>
          </p:nvPr>
        </p:nvSpPr>
        <p:spPr>
          <a:xfrm>
            <a:off x="243171" y="1510748"/>
            <a:ext cx="10361882" cy="469127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2000"/>
              <a:buChar char="•"/>
            </a:pPr>
            <a:r>
              <a:rPr lang="sl-SI" sz="2000" b="1">
                <a:latin typeface="Avenir"/>
                <a:ea typeface="Avenir"/>
                <a:cs typeface="Avenir"/>
                <a:sym typeface="Avenir"/>
              </a:rPr>
              <a:t>Accessibility</a:t>
            </a:r>
            <a:r>
              <a:rPr lang="sl-SI" sz="2000">
                <a:latin typeface="Avenir"/>
                <a:ea typeface="Avenir"/>
                <a:cs typeface="Avenir"/>
                <a:sym typeface="Avenir"/>
              </a:rPr>
              <a:t>: Digital platforms can be designed to be accessible to people with disabilities, using features like screen readers and voice commands.</a:t>
            </a:r>
            <a:endParaRPr sz="2000">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sl-SI" sz="2000" b="1">
                <a:latin typeface="Avenir"/>
                <a:ea typeface="Avenir"/>
                <a:cs typeface="Avenir"/>
                <a:sym typeface="Avenir"/>
              </a:rPr>
              <a:t>Data Tracking</a:t>
            </a:r>
            <a:r>
              <a:rPr lang="sl-SI" sz="2000">
                <a:latin typeface="Avenir"/>
                <a:ea typeface="Avenir"/>
                <a:cs typeface="Avenir"/>
                <a:sym typeface="Avenir"/>
              </a:rPr>
              <a:t>: Digital communication tools often come with analytics capabilities, allowing users to track engagement and effectiveness.</a:t>
            </a:r>
            <a:endParaRPr sz="2000">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sl-SI" sz="2000" b="1">
                <a:latin typeface="Avenir"/>
                <a:ea typeface="Avenir"/>
                <a:cs typeface="Avenir"/>
                <a:sym typeface="Avenir"/>
              </a:rPr>
              <a:t>Security Risks</a:t>
            </a:r>
            <a:r>
              <a:rPr lang="sl-SI" sz="2000">
                <a:latin typeface="Avenir"/>
                <a:ea typeface="Avenir"/>
                <a:cs typeface="Avenir"/>
                <a:sym typeface="Avenir"/>
              </a:rPr>
              <a:t>: Despite its benefits, digital communication can be vulnerable to security breaches and cyberattacks, highlighting the need for robust cybersecurity measures.</a:t>
            </a:r>
            <a:endParaRPr sz="2000">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sl-SI" sz="2000" b="1">
                <a:latin typeface="Avenir"/>
                <a:ea typeface="Avenir"/>
                <a:cs typeface="Avenir"/>
                <a:sym typeface="Avenir"/>
              </a:rPr>
              <a:t>Environmental Impact</a:t>
            </a:r>
            <a:r>
              <a:rPr lang="sl-SI" sz="2000">
                <a:latin typeface="Avenir"/>
                <a:ea typeface="Avenir"/>
                <a:cs typeface="Avenir"/>
                <a:sym typeface="Avenir"/>
              </a:rPr>
              <a:t>: By reducing the need for paper and physical travel, digital communication can help lower the environmental footprint.</a:t>
            </a:r>
            <a:endParaRPr sz="2000" b="1">
              <a:solidFill>
                <a:srgbClr val="000000"/>
              </a:solidFill>
              <a:latin typeface="Avenir"/>
              <a:ea typeface="Avenir"/>
              <a:cs typeface="Avenir"/>
              <a:sym typeface="Avenir"/>
            </a:endParaRPr>
          </a:p>
          <a:p>
            <a:pPr marL="228600" lvl="0" indent="-228600" algn="l" rtl="0">
              <a:lnSpc>
                <a:spcPct val="120000"/>
              </a:lnSpc>
              <a:spcBef>
                <a:spcPts val="1000"/>
              </a:spcBef>
              <a:spcAft>
                <a:spcPts val="0"/>
              </a:spcAft>
              <a:buClr>
                <a:srgbClr val="000000"/>
              </a:buClr>
              <a:buSzPts val="2000"/>
              <a:buChar char="•"/>
            </a:pPr>
            <a:r>
              <a:rPr lang="sl-SI" sz="2000" b="1">
                <a:solidFill>
                  <a:srgbClr val="000000"/>
                </a:solidFill>
                <a:latin typeface="Avenir"/>
                <a:ea typeface="Avenir"/>
                <a:cs typeface="Avenir"/>
                <a:sym typeface="Avenir"/>
              </a:rPr>
              <a:t>Cost-Effective</a:t>
            </a:r>
            <a:r>
              <a:rPr lang="sl-SI" sz="2000">
                <a:solidFill>
                  <a:srgbClr val="000000"/>
                </a:solidFill>
                <a:latin typeface="Avenir"/>
                <a:ea typeface="Avenir"/>
                <a:cs typeface="Avenir"/>
                <a:sym typeface="Avenir"/>
              </a:rPr>
              <a:t>: Digital communication is often more affordable than traditional methods, reducing the need for physical materials like paper and postage.</a:t>
            </a:r>
            <a:endParaRPr sz="2000">
              <a:solidFill>
                <a:srgbClr val="000000"/>
              </a:solidFill>
              <a:latin typeface="Avenir"/>
              <a:ea typeface="Avenir"/>
              <a:cs typeface="Avenir"/>
              <a:sym typeface="Avenir"/>
            </a:endParaRPr>
          </a:p>
          <a:p>
            <a:pPr marL="228600" lvl="0" indent="-101600" algn="l" rtl="0">
              <a:lnSpc>
                <a:spcPct val="120000"/>
              </a:lnSpc>
              <a:spcBef>
                <a:spcPts val="1000"/>
              </a:spcBef>
              <a:spcAft>
                <a:spcPts val="0"/>
              </a:spcAft>
              <a:buClr>
                <a:schemeClr val="dk1"/>
              </a:buClr>
              <a:buSzPts val="2000"/>
              <a:buNone/>
            </a:pPr>
            <a:endParaRPr sz="2000">
              <a:latin typeface="Avenir"/>
              <a:ea typeface="Avenir"/>
              <a:cs typeface="Avenir"/>
              <a:sym typeface="Avenir"/>
            </a:endParaRPr>
          </a:p>
          <a:p>
            <a:pPr marL="228600" lvl="0" indent="-101600" algn="l" rtl="0">
              <a:lnSpc>
                <a:spcPct val="120000"/>
              </a:lnSpc>
              <a:spcBef>
                <a:spcPts val="1000"/>
              </a:spcBef>
              <a:spcAft>
                <a:spcPts val="0"/>
              </a:spcAft>
              <a:buClr>
                <a:schemeClr val="dk1"/>
              </a:buClr>
              <a:buSzPts val="2000"/>
              <a:buNone/>
            </a:pPr>
            <a:endParaRPr sz="2000">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506828" y="3281082"/>
            <a:ext cx="32899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Font typeface="Avenir"/>
              <a:buNone/>
            </a:pPr>
            <a:r>
              <a:rPr lang="sl-SI" sz="2800"/>
              <a:t>Digital communication</a:t>
            </a:r>
            <a:endParaRPr sz="2800"/>
          </a:p>
        </p:txBody>
      </p:sp>
      <p:pic>
        <p:nvPicPr>
          <p:cNvPr id="263" name="Google Shape;263;p14"/>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264" name="Google Shape;264;p14"/>
          <p:cNvPicPr preferRelativeResize="0"/>
          <p:nvPr/>
        </p:nvPicPr>
        <p:blipFill rotWithShape="1">
          <a:blip r:embed="rId4">
            <a:alphaModFix/>
          </a:blip>
          <a:srcRect/>
          <a:stretch/>
        </p:blipFill>
        <p:spPr>
          <a:xfrm>
            <a:off x="506829" y="474551"/>
            <a:ext cx="1841266" cy="1841266"/>
          </a:xfrm>
          <a:prstGeom prst="rect">
            <a:avLst/>
          </a:prstGeom>
          <a:noFill/>
          <a:ln>
            <a:noFill/>
          </a:ln>
        </p:spPr>
      </p:pic>
      <p:grpSp>
        <p:nvGrpSpPr>
          <p:cNvPr id="265" name="Google Shape;265;p14"/>
          <p:cNvGrpSpPr/>
          <p:nvPr/>
        </p:nvGrpSpPr>
        <p:grpSpPr>
          <a:xfrm>
            <a:off x="3899956" y="1395184"/>
            <a:ext cx="6268442" cy="3822220"/>
            <a:chOff x="536044" y="0"/>
            <a:chExt cx="6268442" cy="3822220"/>
          </a:xfrm>
        </p:grpSpPr>
        <p:sp>
          <p:nvSpPr>
            <p:cNvPr id="266" name="Google Shape;266;p14"/>
            <p:cNvSpPr/>
            <p:nvPr/>
          </p:nvSpPr>
          <p:spPr>
            <a:xfrm>
              <a:off x="536044"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09430" y="73386"/>
              <a:ext cx="587093" cy="587093"/>
            </a:xfrm>
            <a:prstGeom prst="chord">
              <a:avLst>
                <a:gd name="adj1" fmla="val 0"/>
                <a:gd name="adj2" fmla="val 108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1422799"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txBox="1"/>
            <p:nvPr/>
          </p:nvSpPr>
          <p:spPr>
            <a:xfrm>
              <a:off x="1422799"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Digital communication tools like email, social media, and video calls help seniors stay connected with family and friends, reducing feelings of isolation.</a:t>
              </a:r>
              <a:endParaRPr/>
            </a:p>
          </p:txBody>
        </p:sp>
        <p:sp>
          <p:nvSpPr>
            <p:cNvPr id="270" name="Google Shape;270;p14"/>
            <p:cNvSpPr/>
            <p:nvPr/>
          </p:nvSpPr>
          <p:spPr>
            <a:xfrm>
              <a:off x="1422799"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txBox="1"/>
            <p:nvPr/>
          </p:nvSpPr>
          <p:spPr>
            <a:xfrm>
              <a:off x="1422799" y="0"/>
              <a:ext cx="2171021" cy="733866"/>
            </a:xfrm>
            <a:prstGeom prst="rect">
              <a:avLst/>
            </a:prstGeom>
            <a:noFill/>
            <a:ln>
              <a:noFill/>
            </a:ln>
          </p:spPr>
          <p:txBody>
            <a:bodyPr spcFirstLastPara="1" wrap="square" lIns="55875" tIns="55875" rIns="55875" bIns="55875" anchor="b" anchorCtr="0">
              <a:noAutofit/>
            </a:bodyPr>
            <a:lstStyle/>
            <a:p>
              <a:pPr marL="0" marR="0" lvl="0" indent="0" algn="l" rtl="0">
                <a:lnSpc>
                  <a:spcPct val="90000"/>
                </a:lnSpc>
                <a:spcBef>
                  <a:spcPts val="0"/>
                </a:spcBef>
                <a:spcAft>
                  <a:spcPts val="0"/>
                </a:spcAft>
                <a:buClr>
                  <a:schemeClr val="dk1"/>
                </a:buClr>
                <a:buSzPts val="2200"/>
                <a:buFont typeface="Avenir"/>
                <a:buNone/>
              </a:pPr>
              <a:r>
                <a:rPr lang="sl-SI" sz="2200" b="1" i="0" u="none" strike="noStrike" cap="none">
                  <a:solidFill>
                    <a:schemeClr val="dk1"/>
                  </a:solidFill>
                  <a:latin typeface="Avenir"/>
                  <a:ea typeface="Avenir"/>
                  <a:cs typeface="Avenir"/>
                  <a:sym typeface="Avenir"/>
                </a:rPr>
                <a:t>Increased connectivity</a:t>
              </a:r>
              <a:endParaRPr sz="2200" b="1" i="0" u="none" strike="noStrike" cap="none">
                <a:solidFill>
                  <a:schemeClr val="dk1"/>
                </a:solidFill>
                <a:latin typeface="Avenir"/>
                <a:ea typeface="Avenir"/>
                <a:cs typeface="Avenir"/>
                <a:sym typeface="Avenir"/>
              </a:endParaRPr>
            </a:p>
          </p:txBody>
        </p:sp>
        <p:sp>
          <p:nvSpPr>
            <p:cNvPr id="272" name="Google Shape;272;p14"/>
            <p:cNvSpPr/>
            <p:nvPr/>
          </p:nvSpPr>
          <p:spPr>
            <a:xfrm>
              <a:off x="3746709"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3820096" y="73386"/>
              <a:ext cx="587093" cy="587093"/>
            </a:xfrm>
            <a:prstGeom prst="chord">
              <a:avLst>
                <a:gd name="adj1" fmla="val 16200000"/>
                <a:gd name="adj2" fmla="val 162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4633465"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txBox="1"/>
            <p:nvPr/>
          </p:nvSpPr>
          <p:spPr>
            <a:xfrm>
              <a:off x="4633465"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The internet provides seniors with access to a wealth of information, from health resources to news updates, which can enhance their knowledge and independence.</a:t>
              </a:r>
              <a:endParaRPr/>
            </a:p>
          </p:txBody>
        </p:sp>
        <p:sp>
          <p:nvSpPr>
            <p:cNvPr id="276" name="Google Shape;276;p14"/>
            <p:cNvSpPr/>
            <p:nvPr/>
          </p:nvSpPr>
          <p:spPr>
            <a:xfrm>
              <a:off x="4633465"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txBox="1"/>
            <p:nvPr/>
          </p:nvSpPr>
          <p:spPr>
            <a:xfrm>
              <a:off x="4633465" y="0"/>
              <a:ext cx="2171021" cy="733866"/>
            </a:xfrm>
            <a:prstGeom prst="rect">
              <a:avLst/>
            </a:prstGeom>
            <a:noFill/>
            <a:ln>
              <a:noFill/>
            </a:ln>
          </p:spPr>
          <p:txBody>
            <a:bodyPr spcFirstLastPara="1" wrap="square" lIns="55875" tIns="55875" rIns="55875" bIns="55875" anchor="b" anchorCtr="0">
              <a:noAutofit/>
            </a:bodyPr>
            <a:lstStyle/>
            <a:p>
              <a:pPr marL="0" marR="0" lvl="0" indent="0" algn="l" rtl="0">
                <a:lnSpc>
                  <a:spcPct val="90000"/>
                </a:lnSpc>
                <a:spcBef>
                  <a:spcPts val="0"/>
                </a:spcBef>
                <a:spcAft>
                  <a:spcPts val="0"/>
                </a:spcAft>
                <a:buClr>
                  <a:schemeClr val="dk1"/>
                </a:buClr>
                <a:buSzPts val="2200"/>
                <a:buFont typeface="Avenir"/>
                <a:buNone/>
              </a:pPr>
              <a:r>
                <a:rPr lang="sl-SI" sz="2200" b="1" i="0" u="none" strike="noStrike" cap="none">
                  <a:solidFill>
                    <a:schemeClr val="dk1"/>
                  </a:solidFill>
                  <a:latin typeface="Avenir"/>
                  <a:ea typeface="Avenir"/>
                  <a:cs typeface="Avenir"/>
                  <a:sym typeface="Avenir"/>
                </a:rPr>
                <a:t>Access to information</a:t>
              </a:r>
              <a:endParaRPr sz="2200" b="1" i="0" u="none" strike="noStrike" cap="none">
                <a:solidFill>
                  <a:schemeClr val="dk1"/>
                </a:solidFill>
                <a:latin typeface="Avenir"/>
                <a:ea typeface="Avenir"/>
                <a:cs typeface="Avenir"/>
                <a:sym typeface="Aveni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506828" y="3281082"/>
            <a:ext cx="32899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Font typeface="Avenir"/>
              <a:buNone/>
            </a:pPr>
            <a:r>
              <a:rPr lang="sl-SI" sz="2800"/>
              <a:t>Digital communication</a:t>
            </a:r>
            <a:endParaRPr sz="2800"/>
          </a:p>
        </p:txBody>
      </p:sp>
      <p:pic>
        <p:nvPicPr>
          <p:cNvPr id="284" name="Google Shape;284;p15"/>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506829" y="474551"/>
            <a:ext cx="1841266" cy="1841266"/>
          </a:xfrm>
          <a:prstGeom prst="rect">
            <a:avLst/>
          </a:prstGeom>
          <a:noFill/>
          <a:ln>
            <a:noFill/>
          </a:ln>
        </p:spPr>
      </p:pic>
      <p:grpSp>
        <p:nvGrpSpPr>
          <p:cNvPr id="286" name="Google Shape;286;p15"/>
          <p:cNvGrpSpPr/>
          <p:nvPr/>
        </p:nvGrpSpPr>
        <p:grpSpPr>
          <a:xfrm>
            <a:off x="3899956" y="1268931"/>
            <a:ext cx="6268442" cy="3822220"/>
            <a:chOff x="536044" y="0"/>
            <a:chExt cx="6268442" cy="3822220"/>
          </a:xfrm>
        </p:grpSpPr>
        <p:sp>
          <p:nvSpPr>
            <p:cNvPr id="287" name="Google Shape;287;p15"/>
            <p:cNvSpPr/>
            <p:nvPr/>
          </p:nvSpPr>
          <p:spPr>
            <a:xfrm>
              <a:off x="536044"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09430" y="73386"/>
              <a:ext cx="587093" cy="587093"/>
            </a:xfrm>
            <a:prstGeom prst="chord">
              <a:avLst>
                <a:gd name="adj1" fmla="val 0"/>
                <a:gd name="adj2" fmla="val 108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422799"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txBox="1"/>
            <p:nvPr/>
          </p:nvSpPr>
          <p:spPr>
            <a:xfrm>
              <a:off x="1422799"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Digital communication enables seniors to access telehealth services, allowing them to consult with healthcare providers from the comfort of their homes.</a:t>
              </a:r>
              <a:endParaRPr/>
            </a:p>
          </p:txBody>
        </p:sp>
        <p:sp>
          <p:nvSpPr>
            <p:cNvPr id="291" name="Google Shape;291;p15"/>
            <p:cNvSpPr/>
            <p:nvPr/>
          </p:nvSpPr>
          <p:spPr>
            <a:xfrm>
              <a:off x="1422799"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txBox="1"/>
            <p:nvPr/>
          </p:nvSpPr>
          <p:spPr>
            <a:xfrm>
              <a:off x="1422799" y="0"/>
              <a:ext cx="2171021" cy="733866"/>
            </a:xfrm>
            <a:prstGeom prst="rect">
              <a:avLst/>
            </a:prstGeom>
            <a:noFill/>
            <a:ln>
              <a:noFill/>
            </a:ln>
          </p:spPr>
          <p:txBody>
            <a:bodyPr spcFirstLastPara="1" wrap="square" lIns="55875" tIns="55875" rIns="55875" bIns="55875" anchor="b" anchorCtr="0">
              <a:noAutofit/>
            </a:bodyPr>
            <a:lstStyle/>
            <a:p>
              <a:pPr marL="0" marR="0" lvl="0" indent="0" algn="l" rtl="0">
                <a:lnSpc>
                  <a:spcPct val="90000"/>
                </a:lnSpc>
                <a:spcBef>
                  <a:spcPts val="0"/>
                </a:spcBef>
                <a:spcAft>
                  <a:spcPts val="0"/>
                </a:spcAft>
                <a:buClr>
                  <a:schemeClr val="dk1"/>
                </a:buClr>
                <a:buSzPts val="2200"/>
                <a:buFont typeface="Avenir"/>
                <a:buNone/>
              </a:pPr>
              <a:r>
                <a:rPr lang="sl-SI" sz="2200" b="1" i="0" u="none" strike="noStrike" cap="none">
                  <a:solidFill>
                    <a:schemeClr val="dk1"/>
                  </a:solidFill>
                  <a:latin typeface="Avenir"/>
                  <a:ea typeface="Avenir"/>
                  <a:cs typeface="Avenir"/>
                  <a:sym typeface="Avenir"/>
                </a:rPr>
                <a:t>Telehealth services</a:t>
              </a:r>
              <a:endParaRPr sz="2200" b="1" i="0" u="none" strike="noStrike" cap="none">
                <a:solidFill>
                  <a:schemeClr val="dk1"/>
                </a:solidFill>
                <a:latin typeface="Avenir"/>
                <a:ea typeface="Avenir"/>
                <a:cs typeface="Avenir"/>
                <a:sym typeface="Avenir"/>
              </a:endParaRPr>
            </a:p>
          </p:txBody>
        </p:sp>
        <p:sp>
          <p:nvSpPr>
            <p:cNvPr id="293" name="Google Shape;293;p15"/>
            <p:cNvSpPr/>
            <p:nvPr/>
          </p:nvSpPr>
          <p:spPr>
            <a:xfrm>
              <a:off x="3746709"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3820096" y="73386"/>
              <a:ext cx="587093" cy="587093"/>
            </a:xfrm>
            <a:prstGeom prst="chord">
              <a:avLst>
                <a:gd name="adj1" fmla="val 16200000"/>
                <a:gd name="adj2" fmla="val 162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4633465"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txBox="1"/>
            <p:nvPr/>
          </p:nvSpPr>
          <p:spPr>
            <a:xfrm>
              <a:off x="4633465"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Many seniors face challenges with digital literacy, including understanding how to use devices and navigate the internet. Providing digital literacy programs can help bridge this gap.</a:t>
              </a:r>
              <a:endParaRPr sz="1900" b="0" i="0" u="none" strike="noStrike" cap="none">
                <a:solidFill>
                  <a:schemeClr val="dk1"/>
                </a:solidFill>
                <a:latin typeface="Avenir"/>
                <a:ea typeface="Avenir"/>
                <a:cs typeface="Avenir"/>
                <a:sym typeface="Avenir"/>
              </a:endParaRPr>
            </a:p>
          </p:txBody>
        </p:sp>
        <p:sp>
          <p:nvSpPr>
            <p:cNvPr id="297" name="Google Shape;297;p15"/>
            <p:cNvSpPr/>
            <p:nvPr/>
          </p:nvSpPr>
          <p:spPr>
            <a:xfrm>
              <a:off x="4633465"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txBox="1"/>
            <p:nvPr/>
          </p:nvSpPr>
          <p:spPr>
            <a:xfrm>
              <a:off x="4633465" y="0"/>
              <a:ext cx="2171021" cy="733866"/>
            </a:xfrm>
            <a:prstGeom prst="rect">
              <a:avLst/>
            </a:prstGeom>
            <a:noFill/>
            <a:ln>
              <a:noFill/>
            </a:ln>
          </p:spPr>
          <p:txBody>
            <a:bodyPr spcFirstLastPara="1" wrap="square" lIns="55875" tIns="55875" rIns="55875" bIns="55875" anchor="b" anchorCtr="0">
              <a:noAutofit/>
            </a:bodyPr>
            <a:lstStyle/>
            <a:p>
              <a:pPr marL="0" marR="0" lvl="0" indent="0" algn="l" rtl="0">
                <a:lnSpc>
                  <a:spcPct val="90000"/>
                </a:lnSpc>
                <a:spcBef>
                  <a:spcPts val="0"/>
                </a:spcBef>
                <a:spcAft>
                  <a:spcPts val="0"/>
                </a:spcAft>
                <a:buClr>
                  <a:schemeClr val="dk1"/>
                </a:buClr>
                <a:buSzPts val="2200"/>
                <a:buFont typeface="Avenir"/>
                <a:buNone/>
              </a:pPr>
              <a:r>
                <a:rPr lang="sl-SI" sz="2200" b="1" i="0" u="none" strike="noStrike" cap="none">
                  <a:solidFill>
                    <a:schemeClr val="dk1"/>
                  </a:solidFill>
                  <a:latin typeface="Avenir"/>
                  <a:ea typeface="Avenir"/>
                  <a:cs typeface="Avenir"/>
                  <a:sym typeface="Avenir"/>
                </a:rPr>
                <a:t>Digital literacy</a:t>
              </a:r>
              <a:endParaRPr sz="2200" b="1" i="0" u="none" strike="noStrike" cap="none">
                <a:solidFill>
                  <a:schemeClr val="dk1"/>
                </a:solidFill>
                <a:latin typeface="Avenir"/>
                <a:ea typeface="Avenir"/>
                <a:cs typeface="Avenir"/>
                <a:sym typeface="Aveni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a:spLocks noGrp="1"/>
          </p:cNvSpPr>
          <p:nvPr>
            <p:ph type="title"/>
          </p:nvPr>
        </p:nvSpPr>
        <p:spPr>
          <a:xfrm>
            <a:off x="506828" y="3281082"/>
            <a:ext cx="32899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Font typeface="Avenir"/>
              <a:buNone/>
            </a:pPr>
            <a:r>
              <a:rPr lang="sl-SI" sz="2800"/>
              <a:t>Digital communication</a:t>
            </a:r>
            <a:endParaRPr sz="2800"/>
          </a:p>
        </p:txBody>
      </p:sp>
      <p:pic>
        <p:nvPicPr>
          <p:cNvPr id="305" name="Google Shape;305;p16"/>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306" name="Google Shape;306;p16"/>
          <p:cNvPicPr preferRelativeResize="0"/>
          <p:nvPr/>
        </p:nvPicPr>
        <p:blipFill rotWithShape="1">
          <a:blip r:embed="rId4">
            <a:alphaModFix/>
          </a:blip>
          <a:srcRect/>
          <a:stretch/>
        </p:blipFill>
        <p:spPr>
          <a:xfrm>
            <a:off x="506829" y="474551"/>
            <a:ext cx="1841266" cy="1841266"/>
          </a:xfrm>
          <a:prstGeom prst="rect">
            <a:avLst/>
          </a:prstGeom>
          <a:noFill/>
          <a:ln>
            <a:noFill/>
          </a:ln>
        </p:spPr>
      </p:pic>
      <p:grpSp>
        <p:nvGrpSpPr>
          <p:cNvPr id="307" name="Google Shape;307;p16"/>
          <p:cNvGrpSpPr/>
          <p:nvPr/>
        </p:nvGrpSpPr>
        <p:grpSpPr>
          <a:xfrm>
            <a:off x="3899956" y="1395184"/>
            <a:ext cx="6268442" cy="3822220"/>
            <a:chOff x="536044" y="0"/>
            <a:chExt cx="6268442" cy="3822220"/>
          </a:xfrm>
        </p:grpSpPr>
        <p:sp>
          <p:nvSpPr>
            <p:cNvPr id="308" name="Google Shape;308;p16"/>
            <p:cNvSpPr/>
            <p:nvPr/>
          </p:nvSpPr>
          <p:spPr>
            <a:xfrm>
              <a:off x="536044"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609430" y="73386"/>
              <a:ext cx="587093" cy="587093"/>
            </a:xfrm>
            <a:prstGeom prst="chord">
              <a:avLst>
                <a:gd name="adj1" fmla="val 0"/>
                <a:gd name="adj2" fmla="val 108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1422799"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txBox="1"/>
            <p:nvPr/>
          </p:nvSpPr>
          <p:spPr>
            <a:xfrm>
              <a:off x="1422799"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Seniors are often targets for online scams and cybercrimes. It’s crucial to educate them about online safety and privacy measures.</a:t>
              </a:r>
              <a:endParaRPr/>
            </a:p>
          </p:txBody>
        </p:sp>
        <p:sp>
          <p:nvSpPr>
            <p:cNvPr id="312" name="Google Shape;312;p16"/>
            <p:cNvSpPr/>
            <p:nvPr/>
          </p:nvSpPr>
          <p:spPr>
            <a:xfrm>
              <a:off x="1422799"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txBox="1"/>
            <p:nvPr/>
          </p:nvSpPr>
          <p:spPr>
            <a:xfrm>
              <a:off x="1422799" y="0"/>
              <a:ext cx="2171021" cy="733866"/>
            </a:xfrm>
            <a:prstGeom prst="rect">
              <a:avLst/>
            </a:prstGeom>
            <a:noFill/>
            <a:ln>
              <a:noFill/>
            </a:ln>
          </p:spPr>
          <p:txBody>
            <a:bodyPr spcFirstLastPara="1" wrap="square" lIns="50800" tIns="50800" rIns="50800" bIns="50800" anchor="b" anchorCtr="0">
              <a:noAutofit/>
            </a:bodyPr>
            <a:lstStyle/>
            <a:p>
              <a:pPr marL="0" marR="0" lvl="0" indent="0" algn="l" rtl="0">
                <a:lnSpc>
                  <a:spcPct val="90000"/>
                </a:lnSpc>
                <a:spcBef>
                  <a:spcPts val="0"/>
                </a:spcBef>
                <a:spcAft>
                  <a:spcPts val="0"/>
                </a:spcAft>
                <a:buClr>
                  <a:schemeClr val="dk1"/>
                </a:buClr>
                <a:buSzPts val="2000"/>
                <a:buFont typeface="Avenir"/>
                <a:buNone/>
              </a:pPr>
              <a:r>
                <a:rPr lang="sl-SI" sz="2000" b="1" i="0" u="none" strike="noStrike" cap="none">
                  <a:solidFill>
                    <a:schemeClr val="dk1"/>
                  </a:solidFill>
                  <a:latin typeface="Avenir"/>
                  <a:ea typeface="Avenir"/>
                  <a:cs typeface="Avenir"/>
                  <a:sym typeface="Avenir"/>
                </a:rPr>
                <a:t>Security and privacy concerns</a:t>
              </a:r>
              <a:endParaRPr sz="2000" b="1" i="0" u="none" strike="noStrike" cap="none">
                <a:solidFill>
                  <a:schemeClr val="dk1"/>
                </a:solidFill>
                <a:latin typeface="Avenir"/>
                <a:ea typeface="Avenir"/>
                <a:cs typeface="Avenir"/>
                <a:sym typeface="Avenir"/>
              </a:endParaRPr>
            </a:p>
          </p:txBody>
        </p:sp>
        <p:sp>
          <p:nvSpPr>
            <p:cNvPr id="314" name="Google Shape;314;p16"/>
            <p:cNvSpPr/>
            <p:nvPr/>
          </p:nvSpPr>
          <p:spPr>
            <a:xfrm>
              <a:off x="3746709"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3820096" y="73386"/>
              <a:ext cx="587093" cy="587093"/>
            </a:xfrm>
            <a:prstGeom prst="chord">
              <a:avLst>
                <a:gd name="adj1" fmla="val 16200000"/>
                <a:gd name="adj2" fmla="val 162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633465"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txBox="1"/>
            <p:nvPr/>
          </p:nvSpPr>
          <p:spPr>
            <a:xfrm>
              <a:off x="4633465"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Physical impairments such as poor vision or arthritis can make using digital devices challenging for seniors. Designing accessible technology is essential.</a:t>
              </a:r>
              <a:endParaRPr/>
            </a:p>
          </p:txBody>
        </p:sp>
        <p:sp>
          <p:nvSpPr>
            <p:cNvPr id="318" name="Google Shape;318;p16"/>
            <p:cNvSpPr/>
            <p:nvPr/>
          </p:nvSpPr>
          <p:spPr>
            <a:xfrm>
              <a:off x="4633465"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txBox="1"/>
            <p:nvPr/>
          </p:nvSpPr>
          <p:spPr>
            <a:xfrm>
              <a:off x="4633465" y="0"/>
              <a:ext cx="2171021" cy="733866"/>
            </a:xfrm>
            <a:prstGeom prst="rect">
              <a:avLst/>
            </a:prstGeom>
            <a:noFill/>
            <a:ln>
              <a:noFill/>
            </a:ln>
          </p:spPr>
          <p:txBody>
            <a:bodyPr spcFirstLastPara="1" wrap="square" lIns="50800" tIns="50800" rIns="50800" bIns="50800" anchor="b" anchorCtr="0">
              <a:noAutofit/>
            </a:bodyPr>
            <a:lstStyle/>
            <a:p>
              <a:pPr marL="0" marR="0" lvl="0" indent="0" algn="l" rtl="0">
                <a:lnSpc>
                  <a:spcPct val="90000"/>
                </a:lnSpc>
                <a:spcBef>
                  <a:spcPts val="0"/>
                </a:spcBef>
                <a:spcAft>
                  <a:spcPts val="0"/>
                </a:spcAft>
                <a:buClr>
                  <a:schemeClr val="dk1"/>
                </a:buClr>
                <a:buSzPts val="2000"/>
                <a:buFont typeface="Avenir"/>
                <a:buNone/>
              </a:pPr>
              <a:r>
                <a:rPr lang="sl-SI" sz="2000" b="1" i="0" u="none" strike="noStrike" cap="none">
                  <a:solidFill>
                    <a:schemeClr val="dk1"/>
                  </a:solidFill>
                  <a:latin typeface="Avenir"/>
                  <a:ea typeface="Avenir"/>
                  <a:cs typeface="Avenir"/>
                  <a:sym typeface="Avenir"/>
                </a:rPr>
                <a:t>Accessibility issues</a:t>
              </a:r>
              <a:endParaRPr sz="2000" b="1" i="0" u="none" strike="noStrike" cap="none">
                <a:solidFill>
                  <a:schemeClr val="dk1"/>
                </a:solidFill>
                <a:latin typeface="Avenir"/>
                <a:ea typeface="Avenir"/>
                <a:cs typeface="Avenir"/>
                <a:sym typeface="Aveni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p:cNvSpPr txBox="1">
            <a:spLocks noGrp="1"/>
          </p:cNvSpPr>
          <p:nvPr>
            <p:ph type="title"/>
          </p:nvPr>
        </p:nvSpPr>
        <p:spPr>
          <a:xfrm>
            <a:off x="506828" y="3281082"/>
            <a:ext cx="32899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Font typeface="Avenir"/>
              <a:buNone/>
            </a:pPr>
            <a:r>
              <a:rPr lang="sl-SI" sz="2800"/>
              <a:t>Digital communication</a:t>
            </a:r>
            <a:endParaRPr sz="2800"/>
          </a:p>
        </p:txBody>
      </p:sp>
      <p:pic>
        <p:nvPicPr>
          <p:cNvPr id="326" name="Google Shape;326;p17"/>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327" name="Google Shape;327;p17"/>
          <p:cNvPicPr preferRelativeResize="0"/>
          <p:nvPr/>
        </p:nvPicPr>
        <p:blipFill rotWithShape="1">
          <a:blip r:embed="rId4">
            <a:alphaModFix/>
          </a:blip>
          <a:srcRect/>
          <a:stretch/>
        </p:blipFill>
        <p:spPr>
          <a:xfrm>
            <a:off x="506829" y="474551"/>
            <a:ext cx="1841266" cy="1841266"/>
          </a:xfrm>
          <a:prstGeom prst="rect">
            <a:avLst/>
          </a:prstGeom>
          <a:noFill/>
          <a:ln>
            <a:noFill/>
          </a:ln>
        </p:spPr>
      </p:pic>
      <p:grpSp>
        <p:nvGrpSpPr>
          <p:cNvPr id="328" name="Google Shape;328;p17"/>
          <p:cNvGrpSpPr/>
          <p:nvPr/>
        </p:nvGrpSpPr>
        <p:grpSpPr>
          <a:xfrm>
            <a:off x="3899956" y="1395184"/>
            <a:ext cx="6268442" cy="3822220"/>
            <a:chOff x="536044" y="0"/>
            <a:chExt cx="6268442" cy="3822220"/>
          </a:xfrm>
        </p:grpSpPr>
        <p:sp>
          <p:nvSpPr>
            <p:cNvPr id="329" name="Google Shape;329;p17"/>
            <p:cNvSpPr/>
            <p:nvPr/>
          </p:nvSpPr>
          <p:spPr>
            <a:xfrm>
              <a:off x="536044"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609430" y="73386"/>
              <a:ext cx="587093" cy="587093"/>
            </a:xfrm>
            <a:prstGeom prst="chord">
              <a:avLst>
                <a:gd name="adj1" fmla="val 0"/>
                <a:gd name="adj2" fmla="val 108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1422799"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txBox="1"/>
            <p:nvPr/>
          </p:nvSpPr>
          <p:spPr>
            <a:xfrm>
              <a:off x="1422799"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The cost of devices and internet services can be a barrier for some seniors. Ensuring affordable access is important for digital inclusion.</a:t>
              </a:r>
              <a:endParaRPr/>
            </a:p>
          </p:txBody>
        </p:sp>
        <p:sp>
          <p:nvSpPr>
            <p:cNvPr id="333" name="Google Shape;333;p17"/>
            <p:cNvSpPr/>
            <p:nvPr/>
          </p:nvSpPr>
          <p:spPr>
            <a:xfrm>
              <a:off x="1422799"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txBox="1"/>
            <p:nvPr/>
          </p:nvSpPr>
          <p:spPr>
            <a:xfrm>
              <a:off x="1422799" y="0"/>
              <a:ext cx="2171021" cy="733866"/>
            </a:xfrm>
            <a:prstGeom prst="rect">
              <a:avLst/>
            </a:prstGeom>
            <a:noFill/>
            <a:ln>
              <a:noFill/>
            </a:ln>
          </p:spPr>
          <p:txBody>
            <a:bodyPr spcFirstLastPara="1" wrap="square" lIns="48250" tIns="48250" rIns="48250" bIns="48250" anchor="b"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1" i="0" u="none" strike="noStrike" cap="none">
                  <a:solidFill>
                    <a:schemeClr val="dk1"/>
                  </a:solidFill>
                  <a:latin typeface="Avenir"/>
                  <a:ea typeface="Avenir"/>
                  <a:cs typeface="Avenir"/>
                  <a:sym typeface="Avenir"/>
                </a:rPr>
                <a:t>Cost and access</a:t>
              </a:r>
              <a:endParaRPr sz="1900" b="1" i="0" u="none" strike="noStrike" cap="none">
                <a:solidFill>
                  <a:schemeClr val="dk1"/>
                </a:solidFill>
                <a:latin typeface="Avenir"/>
                <a:ea typeface="Avenir"/>
                <a:cs typeface="Avenir"/>
                <a:sym typeface="Avenir"/>
              </a:endParaRPr>
            </a:p>
          </p:txBody>
        </p:sp>
        <p:sp>
          <p:nvSpPr>
            <p:cNvPr id="335" name="Google Shape;335;p17"/>
            <p:cNvSpPr/>
            <p:nvPr/>
          </p:nvSpPr>
          <p:spPr>
            <a:xfrm>
              <a:off x="3746709" y="0"/>
              <a:ext cx="733866" cy="733866"/>
            </a:xfrm>
            <a:prstGeom prst="ellipse">
              <a:avLst/>
            </a:prstGeom>
            <a:solidFill>
              <a:srgbClr val="FB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3820096" y="73386"/>
              <a:ext cx="587093" cy="587093"/>
            </a:xfrm>
            <a:prstGeom prst="chord">
              <a:avLst>
                <a:gd name="adj1" fmla="val 16200000"/>
                <a:gd name="adj2" fmla="val 16200000"/>
              </a:avLst>
            </a:prstGeom>
            <a:solidFill>
              <a:srgbClr val="F7931B"/>
            </a:solidFill>
            <a:ln w="12700" cap="flat" cmpd="sng">
              <a:solidFill>
                <a:srgbClr val="F793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633465" y="733866"/>
              <a:ext cx="2171021" cy="3088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txBox="1"/>
            <p:nvPr/>
          </p:nvSpPr>
          <p:spPr>
            <a:xfrm>
              <a:off x="4633465" y="733866"/>
              <a:ext cx="2171021" cy="3088354"/>
            </a:xfrm>
            <a:prstGeom prst="rect">
              <a:avLst/>
            </a:prstGeom>
            <a:noFill/>
            <a:ln>
              <a:noFill/>
            </a:ln>
          </p:spPr>
          <p:txBody>
            <a:bodyPr spcFirstLastPara="1" wrap="square" lIns="48250" tIns="48250" rIns="48250" bIns="48250" anchor="t"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0" i="0" u="none" strike="noStrike" cap="none">
                  <a:solidFill>
                    <a:schemeClr val="dk1"/>
                  </a:solidFill>
                  <a:latin typeface="Avenir"/>
                  <a:ea typeface="Avenir"/>
                  <a:cs typeface="Avenir"/>
                  <a:sym typeface="Avenir"/>
                </a:rPr>
                <a:t>Younger generations can play a key role in helping seniors learn and adapt to digital technologies, fostering intergenerational bonds and mutual learning.</a:t>
              </a:r>
              <a:endParaRPr sz="1900" b="0" i="0" u="none" strike="noStrike" cap="none">
                <a:solidFill>
                  <a:schemeClr val="dk1"/>
                </a:solidFill>
                <a:latin typeface="Avenir"/>
                <a:ea typeface="Avenir"/>
                <a:cs typeface="Avenir"/>
                <a:sym typeface="Avenir"/>
              </a:endParaRPr>
            </a:p>
          </p:txBody>
        </p:sp>
        <p:sp>
          <p:nvSpPr>
            <p:cNvPr id="339" name="Google Shape;339;p17"/>
            <p:cNvSpPr/>
            <p:nvPr/>
          </p:nvSpPr>
          <p:spPr>
            <a:xfrm>
              <a:off x="4633465" y="0"/>
              <a:ext cx="2171021" cy="7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txBox="1"/>
            <p:nvPr/>
          </p:nvSpPr>
          <p:spPr>
            <a:xfrm>
              <a:off x="4633465" y="0"/>
              <a:ext cx="2171021" cy="733866"/>
            </a:xfrm>
            <a:prstGeom prst="rect">
              <a:avLst/>
            </a:prstGeom>
            <a:noFill/>
            <a:ln>
              <a:noFill/>
            </a:ln>
          </p:spPr>
          <p:txBody>
            <a:bodyPr spcFirstLastPara="1" wrap="square" lIns="48250" tIns="48250" rIns="48250" bIns="48250" anchor="b" anchorCtr="0">
              <a:noAutofit/>
            </a:bodyPr>
            <a:lstStyle/>
            <a:p>
              <a:pPr marL="0" marR="0" lvl="0" indent="0" algn="l" rtl="0">
                <a:lnSpc>
                  <a:spcPct val="90000"/>
                </a:lnSpc>
                <a:spcBef>
                  <a:spcPts val="0"/>
                </a:spcBef>
                <a:spcAft>
                  <a:spcPts val="0"/>
                </a:spcAft>
                <a:buClr>
                  <a:schemeClr val="dk1"/>
                </a:buClr>
                <a:buSzPts val="1900"/>
                <a:buFont typeface="Avenir"/>
                <a:buNone/>
              </a:pPr>
              <a:r>
                <a:rPr lang="sl-SI" sz="1900" b="1" i="0" u="none" strike="noStrike" cap="none">
                  <a:solidFill>
                    <a:schemeClr val="dk1"/>
                  </a:solidFill>
                  <a:latin typeface="Avenir"/>
                  <a:ea typeface="Avenir"/>
                  <a:cs typeface="Avenir"/>
                  <a:sym typeface="Avenir"/>
                </a:rPr>
                <a:t>Intergenerational support</a:t>
              </a:r>
              <a:endParaRPr sz="1900" b="1" i="0" u="none" strike="noStrike" cap="none">
                <a:solidFill>
                  <a:schemeClr val="dk1"/>
                </a:solidFill>
                <a:latin typeface="Avenir"/>
                <a:ea typeface="Avenir"/>
                <a:cs typeface="Avenir"/>
                <a:sym typeface="Aveni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Test your digital skills</a:t>
            </a:r>
            <a:endParaRPr/>
          </a:p>
        </p:txBody>
      </p:sp>
      <p:pic>
        <p:nvPicPr>
          <p:cNvPr id="347" name="Google Shape;347;p18"/>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48" name="Google Shape;348;p18"/>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49" name="Google Shape;349;p18"/>
          <p:cNvSpPr txBox="1">
            <a:spLocks noGrp="1"/>
          </p:cNvSpPr>
          <p:nvPr>
            <p:ph type="body" idx="1"/>
          </p:nvPr>
        </p:nvSpPr>
        <p:spPr>
          <a:xfrm>
            <a:off x="530608" y="1377814"/>
            <a:ext cx="10374460" cy="499934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70C0"/>
              </a:buClr>
              <a:buSzPts val="2400"/>
              <a:buNone/>
            </a:pPr>
            <a:r>
              <a:rPr lang="sl-SI" sz="2400" b="1">
                <a:solidFill>
                  <a:srgbClr val="0070C0"/>
                </a:solidFill>
                <a:latin typeface="Avenir"/>
                <a:ea typeface="Avenir"/>
                <a:cs typeface="Avenir"/>
                <a:sym typeface="Avenir"/>
              </a:rPr>
              <a:t>EUROPASS DIGITAL SKILLS TEST</a:t>
            </a:r>
            <a:endParaRPr/>
          </a:p>
          <a:p>
            <a:pPr marL="0" lvl="0" indent="0" algn="l" rtl="0">
              <a:lnSpc>
                <a:spcPct val="120000"/>
              </a:lnSpc>
              <a:spcBef>
                <a:spcPts val="1000"/>
              </a:spcBef>
              <a:spcAft>
                <a:spcPts val="0"/>
              </a:spcAft>
              <a:buClr>
                <a:schemeClr val="dk1"/>
              </a:buClr>
              <a:buSzPts val="2400"/>
              <a:buNone/>
            </a:pPr>
            <a:r>
              <a:rPr lang="sl-SI" sz="2400"/>
              <a:t>Simple test where you can test your digital competences.</a:t>
            </a:r>
            <a:endParaRPr/>
          </a:p>
          <a:p>
            <a:pPr marL="0" lvl="0" indent="0" algn="l" rtl="0">
              <a:lnSpc>
                <a:spcPct val="120000"/>
              </a:lnSpc>
              <a:spcBef>
                <a:spcPts val="1000"/>
              </a:spcBef>
              <a:spcAft>
                <a:spcPts val="0"/>
              </a:spcAft>
              <a:buClr>
                <a:schemeClr val="dk1"/>
              </a:buClr>
              <a:buSzPts val="2400"/>
              <a:buNone/>
            </a:pPr>
            <a:endParaRPr sz="2400">
              <a:solidFill>
                <a:srgbClr val="0070C0"/>
              </a:solidFill>
            </a:endParaRPr>
          </a:p>
          <a:p>
            <a:pPr marL="0" lvl="0" indent="0" algn="l" rtl="0">
              <a:lnSpc>
                <a:spcPct val="120000"/>
              </a:lnSpc>
              <a:spcBef>
                <a:spcPts val="1000"/>
              </a:spcBef>
              <a:spcAft>
                <a:spcPts val="0"/>
              </a:spcAft>
              <a:buClr>
                <a:schemeClr val="dk1"/>
              </a:buClr>
              <a:buSzPts val="2400"/>
              <a:buNone/>
            </a:pPr>
            <a:r>
              <a:rPr lang="sl-SI" sz="2400"/>
              <a:t>                                                             OR   SCAN QR-CODE</a:t>
            </a:r>
            <a:endParaRPr/>
          </a:p>
          <a:p>
            <a:pPr marL="0" lvl="0" indent="0" algn="l" rtl="0">
              <a:lnSpc>
                <a:spcPct val="120000"/>
              </a:lnSpc>
              <a:spcBef>
                <a:spcPts val="1000"/>
              </a:spcBef>
              <a:spcAft>
                <a:spcPts val="0"/>
              </a:spcAft>
              <a:buClr>
                <a:schemeClr val="dk1"/>
              </a:buClr>
              <a:buSzPts val="2400"/>
              <a:buNone/>
            </a:pPr>
            <a:endParaRPr sz="2400" u="sng">
              <a:solidFill>
                <a:srgbClr val="0070C0"/>
              </a:solidFill>
              <a:hlinkClick r:id="rId5">
                <a:extLst>
                  <a:ext uri="{A12FA001-AC4F-418D-AE19-62706E023703}">
                    <ahyp:hlinkClr xmlns:ahyp="http://schemas.microsoft.com/office/drawing/2018/hyperlinkcolor" val="tx"/>
                  </a:ext>
                </a:extLst>
              </a:hlinkClick>
            </a:endParaRPr>
          </a:p>
          <a:p>
            <a:pPr marL="0" lvl="0" indent="0" algn="l" rtl="0">
              <a:lnSpc>
                <a:spcPct val="120000"/>
              </a:lnSpc>
              <a:spcBef>
                <a:spcPts val="1000"/>
              </a:spcBef>
              <a:spcAft>
                <a:spcPts val="0"/>
              </a:spcAft>
              <a:buClr>
                <a:schemeClr val="dk1"/>
              </a:buClr>
              <a:buSzPts val="1800"/>
              <a:buNone/>
            </a:pPr>
            <a:endParaRPr/>
          </a:p>
          <a:p>
            <a:pPr marL="0" lvl="0" indent="0" algn="l" rtl="0">
              <a:lnSpc>
                <a:spcPct val="120000"/>
              </a:lnSpc>
              <a:spcBef>
                <a:spcPts val="1000"/>
              </a:spcBef>
              <a:spcAft>
                <a:spcPts val="0"/>
              </a:spcAft>
              <a:buClr>
                <a:schemeClr val="dk1"/>
              </a:buClr>
              <a:buSzPts val="1800"/>
              <a:buNone/>
            </a:pPr>
            <a:endParaRPr/>
          </a:p>
        </p:txBody>
      </p:sp>
      <p:sp>
        <p:nvSpPr>
          <p:cNvPr id="350" name="Google Shape;350;p18">
            <a:hlinkClick r:id="rId5"/>
          </p:cNvPr>
          <p:cNvSpPr/>
          <p:nvPr/>
        </p:nvSpPr>
        <p:spPr>
          <a:xfrm>
            <a:off x="789025" y="2973025"/>
            <a:ext cx="3965713" cy="765313"/>
          </a:xfrm>
          <a:prstGeom prst="roundRect">
            <a:avLst>
              <a:gd name="adj" fmla="val 16667"/>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b="0" i="0" u="none" strike="noStrike" cap="none">
                <a:solidFill>
                  <a:schemeClr val="lt1"/>
                </a:solidFill>
                <a:latin typeface="Avenir"/>
                <a:ea typeface="Avenir"/>
                <a:cs typeface="Avenir"/>
                <a:sym typeface="Avenir"/>
              </a:rPr>
              <a:t>CLICK AND FIND OUT</a:t>
            </a:r>
            <a:endParaRPr/>
          </a:p>
        </p:txBody>
      </p:sp>
      <p:pic>
        <p:nvPicPr>
          <p:cNvPr id="351" name="Google Shape;351;p18"/>
          <p:cNvPicPr preferRelativeResize="0"/>
          <p:nvPr/>
        </p:nvPicPr>
        <p:blipFill rotWithShape="1">
          <a:blip r:embed="rId6">
            <a:alphaModFix/>
          </a:blip>
          <a:srcRect/>
          <a:stretch/>
        </p:blipFill>
        <p:spPr>
          <a:xfrm>
            <a:off x="5969276" y="3769616"/>
            <a:ext cx="2857500" cy="285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0"/>
                                        </p:tgtEl>
                                        <p:attrNameLst>
                                          <p:attrName>style.visibility</p:attrName>
                                        </p:attrNameLst>
                                      </p:cBhvr>
                                      <p:to>
                                        <p:strVal val="visible"/>
                                      </p:to>
                                    </p:set>
                                    <p:animEffect transition="in" filter="fade">
                                      <p:cBhvr>
                                        <p:cTn id="35" dur="1000"/>
                                        <p:tgtEl>
                                          <p:spTgt spid="3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Elements of communication</a:t>
            </a:r>
            <a:endParaRPr/>
          </a:p>
        </p:txBody>
      </p:sp>
      <p:pic>
        <p:nvPicPr>
          <p:cNvPr id="358" name="Google Shape;358;p19"/>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59" name="Google Shape;359;p19"/>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60" name="Google Shape;360;p19"/>
          <p:cNvSpPr txBox="1">
            <a:spLocks noGrp="1"/>
          </p:cNvSpPr>
          <p:nvPr>
            <p:ph type="body" idx="1"/>
          </p:nvPr>
        </p:nvSpPr>
        <p:spPr>
          <a:xfrm>
            <a:off x="530608" y="1377814"/>
            <a:ext cx="10374460" cy="499934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800"/>
              <a:buNone/>
            </a:pPr>
            <a:r>
              <a:rPr lang="sl-SI"/>
              <a:t>We know more definitions about communication where several key elements can be affecting the process. </a:t>
            </a: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Sender</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Message</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Encoding</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Channel</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Receiver</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Decoding</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Feedback</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Context</a:t>
            </a:r>
            <a:endParaRPr b="1">
              <a:latin typeface="Avenir"/>
              <a:ea typeface="Avenir"/>
              <a:cs typeface="Avenir"/>
              <a:sym typeface="Avenir"/>
            </a:endParaRPr>
          </a:p>
          <a:p>
            <a:pPr marL="342900" lvl="0" indent="-342900" algn="l" rtl="0">
              <a:lnSpc>
                <a:spcPct val="120000"/>
              </a:lnSpc>
              <a:spcBef>
                <a:spcPts val="1000"/>
              </a:spcBef>
              <a:spcAft>
                <a:spcPts val="0"/>
              </a:spcAft>
              <a:buClr>
                <a:schemeClr val="dk1"/>
              </a:buClr>
              <a:buSzPts val="1800"/>
              <a:buFont typeface="Avenir"/>
              <a:buAutoNum type="arabicPeriod"/>
            </a:pPr>
            <a:r>
              <a:rPr lang="sl-SI" b="1">
                <a:latin typeface="Avenir"/>
                <a:ea typeface="Avenir"/>
                <a:cs typeface="Avenir"/>
                <a:sym typeface="Avenir"/>
              </a:rPr>
              <a:t>Noise</a:t>
            </a:r>
            <a:endParaRPr b="1">
              <a:latin typeface="Avenir"/>
              <a:ea typeface="Avenir"/>
              <a:cs typeface="Avenir"/>
              <a:sym typeface="Avenir"/>
            </a:endParaRPr>
          </a:p>
          <a:p>
            <a:pPr marL="342900" lvl="0" indent="-228600" algn="l" rtl="0">
              <a:lnSpc>
                <a:spcPct val="120000"/>
              </a:lnSpc>
              <a:spcBef>
                <a:spcPts val="1000"/>
              </a:spcBef>
              <a:spcAft>
                <a:spcPts val="0"/>
              </a:spcAft>
              <a:buClr>
                <a:schemeClr val="dk1"/>
              </a:buClr>
              <a:buSzPts val="1800"/>
              <a:buFont typeface="Avenir"/>
              <a:buNone/>
            </a:pPr>
            <a:endParaRPr/>
          </a:p>
          <a:p>
            <a:pPr marL="0" lvl="0" indent="0" algn="l" rtl="0">
              <a:lnSpc>
                <a:spcPct val="120000"/>
              </a:lnSpc>
              <a:spcBef>
                <a:spcPts val="1000"/>
              </a:spcBef>
              <a:spcAft>
                <a:spcPts val="0"/>
              </a:spcAft>
              <a:buClr>
                <a:schemeClr val="dk1"/>
              </a:buClr>
              <a:buSzPts val="1800"/>
              <a:buNone/>
            </a:pPr>
            <a:endParaRPr/>
          </a:p>
        </p:txBody>
      </p:sp>
      <p:pic>
        <p:nvPicPr>
          <p:cNvPr id="361" name="Google Shape;361;p19"/>
          <p:cNvPicPr preferRelativeResize="0"/>
          <p:nvPr/>
        </p:nvPicPr>
        <p:blipFill rotWithShape="1">
          <a:blip r:embed="rId5">
            <a:alphaModFix/>
          </a:blip>
          <a:srcRect t="12684"/>
          <a:stretch/>
        </p:blipFill>
        <p:spPr>
          <a:xfrm>
            <a:off x="3859573" y="2151345"/>
            <a:ext cx="5125974" cy="44757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8803792" y="3455896"/>
            <a:ext cx="3388208" cy="3406341"/>
          </a:xfrm>
          <a:custGeom>
            <a:avLst/>
            <a:gdLst/>
            <a:ahLst/>
            <a:cxnLst/>
            <a:rect l="l" t="t" r="r" b="b"/>
            <a:pathLst>
              <a:path w="3388208" h="3406341" extrusionOk="0">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1" name="Google Shape;101;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2" name="Google Shape;102;p2"/>
          <p:cNvSpPr/>
          <p:nvPr/>
        </p:nvSpPr>
        <p:spPr>
          <a:xfrm>
            <a:off x="0" y="-1"/>
            <a:ext cx="6967903" cy="685798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03" name="Google Shape;103;p2"/>
          <p:cNvSpPr/>
          <p:nvPr/>
        </p:nvSpPr>
        <p:spPr>
          <a:xfrm rot="-5400000">
            <a:off x="54949" y="-54949"/>
            <a:ext cx="6858005" cy="6967903"/>
          </a:xfrm>
          <a:custGeom>
            <a:avLst/>
            <a:gdLst/>
            <a:ahLst/>
            <a:cxnLst/>
            <a:rect l="l" t="t" r="r" b="b"/>
            <a:pathLst>
              <a:path w="2559050" h="2559050" extrusionOk="0">
                <a:moveTo>
                  <a:pt x="0" y="0"/>
                </a:moveTo>
                <a:lnTo>
                  <a:pt x="2559050" y="0"/>
                </a:lnTo>
                <a:cubicBezTo>
                  <a:pt x="2559050" y="1413324"/>
                  <a:pt x="1413324" y="2559050"/>
                  <a:pt x="0" y="25590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sp>
        <p:nvSpPr>
          <p:cNvPr id="104" name="Google Shape;104;p2"/>
          <p:cNvSpPr txBox="1">
            <a:spLocks noGrp="1"/>
          </p:cNvSpPr>
          <p:nvPr>
            <p:ph type="title"/>
          </p:nvPr>
        </p:nvSpPr>
        <p:spPr>
          <a:xfrm>
            <a:off x="741243" y="1905539"/>
            <a:ext cx="4348578" cy="20052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000"/>
              <a:buFont typeface="Avenir"/>
              <a:buNone/>
            </a:pPr>
            <a:r>
              <a:rPr lang="sl-SI" sz="3000" b="1" dirty="0">
                <a:solidFill>
                  <a:schemeClr val="dk1"/>
                </a:solidFill>
                <a:latin typeface="Avenir"/>
                <a:ea typeface="Avenir"/>
                <a:cs typeface="Avenir"/>
                <a:sym typeface="Avenir"/>
              </a:rPr>
              <a:t>MODULE </a:t>
            </a:r>
            <a:r>
              <a:rPr lang="sl-SI" sz="3000" dirty="0"/>
              <a:t>7</a:t>
            </a:r>
            <a:r>
              <a:rPr lang="sl-SI" sz="3000" b="1" dirty="0">
                <a:solidFill>
                  <a:schemeClr val="dk1"/>
                </a:solidFill>
                <a:latin typeface="Avenir"/>
                <a:ea typeface="Avenir"/>
                <a:cs typeface="Avenir"/>
                <a:sym typeface="Avenir"/>
              </a:rPr>
              <a:t>: </a:t>
            </a:r>
            <a:r>
              <a:rPr lang="sl-SI" sz="3000" dirty="0"/>
              <a:t>SOCIAL SKILLS AND COMMUNICATION</a:t>
            </a:r>
            <a:endParaRPr sz="3000" b="1" dirty="0">
              <a:solidFill>
                <a:schemeClr val="dk1"/>
              </a:solidFill>
              <a:latin typeface="Avenir"/>
              <a:ea typeface="Avenir"/>
              <a:cs typeface="Avenir"/>
              <a:sym typeface="Avenir"/>
            </a:endParaRPr>
          </a:p>
        </p:txBody>
      </p:sp>
      <p:pic>
        <p:nvPicPr>
          <p:cNvPr id="105" name="Google Shape;105;p2" descr="Slika, ki vsebuje besede sličica, risanka, skica, ilustracija&#10;&#10;Opis je samodejno ustvarjen"/>
          <p:cNvPicPr preferRelativeResize="0">
            <a:picLocks noGrp="1"/>
          </p:cNvPicPr>
          <p:nvPr>
            <p:ph type="body" idx="1"/>
          </p:nvPr>
        </p:nvPicPr>
        <p:blipFill rotWithShape="1">
          <a:blip r:embed="rId3">
            <a:alphaModFix/>
          </a:blip>
          <a:srcRect l="11746" r="11895"/>
          <a:stretch/>
        </p:blipFill>
        <p:spPr>
          <a:xfrm>
            <a:off x="7560317" y="632248"/>
            <a:ext cx="4312245" cy="5647295"/>
          </a:xfrm>
          <a:prstGeom prst="rect">
            <a:avLst/>
          </a:prstGeom>
          <a:noFill/>
          <a:ln>
            <a:noFill/>
          </a:ln>
        </p:spPr>
      </p:pic>
      <p:pic>
        <p:nvPicPr>
          <p:cNvPr id="106" name="Google Shape;106;p2"/>
          <p:cNvPicPr preferRelativeResize="0"/>
          <p:nvPr/>
        </p:nvPicPr>
        <p:blipFill rotWithShape="1">
          <a:blip r:embed="rId4">
            <a:alphaModFix/>
          </a:blip>
          <a:srcRect/>
          <a:stretch/>
        </p:blipFill>
        <p:spPr>
          <a:xfrm>
            <a:off x="8105889" y="87712"/>
            <a:ext cx="2948124" cy="842107"/>
          </a:xfrm>
          <a:prstGeom prst="rect">
            <a:avLst/>
          </a:prstGeom>
          <a:noFill/>
          <a:ln>
            <a:noFill/>
          </a:ln>
        </p:spPr>
      </p:pic>
      <p:pic>
        <p:nvPicPr>
          <p:cNvPr id="107" name="Google Shape;107;p2"/>
          <p:cNvPicPr preferRelativeResize="0"/>
          <p:nvPr/>
        </p:nvPicPr>
        <p:blipFill rotWithShape="1">
          <a:blip r:embed="rId5">
            <a:alphaModFix/>
          </a:blip>
          <a:srcRect/>
          <a:stretch/>
        </p:blipFill>
        <p:spPr>
          <a:xfrm>
            <a:off x="8211378" y="5894261"/>
            <a:ext cx="3029779" cy="675981"/>
          </a:xfrm>
          <a:prstGeom prst="rect">
            <a:avLst/>
          </a:prstGeom>
          <a:noFill/>
          <a:ln>
            <a:noFill/>
          </a:ln>
        </p:spPr>
      </p:pic>
      <p:pic>
        <p:nvPicPr>
          <p:cNvPr id="10" name="Google Shape;130;p4">
            <a:extLst>
              <a:ext uri="{FF2B5EF4-FFF2-40B4-BE49-F238E27FC236}">
                <a16:creationId xmlns:a16="http://schemas.microsoft.com/office/drawing/2014/main" id="{C601A1D7-1CDA-4F1B-82A3-B8AF737C39E1}"/>
              </a:ext>
              <a:ext uri="{C183D7F6-B498-43B3-948B-1728B52AA6E4}">
                <adec:decorative xmlns:adec="http://schemas.microsoft.com/office/drawing/2017/decorative" val="0"/>
              </a:ext>
            </a:extLst>
          </p:cNvPr>
          <p:cNvPicPr preferRelativeResize="0"/>
          <p:nvPr/>
        </p:nvPicPr>
        <p:blipFill rotWithShape="1">
          <a:blip r:embed="rId6">
            <a:alphaModFix/>
          </a:blip>
          <a:srcRect t="14985" r="1" b="37969"/>
          <a:stretch/>
        </p:blipFill>
        <p:spPr>
          <a:xfrm>
            <a:off x="280131" y="4198545"/>
            <a:ext cx="6019575" cy="23716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0"/>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Elements of communication</a:t>
            </a:r>
            <a:endParaRPr/>
          </a:p>
        </p:txBody>
      </p:sp>
      <p:pic>
        <p:nvPicPr>
          <p:cNvPr id="368" name="Google Shape;368;p20"/>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69" name="Google Shape;369;p20"/>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70" name="Google Shape;370;p20"/>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chemeClr val="dk1"/>
              </a:buClr>
              <a:buSzPts val="2900"/>
              <a:buNone/>
            </a:pPr>
            <a:r>
              <a:rPr lang="sl-SI" sz="2900" b="1">
                <a:latin typeface="Avenir"/>
                <a:ea typeface="Avenir"/>
                <a:cs typeface="Avenir"/>
                <a:sym typeface="Avenir"/>
              </a:rPr>
              <a:t>SENDER</a:t>
            </a:r>
            <a:endParaRPr/>
          </a:p>
          <a:p>
            <a:pPr marL="0" lvl="0" indent="0" algn="l" rtl="0">
              <a:lnSpc>
                <a:spcPct val="120000"/>
              </a:lnSpc>
              <a:spcBef>
                <a:spcPts val="1000"/>
              </a:spcBef>
              <a:spcAft>
                <a:spcPts val="0"/>
              </a:spcAft>
              <a:buClr>
                <a:schemeClr val="dk1"/>
              </a:buClr>
              <a:buSzPts val="1800"/>
              <a:buNone/>
            </a:pPr>
            <a:r>
              <a:rPr lang="sl-SI"/>
              <a:t>Person who plays a crucial role and initiates communication. It must considerate how message will be received by the audience.</a:t>
            </a:r>
            <a:endParaRPr/>
          </a:p>
          <a:p>
            <a:pPr marL="0" lvl="0" indent="0" algn="l" rtl="0">
              <a:lnSpc>
                <a:spcPct val="120000"/>
              </a:lnSpc>
              <a:spcBef>
                <a:spcPts val="1000"/>
              </a:spcBef>
              <a:spcAft>
                <a:spcPts val="0"/>
              </a:spcAft>
              <a:buClr>
                <a:schemeClr val="dk1"/>
              </a:buClr>
              <a:buSzPts val="2900"/>
              <a:buNone/>
            </a:pPr>
            <a:r>
              <a:rPr lang="sl-SI" sz="2900" b="1">
                <a:latin typeface="Avenir"/>
                <a:ea typeface="Avenir"/>
                <a:cs typeface="Avenir"/>
                <a:sym typeface="Avenir"/>
              </a:rPr>
              <a:t>MESSAGE</a:t>
            </a:r>
            <a:endParaRPr/>
          </a:p>
          <a:p>
            <a:pPr marL="0" lvl="0" indent="0" algn="l" rtl="0">
              <a:lnSpc>
                <a:spcPct val="120000"/>
              </a:lnSpc>
              <a:spcBef>
                <a:spcPts val="1000"/>
              </a:spcBef>
              <a:spcAft>
                <a:spcPts val="0"/>
              </a:spcAft>
              <a:buClr>
                <a:schemeClr val="dk1"/>
              </a:buClr>
              <a:buSzPts val="1800"/>
              <a:buNone/>
            </a:pPr>
            <a:r>
              <a:rPr lang="sl-SI"/>
              <a:t>„The message is the information, idea, or feeling that the sender wants to communicate“</a:t>
            </a:r>
            <a:endParaRPr/>
          </a:p>
          <a:p>
            <a:pPr marL="0" lvl="0" indent="0" algn="l" rtl="0">
              <a:lnSpc>
                <a:spcPct val="120000"/>
              </a:lnSpc>
              <a:spcBef>
                <a:spcPts val="1000"/>
              </a:spcBef>
              <a:spcAft>
                <a:spcPts val="0"/>
              </a:spcAft>
              <a:buClr>
                <a:schemeClr val="dk1"/>
              </a:buClr>
              <a:buSzPts val="1800"/>
              <a:buNone/>
            </a:pPr>
            <a:r>
              <a:rPr lang="sl-SI"/>
              <a:t>With message we are sending informations, ideas, feelings through different forms, such as spoken or written words, gestures and body language.</a:t>
            </a:r>
            <a:endParaRPr/>
          </a:p>
          <a:p>
            <a:pPr marL="0" lvl="0" indent="0" algn="l" rtl="0">
              <a:lnSpc>
                <a:spcPct val="120000"/>
              </a:lnSpc>
              <a:spcBef>
                <a:spcPts val="1000"/>
              </a:spcBef>
              <a:spcAft>
                <a:spcPts val="0"/>
              </a:spcAft>
              <a:buClr>
                <a:schemeClr val="dk1"/>
              </a:buClr>
              <a:buSzPts val="2900"/>
              <a:buNone/>
            </a:pPr>
            <a:r>
              <a:rPr lang="sl-SI" sz="2900" b="1">
                <a:latin typeface="Avenir"/>
                <a:ea typeface="Avenir"/>
                <a:cs typeface="Avenir"/>
                <a:sym typeface="Avenir"/>
              </a:rPr>
              <a:t>ENCODING</a:t>
            </a:r>
            <a:endParaRPr/>
          </a:p>
          <a:p>
            <a:pPr marL="0" lvl="0" indent="0" algn="l" rtl="0">
              <a:lnSpc>
                <a:spcPct val="120000"/>
              </a:lnSpc>
              <a:spcBef>
                <a:spcPts val="1000"/>
              </a:spcBef>
              <a:spcAft>
                <a:spcPts val="0"/>
              </a:spcAft>
              <a:buClr>
                <a:schemeClr val="dk1"/>
              </a:buClr>
              <a:buSzPts val="1800"/>
              <a:buNone/>
            </a:pPr>
            <a:r>
              <a:rPr lang="sl-SI"/>
              <a:t>Sender is using internal feelings to select right words, tone, non-verbal cues to the process and </a:t>
            </a:r>
            <a:endParaRPr/>
          </a:p>
          <a:p>
            <a:pPr marL="0" lvl="0" indent="0" algn="l" rtl="0">
              <a:lnSpc>
                <a:spcPct val="120000"/>
              </a:lnSpc>
              <a:spcBef>
                <a:spcPts val="1000"/>
              </a:spcBef>
              <a:spcAft>
                <a:spcPts val="0"/>
              </a:spcAft>
              <a:buClr>
                <a:schemeClr val="dk1"/>
              </a:buClr>
              <a:buSzPts val="1800"/>
              <a:buNone/>
            </a:pPr>
            <a:r>
              <a:rPr lang="sl-SI"/>
              <a:t>Ensures that communication is clear.</a:t>
            </a:r>
            <a:endParaRPr/>
          </a:p>
          <a:p>
            <a:pPr marL="0" lvl="0" indent="0" algn="l" rtl="0">
              <a:lnSpc>
                <a:spcPct val="12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1000"/>
                                        <p:tgtEl>
                                          <p:spTgt spid="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xEl>
                                              <p:pRg st="1" end="1"/>
                                            </p:txEl>
                                          </p:spTgt>
                                        </p:tgtEl>
                                        <p:attrNameLst>
                                          <p:attrName>style.visibility</p:attrName>
                                        </p:attrNameLst>
                                      </p:cBhvr>
                                      <p:to>
                                        <p:strVal val="visible"/>
                                      </p:to>
                                    </p:set>
                                    <p:animEffect transition="in" filter="fade">
                                      <p:cBhvr>
                                        <p:cTn id="12" dur="1000"/>
                                        <p:tgtEl>
                                          <p:spTgt spid="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Effect transition="in" filter="fade">
                                      <p:cBhvr>
                                        <p:cTn id="17" dur="1000"/>
                                        <p:tgtEl>
                                          <p:spTgt spid="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0">
                                            <p:txEl>
                                              <p:pRg st="3" end="3"/>
                                            </p:txEl>
                                          </p:spTgt>
                                        </p:tgtEl>
                                        <p:attrNameLst>
                                          <p:attrName>style.visibility</p:attrName>
                                        </p:attrNameLst>
                                      </p:cBhvr>
                                      <p:to>
                                        <p:strVal val="visible"/>
                                      </p:to>
                                    </p:set>
                                    <p:animEffect transition="in" filter="fade">
                                      <p:cBhvr>
                                        <p:cTn id="22" dur="1000"/>
                                        <p:tgtEl>
                                          <p:spTgt spid="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0">
                                            <p:txEl>
                                              <p:pRg st="4" end="4"/>
                                            </p:txEl>
                                          </p:spTgt>
                                        </p:tgtEl>
                                        <p:attrNameLst>
                                          <p:attrName>style.visibility</p:attrName>
                                        </p:attrNameLst>
                                      </p:cBhvr>
                                      <p:to>
                                        <p:strVal val="visible"/>
                                      </p:to>
                                    </p:set>
                                    <p:animEffect transition="in" filter="fade">
                                      <p:cBhvr>
                                        <p:cTn id="27" dur="1000"/>
                                        <p:tgtEl>
                                          <p:spTgt spid="3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0">
                                            <p:txEl>
                                              <p:pRg st="5" end="5"/>
                                            </p:txEl>
                                          </p:spTgt>
                                        </p:tgtEl>
                                        <p:attrNameLst>
                                          <p:attrName>style.visibility</p:attrName>
                                        </p:attrNameLst>
                                      </p:cBhvr>
                                      <p:to>
                                        <p:strVal val="visible"/>
                                      </p:to>
                                    </p:set>
                                    <p:animEffect transition="in" filter="fade">
                                      <p:cBhvr>
                                        <p:cTn id="32" dur="1000"/>
                                        <p:tgtEl>
                                          <p:spTgt spid="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0">
                                            <p:txEl>
                                              <p:pRg st="6" end="6"/>
                                            </p:txEl>
                                          </p:spTgt>
                                        </p:tgtEl>
                                        <p:attrNameLst>
                                          <p:attrName>style.visibility</p:attrName>
                                        </p:attrNameLst>
                                      </p:cBhvr>
                                      <p:to>
                                        <p:strVal val="visible"/>
                                      </p:to>
                                    </p:set>
                                    <p:animEffect transition="in" filter="fade">
                                      <p:cBhvr>
                                        <p:cTn id="37" dur="1000"/>
                                        <p:tgtEl>
                                          <p:spTgt spid="3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0">
                                            <p:txEl>
                                              <p:pRg st="7" end="7"/>
                                            </p:txEl>
                                          </p:spTgt>
                                        </p:tgtEl>
                                        <p:attrNameLst>
                                          <p:attrName>style.visibility</p:attrName>
                                        </p:attrNameLst>
                                      </p:cBhvr>
                                      <p:to>
                                        <p:strVal val="visible"/>
                                      </p:to>
                                    </p:set>
                                    <p:animEffect transition="in" filter="fade">
                                      <p:cBhvr>
                                        <p:cTn id="42" dur="1000"/>
                                        <p:tgtEl>
                                          <p:spTgt spid="3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0">
                                            <p:txEl>
                                              <p:pRg st="8" end="8"/>
                                            </p:txEl>
                                          </p:spTgt>
                                        </p:tgtEl>
                                        <p:attrNameLst>
                                          <p:attrName>style.visibility</p:attrName>
                                        </p:attrNameLst>
                                      </p:cBhvr>
                                      <p:to>
                                        <p:strVal val="visible"/>
                                      </p:to>
                                    </p:set>
                                    <p:animEffect transition="in" filter="fade">
                                      <p:cBhvr>
                                        <p:cTn id="47" dur="1000"/>
                                        <p:tgtEl>
                                          <p:spTgt spid="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1"/>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Elements of communication</a:t>
            </a:r>
            <a:endParaRPr/>
          </a:p>
        </p:txBody>
      </p:sp>
      <p:pic>
        <p:nvPicPr>
          <p:cNvPr id="377" name="Google Shape;377;p21"/>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78" name="Google Shape;378;p21"/>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79" name="Google Shape;379;p21"/>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900"/>
              <a:buNone/>
            </a:pPr>
            <a:r>
              <a:rPr lang="sl-SI" sz="2900" b="1">
                <a:latin typeface="Avenir"/>
                <a:ea typeface="Avenir"/>
                <a:cs typeface="Avenir"/>
                <a:sym typeface="Avenir"/>
              </a:rPr>
              <a:t>CHANNEL</a:t>
            </a:r>
            <a:endParaRPr/>
          </a:p>
          <a:p>
            <a:pPr marL="0" lvl="0" indent="0" algn="l" rtl="0">
              <a:lnSpc>
                <a:spcPct val="120000"/>
              </a:lnSpc>
              <a:spcBef>
                <a:spcPts val="1000"/>
              </a:spcBef>
              <a:spcAft>
                <a:spcPts val="0"/>
              </a:spcAft>
              <a:buClr>
                <a:schemeClr val="dk1"/>
              </a:buClr>
              <a:buSzPts val="1800"/>
              <a:buNone/>
            </a:pPr>
            <a:r>
              <a:rPr lang="sl-SI"/>
              <a:t>A Message is transmitter through the medium which has an impact to the receiving message. </a:t>
            </a:r>
            <a:endParaRPr/>
          </a:p>
          <a:p>
            <a:pPr marL="0" lvl="0" indent="0" algn="l" rtl="0">
              <a:lnSpc>
                <a:spcPct val="120000"/>
              </a:lnSpc>
              <a:spcBef>
                <a:spcPts val="1000"/>
              </a:spcBef>
              <a:spcAft>
                <a:spcPts val="0"/>
              </a:spcAft>
              <a:buClr>
                <a:schemeClr val="dk1"/>
              </a:buClr>
              <a:buSzPts val="1800"/>
              <a:buNone/>
            </a:pPr>
            <a:r>
              <a:rPr lang="sl-SI"/>
              <a:t>Channel can be face-to-face conversations, different calls (telephone, video call), text messages, social media etc.</a:t>
            </a:r>
            <a:endParaRPr/>
          </a:p>
          <a:p>
            <a:pPr marL="0" lvl="0" indent="0" algn="l" rtl="0">
              <a:lnSpc>
                <a:spcPct val="120000"/>
              </a:lnSpc>
              <a:spcBef>
                <a:spcPts val="1000"/>
              </a:spcBef>
              <a:spcAft>
                <a:spcPts val="0"/>
              </a:spcAft>
              <a:buClr>
                <a:schemeClr val="dk1"/>
              </a:buClr>
              <a:buSzPts val="2900"/>
              <a:buNone/>
            </a:pPr>
            <a:r>
              <a:rPr lang="sl-SI" sz="2900" b="1">
                <a:latin typeface="Avenir"/>
                <a:ea typeface="Avenir"/>
                <a:cs typeface="Avenir"/>
                <a:sym typeface="Avenir"/>
              </a:rPr>
              <a:t>RECEIVER</a:t>
            </a:r>
            <a:endParaRPr/>
          </a:p>
          <a:p>
            <a:pPr marL="0" lvl="0" indent="0" algn="l" rtl="0">
              <a:lnSpc>
                <a:spcPct val="120000"/>
              </a:lnSpc>
              <a:spcBef>
                <a:spcPts val="1000"/>
              </a:spcBef>
              <a:spcAft>
                <a:spcPts val="0"/>
              </a:spcAft>
              <a:buClr>
                <a:schemeClr val="dk1"/>
              </a:buClr>
              <a:buSzPts val="1800"/>
              <a:buNone/>
            </a:pPr>
            <a:r>
              <a:rPr lang="sl-SI"/>
              <a:t>Receiver can be individual or more people for whom message is intended. It is influenced by different experiences and perceptions which affect communication process.</a:t>
            </a:r>
            <a:endParaRPr/>
          </a:p>
          <a:p>
            <a:pPr marL="0" lvl="0" indent="0" algn="l" rtl="0">
              <a:lnSpc>
                <a:spcPct val="120000"/>
              </a:lnSpc>
              <a:spcBef>
                <a:spcPts val="1000"/>
              </a:spcBef>
              <a:spcAft>
                <a:spcPts val="0"/>
              </a:spcAft>
              <a:buClr>
                <a:schemeClr val="dk1"/>
              </a:buClr>
              <a:buSzPts val="2900"/>
              <a:buNone/>
            </a:pPr>
            <a:r>
              <a:rPr lang="sl-SI" sz="2900" b="1">
                <a:latin typeface="Avenir"/>
                <a:ea typeface="Avenir"/>
                <a:cs typeface="Avenir"/>
                <a:sym typeface="Avenir"/>
              </a:rPr>
              <a:t>DECODING</a:t>
            </a:r>
            <a:endParaRPr/>
          </a:p>
          <a:p>
            <a:pPr marL="0" lvl="0" indent="0" algn="l" rtl="0">
              <a:lnSpc>
                <a:spcPct val="120000"/>
              </a:lnSpc>
              <a:spcBef>
                <a:spcPts val="1000"/>
              </a:spcBef>
              <a:spcAft>
                <a:spcPts val="0"/>
              </a:spcAft>
              <a:buClr>
                <a:schemeClr val="dk1"/>
              </a:buClr>
              <a:buSzPts val="1800"/>
              <a:buNone/>
            </a:pPr>
            <a:r>
              <a:rPr lang="sl-SI"/>
              <a:t>Is very important for communication process because involves interpretation of sender‘s message. Important for receivers is to understand sound and language which alter the meaning of the message.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Effect transition="in" filter="fade">
                                      <p:cBhvr>
                                        <p:cTn id="7" dur="1000"/>
                                        <p:tgtEl>
                                          <p:spTgt spid="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Effect transition="in" filter="fade">
                                      <p:cBhvr>
                                        <p:cTn id="12" dur="1000"/>
                                        <p:tgtEl>
                                          <p:spTgt spid="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Effect transition="in" filter="fade">
                                      <p:cBhvr>
                                        <p:cTn id="17" dur="1000"/>
                                        <p:tgtEl>
                                          <p:spTgt spid="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Effect transition="in" filter="fade">
                                      <p:cBhvr>
                                        <p:cTn id="22" dur="1000"/>
                                        <p:tgtEl>
                                          <p:spTgt spid="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Effect transition="in" filter="fade">
                                      <p:cBhvr>
                                        <p:cTn id="27" dur="1000"/>
                                        <p:tgtEl>
                                          <p:spTgt spid="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Effect transition="in" filter="fade">
                                      <p:cBhvr>
                                        <p:cTn id="32" dur="1000"/>
                                        <p:tgtEl>
                                          <p:spTgt spid="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Effect transition="in" filter="fade">
                                      <p:cBhvr>
                                        <p:cTn id="37" dur="1000"/>
                                        <p:tgtEl>
                                          <p:spTgt spid="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Elements of communication</a:t>
            </a:r>
            <a:endParaRPr/>
          </a:p>
        </p:txBody>
      </p:sp>
      <p:pic>
        <p:nvPicPr>
          <p:cNvPr id="386" name="Google Shape;386;p22"/>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87" name="Google Shape;387;p22"/>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88" name="Google Shape;388;p22"/>
          <p:cNvSpPr txBox="1">
            <a:spLocks noGrp="1"/>
          </p:cNvSpPr>
          <p:nvPr>
            <p:ph type="body" idx="1"/>
          </p:nvPr>
        </p:nvSpPr>
        <p:spPr>
          <a:xfrm>
            <a:off x="696862" y="1747925"/>
            <a:ext cx="10504538" cy="379100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900"/>
              <a:buNone/>
            </a:pPr>
            <a:r>
              <a:rPr lang="sl-SI" sz="2900" b="1">
                <a:latin typeface="Avenir"/>
                <a:ea typeface="Avenir"/>
                <a:cs typeface="Avenir"/>
                <a:sym typeface="Avenir"/>
              </a:rPr>
              <a:t>FEEDBACK</a:t>
            </a:r>
            <a:endParaRPr/>
          </a:p>
          <a:p>
            <a:pPr marL="0" lvl="0" indent="0" algn="l" rtl="0">
              <a:lnSpc>
                <a:spcPct val="120000"/>
              </a:lnSpc>
              <a:spcBef>
                <a:spcPts val="1000"/>
              </a:spcBef>
              <a:spcAft>
                <a:spcPts val="0"/>
              </a:spcAft>
              <a:buClr>
                <a:schemeClr val="dk1"/>
              </a:buClr>
              <a:buSzPts val="1800"/>
              <a:buNone/>
            </a:pPr>
            <a:r>
              <a:rPr lang="sl-SI"/>
              <a:t>Is the receiver‘s response to the sender and can be verbal or non-verbal. It gives the sender a return information about effectiveness of their communication.</a:t>
            </a:r>
            <a:endParaRPr/>
          </a:p>
          <a:p>
            <a:pPr marL="0" lvl="0" indent="0" algn="l" rtl="0">
              <a:lnSpc>
                <a:spcPct val="120000"/>
              </a:lnSpc>
              <a:spcBef>
                <a:spcPts val="1000"/>
              </a:spcBef>
              <a:spcAft>
                <a:spcPts val="0"/>
              </a:spcAft>
              <a:buClr>
                <a:schemeClr val="dk1"/>
              </a:buClr>
              <a:buSzPts val="1800"/>
              <a:buNone/>
            </a:pPr>
            <a:endParaRPr/>
          </a:p>
          <a:p>
            <a:pPr marL="0" lvl="0" indent="0" algn="l" rtl="0">
              <a:lnSpc>
                <a:spcPct val="120000"/>
              </a:lnSpc>
              <a:spcBef>
                <a:spcPts val="1000"/>
              </a:spcBef>
              <a:spcAft>
                <a:spcPts val="0"/>
              </a:spcAft>
              <a:buClr>
                <a:schemeClr val="dk1"/>
              </a:buClr>
              <a:buSzPts val="2900"/>
              <a:buNone/>
            </a:pPr>
            <a:r>
              <a:rPr lang="sl-SI" sz="2900" b="1">
                <a:latin typeface="Avenir"/>
                <a:ea typeface="Avenir"/>
                <a:cs typeface="Avenir"/>
                <a:sym typeface="Avenir"/>
              </a:rPr>
              <a:t>CONTEXT</a:t>
            </a:r>
            <a:endParaRPr/>
          </a:p>
          <a:p>
            <a:pPr marL="0" lvl="0" indent="0" algn="l" rtl="0">
              <a:lnSpc>
                <a:spcPct val="120000"/>
              </a:lnSpc>
              <a:spcBef>
                <a:spcPts val="1000"/>
              </a:spcBef>
              <a:spcAft>
                <a:spcPts val="0"/>
              </a:spcAft>
              <a:buClr>
                <a:schemeClr val="dk1"/>
              </a:buClr>
              <a:buSzPts val="1800"/>
              <a:buNone/>
            </a:pPr>
            <a:r>
              <a:rPr lang="sl-SI"/>
              <a:t>It refers to environment where communication takes place. Example: physical location, cultural background, situational factors. It can influence how message is interpreted or understood.</a:t>
            </a:r>
            <a:endParaRPr/>
          </a:p>
          <a:p>
            <a:pPr marL="0" lvl="0" indent="0" algn="l" rtl="0">
              <a:lnSpc>
                <a:spcPct val="12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Effect transition="in" filter="fade">
                                      <p:cBhvr>
                                        <p:cTn id="7" dur="1000"/>
                                        <p:tgtEl>
                                          <p:spTgt spid="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xEl>
                                              <p:pRg st="1" end="1"/>
                                            </p:txEl>
                                          </p:spTgt>
                                        </p:tgtEl>
                                        <p:attrNameLst>
                                          <p:attrName>style.visibility</p:attrName>
                                        </p:attrNameLst>
                                      </p:cBhvr>
                                      <p:to>
                                        <p:strVal val="visible"/>
                                      </p:to>
                                    </p:set>
                                    <p:animEffect transition="in" filter="fade">
                                      <p:cBhvr>
                                        <p:cTn id="12" dur="1000"/>
                                        <p:tgtEl>
                                          <p:spTgt spid="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xEl>
                                              <p:pRg st="2" end="2"/>
                                            </p:txEl>
                                          </p:spTgt>
                                        </p:tgtEl>
                                        <p:attrNameLst>
                                          <p:attrName>style.visibility</p:attrName>
                                        </p:attrNameLst>
                                      </p:cBhvr>
                                      <p:to>
                                        <p:strVal val="visible"/>
                                      </p:to>
                                    </p:set>
                                    <p:animEffect transition="in" filter="fade">
                                      <p:cBhvr>
                                        <p:cTn id="17" dur="1000"/>
                                        <p:tgtEl>
                                          <p:spTgt spid="3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8">
                                            <p:txEl>
                                              <p:pRg st="3" end="3"/>
                                            </p:txEl>
                                          </p:spTgt>
                                        </p:tgtEl>
                                        <p:attrNameLst>
                                          <p:attrName>style.visibility</p:attrName>
                                        </p:attrNameLst>
                                      </p:cBhvr>
                                      <p:to>
                                        <p:strVal val="visible"/>
                                      </p:to>
                                    </p:set>
                                    <p:animEffect transition="in" filter="fade">
                                      <p:cBhvr>
                                        <p:cTn id="22" dur="1000"/>
                                        <p:tgtEl>
                                          <p:spTgt spid="3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8">
                                            <p:txEl>
                                              <p:pRg st="4" end="4"/>
                                            </p:txEl>
                                          </p:spTgt>
                                        </p:tgtEl>
                                        <p:attrNameLst>
                                          <p:attrName>style.visibility</p:attrName>
                                        </p:attrNameLst>
                                      </p:cBhvr>
                                      <p:to>
                                        <p:strVal val="visible"/>
                                      </p:to>
                                    </p:set>
                                    <p:animEffect transition="in" filter="fade">
                                      <p:cBhvr>
                                        <p:cTn id="27" dur="1000"/>
                                        <p:tgtEl>
                                          <p:spTgt spid="3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8">
                                            <p:txEl>
                                              <p:pRg st="5" end="5"/>
                                            </p:txEl>
                                          </p:spTgt>
                                        </p:tgtEl>
                                        <p:attrNameLst>
                                          <p:attrName>style.visibility</p:attrName>
                                        </p:attrNameLst>
                                      </p:cBhvr>
                                      <p:to>
                                        <p:strVal val="visible"/>
                                      </p:to>
                                    </p:set>
                                    <p:animEffect transition="in" filter="fade">
                                      <p:cBhvr>
                                        <p:cTn id="32" dur="1000"/>
                                        <p:tgtEl>
                                          <p:spTgt spid="3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3"/>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Elements of communication</a:t>
            </a:r>
            <a:endParaRPr/>
          </a:p>
        </p:txBody>
      </p:sp>
      <p:pic>
        <p:nvPicPr>
          <p:cNvPr id="395" name="Google Shape;395;p23"/>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396" name="Google Shape;396;p23"/>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397" name="Google Shape;397;p23"/>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900"/>
              <a:buNone/>
            </a:pPr>
            <a:r>
              <a:rPr lang="sl-SI" sz="2900" b="1">
                <a:latin typeface="Avenir"/>
                <a:ea typeface="Avenir"/>
                <a:cs typeface="Avenir"/>
                <a:sym typeface="Avenir"/>
              </a:rPr>
              <a:t>NOISE</a:t>
            </a:r>
            <a:endParaRPr/>
          </a:p>
          <a:p>
            <a:pPr marL="0" lvl="0" indent="0" algn="l" rtl="0">
              <a:lnSpc>
                <a:spcPct val="120000"/>
              </a:lnSpc>
              <a:spcBef>
                <a:spcPts val="1000"/>
              </a:spcBef>
              <a:spcAft>
                <a:spcPts val="0"/>
              </a:spcAft>
              <a:buClr>
                <a:schemeClr val="dk1"/>
              </a:buClr>
              <a:buSzPts val="1800"/>
              <a:buNone/>
            </a:pPr>
            <a:r>
              <a:rPr lang="sl-SI"/>
              <a:t>Internal or external interference which disrupt the communication process. </a:t>
            </a:r>
            <a:endParaRPr/>
          </a:p>
          <a:p>
            <a:pPr marL="0" lvl="0" indent="0" algn="l" rtl="0">
              <a:lnSpc>
                <a:spcPct val="120000"/>
              </a:lnSpc>
              <a:spcBef>
                <a:spcPts val="1000"/>
              </a:spcBef>
              <a:spcAft>
                <a:spcPts val="0"/>
              </a:spcAft>
              <a:buClr>
                <a:schemeClr val="dk1"/>
              </a:buClr>
              <a:buSzPts val="1800"/>
              <a:buNone/>
            </a:pPr>
            <a:endParaRPr/>
          </a:p>
          <a:p>
            <a:pPr marL="0" lvl="0" indent="0" algn="l" rtl="0">
              <a:lnSpc>
                <a:spcPct val="120000"/>
              </a:lnSpc>
              <a:spcBef>
                <a:spcPts val="1000"/>
              </a:spcBef>
              <a:spcAft>
                <a:spcPts val="0"/>
              </a:spcAft>
              <a:buClr>
                <a:schemeClr val="dk1"/>
              </a:buClr>
              <a:buSzPts val="1800"/>
              <a:buNone/>
            </a:pPr>
            <a:r>
              <a:rPr lang="sl-SI" b="1">
                <a:latin typeface="Avenir"/>
                <a:ea typeface="Avenir"/>
                <a:cs typeface="Avenir"/>
                <a:sym typeface="Avenir"/>
              </a:rPr>
              <a:t>Examples:</a:t>
            </a:r>
            <a:endParaRPr/>
          </a:p>
          <a:p>
            <a:pPr marL="228600" lvl="0" indent="-228600" algn="l" rtl="0">
              <a:lnSpc>
                <a:spcPct val="120000"/>
              </a:lnSpc>
              <a:spcBef>
                <a:spcPts val="1000"/>
              </a:spcBef>
              <a:spcAft>
                <a:spcPts val="0"/>
              </a:spcAft>
              <a:buClr>
                <a:schemeClr val="dk1"/>
              </a:buClr>
              <a:buSzPts val="1800"/>
              <a:buFont typeface="Avenir"/>
              <a:buChar char="-"/>
            </a:pPr>
            <a:r>
              <a:rPr lang="sl-SI"/>
              <a:t>Physical noise: background sound</a:t>
            </a:r>
            <a:endParaRPr/>
          </a:p>
          <a:p>
            <a:pPr marL="228600" lvl="0" indent="-228600" algn="l" rtl="0">
              <a:lnSpc>
                <a:spcPct val="120000"/>
              </a:lnSpc>
              <a:spcBef>
                <a:spcPts val="1000"/>
              </a:spcBef>
              <a:spcAft>
                <a:spcPts val="0"/>
              </a:spcAft>
              <a:buClr>
                <a:schemeClr val="dk1"/>
              </a:buClr>
              <a:buSzPts val="1800"/>
              <a:buFont typeface="Avenir"/>
              <a:buChar char="-"/>
            </a:pPr>
            <a:r>
              <a:rPr lang="sl-SI"/>
              <a:t>Psychological noise: preconceived notions or stress</a:t>
            </a:r>
            <a:endParaRPr/>
          </a:p>
          <a:p>
            <a:pPr marL="228600" lvl="0" indent="-228600" algn="l" rtl="0">
              <a:lnSpc>
                <a:spcPct val="120000"/>
              </a:lnSpc>
              <a:spcBef>
                <a:spcPts val="1000"/>
              </a:spcBef>
              <a:spcAft>
                <a:spcPts val="0"/>
              </a:spcAft>
              <a:buClr>
                <a:schemeClr val="dk1"/>
              </a:buClr>
              <a:buSzPts val="1800"/>
              <a:buFont typeface="Avenir"/>
              <a:buChar char="-"/>
            </a:pPr>
            <a:r>
              <a:rPr lang="sl-SI"/>
              <a:t>Semantic noise: misunderstanding due to ambiguity of language</a:t>
            </a:r>
            <a:endParaRPr/>
          </a:p>
          <a:p>
            <a:pPr marL="228600" lvl="0" indent="-228600" algn="l" rtl="0">
              <a:lnSpc>
                <a:spcPct val="120000"/>
              </a:lnSpc>
              <a:spcBef>
                <a:spcPts val="1000"/>
              </a:spcBef>
              <a:spcAft>
                <a:spcPts val="0"/>
              </a:spcAft>
              <a:buClr>
                <a:schemeClr val="dk1"/>
              </a:buClr>
              <a:buSzPts val="1800"/>
              <a:buFont typeface="Avenir"/>
              <a:buChar char="-"/>
            </a:pPr>
            <a:r>
              <a:rPr lang="sl-SI"/>
              <a:t>Other: technological noise (poor internet connections, software problems, technical issues)</a:t>
            </a:r>
            <a:endParaRPr/>
          </a:p>
          <a:p>
            <a:pPr marL="0" lvl="0" indent="0" algn="l" rtl="0">
              <a:lnSpc>
                <a:spcPct val="120000"/>
              </a:lnSpc>
              <a:spcBef>
                <a:spcPts val="1000"/>
              </a:spcBef>
              <a:spcAft>
                <a:spcPts val="0"/>
              </a:spcAft>
              <a:buClr>
                <a:schemeClr val="dk1"/>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1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fade">
                                      <p:cBhvr>
                                        <p:cTn id="12" dur="1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fade">
                                      <p:cBhvr>
                                        <p:cTn id="17" dur="1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fade">
                                      <p:cBhvr>
                                        <p:cTn id="22" dur="1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fade">
                                      <p:cBhvr>
                                        <p:cTn id="27" dur="1000"/>
                                        <p:tgtEl>
                                          <p:spTgt spid="3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xEl>
                                              <p:pRg st="5" end="5"/>
                                            </p:txEl>
                                          </p:spTgt>
                                        </p:tgtEl>
                                        <p:attrNameLst>
                                          <p:attrName>style.visibility</p:attrName>
                                        </p:attrNameLst>
                                      </p:cBhvr>
                                      <p:to>
                                        <p:strVal val="visible"/>
                                      </p:to>
                                    </p:set>
                                    <p:animEffect transition="in" filter="fade">
                                      <p:cBhvr>
                                        <p:cTn id="32" dur="1000"/>
                                        <p:tgtEl>
                                          <p:spTgt spid="3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7">
                                            <p:txEl>
                                              <p:pRg st="6" end="6"/>
                                            </p:txEl>
                                          </p:spTgt>
                                        </p:tgtEl>
                                        <p:attrNameLst>
                                          <p:attrName>style.visibility</p:attrName>
                                        </p:attrNameLst>
                                      </p:cBhvr>
                                      <p:to>
                                        <p:strVal val="visible"/>
                                      </p:to>
                                    </p:set>
                                    <p:animEffect transition="in" filter="fade">
                                      <p:cBhvr>
                                        <p:cTn id="37" dur="1000"/>
                                        <p:tgtEl>
                                          <p:spTgt spid="3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7">
                                            <p:txEl>
                                              <p:pRg st="7" end="7"/>
                                            </p:txEl>
                                          </p:spTgt>
                                        </p:tgtEl>
                                        <p:attrNameLst>
                                          <p:attrName>style.visibility</p:attrName>
                                        </p:attrNameLst>
                                      </p:cBhvr>
                                      <p:to>
                                        <p:strVal val="visible"/>
                                      </p:to>
                                    </p:set>
                                    <p:animEffect transition="in" filter="fade">
                                      <p:cBhvr>
                                        <p:cTn id="42" dur="1000"/>
                                        <p:tgtEl>
                                          <p:spTgt spid="3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7">
                                            <p:txEl>
                                              <p:pRg st="8" end="8"/>
                                            </p:txEl>
                                          </p:spTgt>
                                        </p:tgtEl>
                                        <p:attrNameLst>
                                          <p:attrName>style.visibility</p:attrName>
                                        </p:attrNameLst>
                                      </p:cBhvr>
                                      <p:to>
                                        <p:strVal val="visible"/>
                                      </p:to>
                                    </p:set>
                                    <p:animEffect transition="in" filter="fade">
                                      <p:cBhvr>
                                        <p:cTn id="47" dur="1000"/>
                                        <p:tgtEl>
                                          <p:spTgt spid="3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Communication styles</a:t>
            </a:r>
            <a:endParaRPr/>
          </a:p>
        </p:txBody>
      </p:sp>
      <p:pic>
        <p:nvPicPr>
          <p:cNvPr id="404" name="Google Shape;404;p24"/>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05" name="Google Shape;405;p24"/>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06" name="Google Shape;406;p24"/>
          <p:cNvSpPr/>
          <p:nvPr/>
        </p:nvSpPr>
        <p:spPr>
          <a:xfrm>
            <a:off x="1591923" y="3985591"/>
            <a:ext cx="2780488" cy="1954738"/>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b="0" i="0" u="none" strike="noStrike" cap="none">
                <a:solidFill>
                  <a:schemeClr val="lt1"/>
                </a:solidFill>
                <a:latin typeface="Avenir"/>
                <a:ea typeface="Avenir"/>
                <a:cs typeface="Avenir"/>
                <a:sym typeface="Avenir"/>
              </a:rPr>
              <a:t>Passive-Aggressive</a:t>
            </a:r>
            <a:endParaRPr sz="2400" b="0" i="0" u="none" strike="noStrike" cap="none">
              <a:solidFill>
                <a:schemeClr val="lt1"/>
              </a:solidFill>
              <a:latin typeface="Avenir"/>
              <a:ea typeface="Avenir"/>
              <a:cs typeface="Avenir"/>
              <a:sym typeface="Avenir"/>
            </a:endParaRPr>
          </a:p>
        </p:txBody>
      </p:sp>
      <p:sp>
        <p:nvSpPr>
          <p:cNvPr id="407" name="Google Shape;407;p24"/>
          <p:cNvSpPr/>
          <p:nvPr/>
        </p:nvSpPr>
        <p:spPr>
          <a:xfrm>
            <a:off x="6796460" y="1735037"/>
            <a:ext cx="2670371" cy="1954738"/>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b="0" i="0" u="none" strike="noStrike" cap="none">
                <a:solidFill>
                  <a:schemeClr val="lt1"/>
                </a:solidFill>
                <a:latin typeface="Avenir"/>
                <a:ea typeface="Avenir"/>
                <a:cs typeface="Avenir"/>
                <a:sym typeface="Avenir"/>
              </a:rPr>
              <a:t>Passive</a:t>
            </a:r>
            <a:endParaRPr sz="2400" b="0" i="0" u="none" strike="noStrike" cap="none">
              <a:solidFill>
                <a:schemeClr val="lt1"/>
              </a:solidFill>
              <a:latin typeface="Avenir"/>
              <a:ea typeface="Avenir"/>
              <a:cs typeface="Avenir"/>
              <a:sym typeface="Avenir"/>
            </a:endParaRPr>
          </a:p>
        </p:txBody>
      </p:sp>
      <p:sp>
        <p:nvSpPr>
          <p:cNvPr id="408" name="Google Shape;408;p24"/>
          <p:cNvSpPr/>
          <p:nvPr/>
        </p:nvSpPr>
        <p:spPr>
          <a:xfrm>
            <a:off x="5915444" y="4547399"/>
            <a:ext cx="2780488" cy="1954738"/>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b="0" i="0" u="none" strike="noStrike" cap="none">
                <a:solidFill>
                  <a:schemeClr val="lt1"/>
                </a:solidFill>
                <a:latin typeface="Avenir"/>
                <a:ea typeface="Avenir"/>
                <a:cs typeface="Avenir"/>
                <a:sym typeface="Avenir"/>
              </a:rPr>
              <a:t>Aggressive</a:t>
            </a:r>
            <a:endParaRPr sz="2400" b="0" i="0" u="none" strike="noStrike" cap="none">
              <a:solidFill>
                <a:schemeClr val="lt1"/>
              </a:solidFill>
              <a:latin typeface="Avenir"/>
              <a:ea typeface="Avenir"/>
              <a:cs typeface="Avenir"/>
              <a:sym typeface="Avenir"/>
            </a:endParaRPr>
          </a:p>
        </p:txBody>
      </p:sp>
      <p:sp>
        <p:nvSpPr>
          <p:cNvPr id="409" name="Google Shape;409;p24"/>
          <p:cNvSpPr/>
          <p:nvPr/>
        </p:nvSpPr>
        <p:spPr>
          <a:xfrm>
            <a:off x="2725169" y="1215845"/>
            <a:ext cx="2780489" cy="1954738"/>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b="0" i="0" u="none" strike="noStrike" cap="none">
                <a:solidFill>
                  <a:schemeClr val="lt1"/>
                </a:solidFill>
                <a:latin typeface="Avenir"/>
                <a:ea typeface="Avenir"/>
                <a:cs typeface="Avenir"/>
                <a:sym typeface="Avenir"/>
              </a:rPr>
              <a:t>Assertive</a:t>
            </a:r>
            <a:endParaRPr sz="2400" b="0" i="0" u="none" strike="noStrike" cap="none">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 calcmode="lin" valueType="num">
                                      <p:cBhvr additive="base">
                                        <p:cTn id="12" dur="500"/>
                                        <p:tgtEl>
                                          <p:spTgt spid="40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anim calcmode="lin" valueType="num">
                                      <p:cBhvr additive="base">
                                        <p:cTn id="17" dur="500"/>
                                        <p:tgtEl>
                                          <p:spTgt spid="40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 calcmode="lin" valueType="num">
                                      <p:cBhvr additive="base">
                                        <p:cTn id="22" dur="500"/>
                                        <p:tgtEl>
                                          <p:spTgt spid="4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5"/>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Guess: Communication styles</a:t>
            </a:r>
            <a:endParaRPr/>
          </a:p>
        </p:txBody>
      </p:sp>
      <p:pic>
        <p:nvPicPr>
          <p:cNvPr id="416" name="Google Shape;416;p25"/>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17" name="Google Shape;417;p25"/>
          <p:cNvPicPr preferRelativeResize="0"/>
          <p:nvPr/>
        </p:nvPicPr>
        <p:blipFill rotWithShape="1">
          <a:blip r:embed="rId4">
            <a:alphaModFix/>
          </a:blip>
          <a:srcRect/>
          <a:stretch/>
        </p:blipFill>
        <p:spPr>
          <a:xfrm>
            <a:off x="10814185" y="0"/>
            <a:ext cx="1377815" cy="1377815"/>
          </a:xfrm>
          <a:prstGeom prst="rect">
            <a:avLst/>
          </a:prstGeom>
          <a:noFill/>
          <a:ln>
            <a:noFill/>
          </a:ln>
        </p:spPr>
      </p:pic>
      <p:graphicFrame>
        <p:nvGraphicFramePr>
          <p:cNvPr id="418" name="Google Shape;418;p25"/>
          <p:cNvGraphicFramePr/>
          <p:nvPr/>
        </p:nvGraphicFramePr>
        <p:xfrm>
          <a:off x="381539" y="901087"/>
          <a:ext cx="3000000" cy="3000000"/>
        </p:xfrm>
        <a:graphic>
          <a:graphicData uri="http://schemas.openxmlformats.org/drawingml/2006/table">
            <a:tbl>
              <a:tblPr firstRow="1" bandRow="1">
                <a:noFill/>
                <a:tableStyleId>{DD170A73-1B56-40FD-9C7C-8E74FF096FEE}</a:tableStyleId>
              </a:tblPr>
              <a:tblGrid>
                <a:gridCol w="2630875">
                  <a:extLst>
                    <a:ext uri="{9D8B030D-6E8A-4147-A177-3AD203B41FA5}">
                      <a16:colId xmlns:a16="http://schemas.microsoft.com/office/drawing/2014/main" val="20000"/>
                    </a:ext>
                  </a:extLst>
                </a:gridCol>
                <a:gridCol w="2630875">
                  <a:extLst>
                    <a:ext uri="{9D8B030D-6E8A-4147-A177-3AD203B41FA5}">
                      <a16:colId xmlns:a16="http://schemas.microsoft.com/office/drawing/2014/main" val="20001"/>
                    </a:ext>
                  </a:extLst>
                </a:gridCol>
                <a:gridCol w="2630875">
                  <a:extLst>
                    <a:ext uri="{9D8B030D-6E8A-4147-A177-3AD203B41FA5}">
                      <a16:colId xmlns:a16="http://schemas.microsoft.com/office/drawing/2014/main" val="20002"/>
                    </a:ext>
                  </a:extLst>
                </a:gridCol>
                <a:gridCol w="2630875">
                  <a:extLst>
                    <a:ext uri="{9D8B030D-6E8A-4147-A177-3AD203B41FA5}">
                      <a16:colId xmlns:a16="http://schemas.microsoft.com/office/drawing/2014/main" val="20003"/>
                    </a:ext>
                  </a:extLst>
                </a:gridCol>
              </a:tblGrid>
              <a:tr h="2003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1151050">
                <a:tc>
                  <a:txBody>
                    <a:bodyPr/>
                    <a:lstStyle/>
                    <a:p>
                      <a:pPr marL="0" marR="0" lvl="0" indent="0" algn="l" rtl="0">
                        <a:lnSpc>
                          <a:spcPct val="100000"/>
                        </a:lnSpc>
                        <a:spcBef>
                          <a:spcPts val="0"/>
                        </a:spcBef>
                        <a:spcAft>
                          <a:spcPts val="0"/>
                        </a:spcAft>
                        <a:buClr>
                          <a:schemeClr val="dk1"/>
                        </a:buClr>
                        <a:buSzPts val="1800"/>
                        <a:buFont typeface="Avenir"/>
                        <a:buNone/>
                      </a:pPr>
                      <a:r>
                        <a:rPr lang="sl-SI" sz="1800"/>
                        <a:t>Clear and respectful expression of thoughts, feelings, needs.</a:t>
                      </a:r>
                      <a:endParaRPr/>
                    </a:p>
                    <a:p>
                      <a:pPr marL="0" marR="0" lvl="0" indent="0" algn="l" rtl="0">
                        <a:spcBef>
                          <a:spcPts val="0"/>
                        </a:spcBef>
                        <a:spcAft>
                          <a:spcPts val="0"/>
                        </a:spcAft>
                        <a:buClr>
                          <a:schemeClr val="dk1"/>
                        </a:buClr>
                        <a:buSzPts val="1800"/>
                        <a:buFont typeface="Avenir"/>
                        <a:buNone/>
                      </a:pPr>
                      <a:endParaRPr sz="1800"/>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Reluctance to express one‘s own opinions or needs.</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Forceful and confrontational language.</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Elements of passivity and hostility.</a:t>
                      </a:r>
                      <a:endParaRPr/>
                    </a:p>
                  </a:txBody>
                  <a:tcPr marL="91450" marR="91450" marT="45725" marB="45725"/>
                </a:tc>
                <a:extLst>
                  <a:ext uri="{0D108BD9-81ED-4DB2-BD59-A6C34878D82A}">
                    <a16:rowId xmlns:a16="http://schemas.microsoft.com/office/drawing/2014/main" val="10001"/>
                  </a:ext>
                </a:extLst>
              </a:tr>
              <a:tr h="1041725">
                <a:tc>
                  <a:txBody>
                    <a:bodyPr/>
                    <a:lstStyle/>
                    <a:p>
                      <a:pPr marL="0" marR="0" lvl="0" indent="0" algn="l" rtl="0">
                        <a:spcBef>
                          <a:spcPts val="0"/>
                        </a:spcBef>
                        <a:spcAft>
                          <a:spcPts val="0"/>
                        </a:spcAft>
                        <a:buNone/>
                      </a:pPr>
                      <a:r>
                        <a:rPr lang="sl-SI" sz="1800"/>
                        <a:t>Honest, direct communication and active listening.</a:t>
                      </a:r>
                      <a:endParaRPr/>
                    </a:p>
                  </a:txBody>
                  <a:tcPr marL="91450" marR="91450" marT="45725" marB="45725"/>
                </a:tc>
                <a:tc>
                  <a:txBody>
                    <a:bodyPr/>
                    <a:lstStyle/>
                    <a:p>
                      <a:pPr marL="0" marR="0" lvl="0" indent="0" algn="l" rtl="0">
                        <a:spcBef>
                          <a:spcPts val="0"/>
                        </a:spcBef>
                        <a:spcAft>
                          <a:spcPts val="0"/>
                        </a:spcAft>
                        <a:buClr>
                          <a:schemeClr val="dk1"/>
                        </a:buClr>
                        <a:buSzPts val="1800"/>
                        <a:buFont typeface="Noto Sans Symbols"/>
                        <a:buNone/>
                      </a:pPr>
                      <a:r>
                        <a:rPr lang="sl-SI" sz="1800"/>
                        <a:t>Avoid confrontation – may lead to poor self-advocacy and misunderstanding.</a:t>
                      </a:r>
                      <a:endParaRPr/>
                    </a:p>
                  </a:txBody>
                  <a:tcPr marL="91450" marR="91450" marT="45725" marB="45725"/>
                </a:tc>
                <a:tc>
                  <a:txBody>
                    <a:bodyPr/>
                    <a:lstStyle/>
                    <a:p>
                      <a:pPr marL="0" marR="0" lvl="0" indent="0" algn="l" rtl="0">
                        <a:spcBef>
                          <a:spcPts val="0"/>
                        </a:spcBef>
                        <a:spcAft>
                          <a:spcPts val="0"/>
                        </a:spcAft>
                        <a:buClr>
                          <a:schemeClr val="dk1"/>
                        </a:buClr>
                        <a:buSzPts val="1800"/>
                        <a:buFont typeface="Noto Sans Symbols"/>
                        <a:buNone/>
                      </a:pPr>
                      <a:r>
                        <a:rPr lang="sl-SI" sz="1800"/>
                        <a:t>Dominate conversations, disregard others‘ opinions, verbal attacks.</a:t>
                      </a:r>
                      <a:endParaRPr/>
                    </a:p>
                  </a:txBody>
                  <a:tcPr marL="91450" marR="91450" marT="45725" marB="45725"/>
                </a:tc>
                <a:tc>
                  <a:txBody>
                    <a:bodyPr/>
                    <a:lstStyle/>
                    <a:p>
                      <a:pPr marL="0" marR="0" lvl="0" indent="0" algn="l" rtl="0">
                        <a:spcBef>
                          <a:spcPts val="0"/>
                        </a:spcBef>
                        <a:spcAft>
                          <a:spcPts val="0"/>
                        </a:spcAft>
                        <a:buClr>
                          <a:schemeClr val="dk1"/>
                        </a:buClr>
                        <a:buSzPts val="1800"/>
                        <a:buFont typeface="Noto Sans Symbols"/>
                        <a:buNone/>
                      </a:pPr>
                      <a:r>
                        <a:rPr lang="sl-SI" sz="1800"/>
                        <a:t>Use of sarcasm, backhanded compliments, subtle sabotage.</a:t>
                      </a:r>
                      <a:endParaRPr/>
                    </a:p>
                  </a:txBody>
                  <a:tcPr marL="91450" marR="91450" marT="45725" marB="45725"/>
                </a:tc>
                <a:extLst>
                  <a:ext uri="{0D108BD9-81ED-4DB2-BD59-A6C34878D82A}">
                    <a16:rowId xmlns:a16="http://schemas.microsoft.com/office/drawing/2014/main" val="10002"/>
                  </a:ext>
                </a:extLst>
              </a:tr>
              <a:tr h="1155725">
                <a:tc>
                  <a:txBody>
                    <a:bodyPr/>
                    <a:lstStyle/>
                    <a:p>
                      <a:pPr marL="0" marR="0" lvl="0" indent="0" algn="l" rtl="0">
                        <a:lnSpc>
                          <a:spcPct val="100000"/>
                        </a:lnSpc>
                        <a:spcBef>
                          <a:spcPts val="0"/>
                        </a:spcBef>
                        <a:spcAft>
                          <a:spcPts val="0"/>
                        </a:spcAft>
                        <a:buClr>
                          <a:schemeClr val="dk1"/>
                        </a:buClr>
                        <a:buSzPts val="1800"/>
                        <a:buFont typeface="Avenir"/>
                        <a:buNone/>
                      </a:pPr>
                      <a:r>
                        <a:rPr lang="sl-SI" sz="1800"/>
                        <a:t>Understanding and constructive way of solving conflicts.</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Unmet personal needs and desires.</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Hostility and conflict communication. Less effective for dialogues.</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Creates confusion and does not communicate true feelings.</a:t>
                      </a:r>
                      <a:endParaRPr/>
                    </a:p>
                  </a:txBody>
                  <a:tcPr marL="91450" marR="91450" marT="45725" marB="45725"/>
                </a:tc>
                <a:extLst>
                  <a:ext uri="{0D108BD9-81ED-4DB2-BD59-A6C34878D82A}">
                    <a16:rowId xmlns:a16="http://schemas.microsoft.com/office/drawing/2014/main" val="10003"/>
                  </a:ext>
                </a:extLst>
              </a:tr>
              <a:tr h="1366850">
                <a:tc>
                  <a:txBody>
                    <a:bodyPr/>
                    <a:lstStyle/>
                    <a:p>
                      <a:pPr marL="0" marR="0" lvl="0" indent="0" algn="l" rtl="0">
                        <a:lnSpc>
                          <a:spcPct val="100000"/>
                        </a:lnSpc>
                        <a:spcBef>
                          <a:spcPts val="0"/>
                        </a:spcBef>
                        <a:spcAft>
                          <a:spcPts val="0"/>
                        </a:spcAft>
                        <a:buClr>
                          <a:schemeClr val="dk1"/>
                        </a:buClr>
                        <a:buSzPts val="1800"/>
                        <a:buFont typeface="Avenir"/>
                        <a:buNone/>
                      </a:pPr>
                      <a:r>
                        <a:rPr lang="sl-SI" sz="1800"/>
                        <a:t>Considered most effective form of communication.</a:t>
                      </a:r>
                      <a:endParaRPr/>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b="0" i="0">
                          <a:solidFill>
                            <a:schemeClr val="dk1"/>
                          </a:solidFill>
                          <a:latin typeface="Avenir"/>
                          <a:ea typeface="Avenir"/>
                          <a:cs typeface="Avenir"/>
                          <a:sym typeface="Avenir"/>
                        </a:rPr>
                        <a:t>While it may prevent immediate conflict, it can result in unmet personal needs and desires. </a:t>
                      </a:r>
                      <a:endParaRPr sz="1800"/>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b="0" i="0">
                          <a:solidFill>
                            <a:schemeClr val="dk1"/>
                          </a:solidFill>
                          <a:latin typeface="Avenir"/>
                          <a:ea typeface="Avenir"/>
                          <a:cs typeface="Avenir"/>
                          <a:sym typeface="Avenir"/>
                        </a:rPr>
                        <a:t>Conflictive and less effective.</a:t>
                      </a:r>
                      <a:endParaRPr sz="1800"/>
                    </a:p>
                  </a:txBody>
                  <a:tcPr marL="91450" marR="91450" marT="45725" marB="45725"/>
                </a:tc>
                <a:tc>
                  <a:txBody>
                    <a:bodyPr/>
                    <a:lstStyle/>
                    <a:p>
                      <a:pPr marL="0" marR="0" lvl="0" indent="0" algn="l" rtl="0">
                        <a:spcBef>
                          <a:spcPts val="0"/>
                        </a:spcBef>
                        <a:spcAft>
                          <a:spcPts val="0"/>
                        </a:spcAft>
                        <a:buClr>
                          <a:schemeClr val="dk1"/>
                        </a:buClr>
                        <a:buSzPts val="1800"/>
                        <a:buFont typeface="Avenir"/>
                        <a:buNone/>
                      </a:pPr>
                      <a:r>
                        <a:rPr lang="sl-SI" sz="1800"/>
                        <a:t>Confusion, true feelings not openly communicated.</a:t>
                      </a:r>
                      <a:endParaRPr/>
                    </a:p>
                  </a:txBody>
                  <a:tcPr marL="91450" marR="91450" marT="45725" marB="45725"/>
                </a:tc>
                <a:extLst>
                  <a:ext uri="{0D108BD9-81ED-4DB2-BD59-A6C34878D82A}">
                    <a16:rowId xmlns:a16="http://schemas.microsoft.com/office/drawing/2014/main" val="10004"/>
                  </a:ext>
                </a:extLst>
              </a:tr>
            </a:tbl>
          </a:graphicData>
        </a:graphic>
      </p:graphicFrame>
      <p:sp>
        <p:nvSpPr>
          <p:cNvPr id="419" name="Google Shape;419;p25"/>
          <p:cNvSpPr txBox="1"/>
          <p:nvPr/>
        </p:nvSpPr>
        <p:spPr>
          <a:xfrm>
            <a:off x="459958" y="897203"/>
            <a:ext cx="2033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i="0" u="none" strike="noStrike" cap="none">
                <a:solidFill>
                  <a:schemeClr val="dk1"/>
                </a:solidFill>
                <a:latin typeface="Avenir"/>
                <a:ea typeface="Avenir"/>
                <a:cs typeface="Avenir"/>
                <a:sym typeface="Avenir"/>
              </a:rPr>
              <a:t>Assertive</a:t>
            </a:r>
            <a:endParaRPr sz="1800" b="1">
              <a:solidFill>
                <a:schemeClr val="dk1"/>
              </a:solidFill>
              <a:latin typeface="Avenir"/>
              <a:ea typeface="Avenir"/>
              <a:cs typeface="Avenir"/>
              <a:sym typeface="Avenir"/>
            </a:endParaRPr>
          </a:p>
        </p:txBody>
      </p:sp>
      <p:sp>
        <p:nvSpPr>
          <p:cNvPr id="420" name="Google Shape;420;p25"/>
          <p:cNvSpPr txBox="1"/>
          <p:nvPr/>
        </p:nvSpPr>
        <p:spPr>
          <a:xfrm>
            <a:off x="3071701" y="907187"/>
            <a:ext cx="2033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Passive</a:t>
            </a:r>
            <a:endParaRPr sz="1800" b="1">
              <a:solidFill>
                <a:schemeClr val="dk1"/>
              </a:solidFill>
              <a:latin typeface="Avenir"/>
              <a:ea typeface="Avenir"/>
              <a:cs typeface="Avenir"/>
              <a:sym typeface="Avenir"/>
            </a:endParaRPr>
          </a:p>
        </p:txBody>
      </p:sp>
      <p:sp>
        <p:nvSpPr>
          <p:cNvPr id="421" name="Google Shape;421;p25"/>
          <p:cNvSpPr txBox="1"/>
          <p:nvPr/>
        </p:nvSpPr>
        <p:spPr>
          <a:xfrm>
            <a:off x="5713716" y="897203"/>
            <a:ext cx="20336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Aggressive</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b="1">
              <a:solidFill>
                <a:schemeClr val="dk1"/>
              </a:solidFill>
              <a:latin typeface="Avenir"/>
              <a:ea typeface="Avenir"/>
              <a:cs typeface="Avenir"/>
              <a:sym typeface="Avenir"/>
            </a:endParaRPr>
          </a:p>
        </p:txBody>
      </p:sp>
      <p:sp>
        <p:nvSpPr>
          <p:cNvPr id="422" name="Google Shape;422;p25"/>
          <p:cNvSpPr txBox="1"/>
          <p:nvPr/>
        </p:nvSpPr>
        <p:spPr>
          <a:xfrm>
            <a:off x="8298641" y="917170"/>
            <a:ext cx="2540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Passive-aggressive</a:t>
            </a:r>
            <a:endParaRPr sz="1800" b="1">
              <a:solidFill>
                <a:schemeClr val="dk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0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10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
                                        </p:tgtEl>
                                        <p:attrNameLst>
                                          <p:attrName>style.visibility</p:attrName>
                                        </p:attrNameLst>
                                      </p:cBhvr>
                                      <p:to>
                                        <p:strVal val="visible"/>
                                      </p:to>
                                    </p:set>
                                    <p:animEffect transition="in" filter="fade">
                                      <p:cBhvr>
                                        <p:cTn id="17" dur="1000"/>
                                        <p:tgtEl>
                                          <p:spTgt spid="4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1"/>
                                        </p:tgtEl>
                                        <p:attrNameLst>
                                          <p:attrName>style.visibility</p:attrName>
                                        </p:attrNameLst>
                                      </p:cBhvr>
                                      <p:to>
                                        <p:strVal val="visible"/>
                                      </p:to>
                                    </p:set>
                                    <p:animEffect transition="in" filter="fade">
                                      <p:cBhvr>
                                        <p:cTn id="22" dur="1000"/>
                                        <p:tgtEl>
                                          <p:spTgt spid="4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2"/>
                                        </p:tgtEl>
                                        <p:attrNameLst>
                                          <p:attrName>style.visibility</p:attrName>
                                        </p:attrNameLst>
                                      </p:cBhvr>
                                      <p:to>
                                        <p:strVal val="visible"/>
                                      </p:to>
                                    </p:set>
                                    <p:animEffect transition="in" filter="fade">
                                      <p:cBhvr>
                                        <p:cTn id="27" dur="1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792189" y="1857489"/>
            <a:ext cx="5303812" cy="1294852"/>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ct val="100000"/>
              <a:buFont typeface="Avenir"/>
              <a:buNone/>
            </a:pPr>
            <a:r>
              <a:rPr lang="sl-SI"/>
              <a:t>What is your most common</a:t>
            </a:r>
            <a:br>
              <a:rPr lang="sl-SI"/>
            </a:br>
            <a:r>
              <a:rPr lang="sl-SI"/>
              <a:t>communication style?</a:t>
            </a:r>
            <a:endParaRPr/>
          </a:p>
        </p:txBody>
      </p:sp>
      <p:pic>
        <p:nvPicPr>
          <p:cNvPr id="429" name="Google Shape;429;p26"/>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30" name="Google Shape;430;p26"/>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31" name="Google Shape;431;p26"/>
          <p:cNvSpPr txBox="1"/>
          <p:nvPr/>
        </p:nvSpPr>
        <p:spPr>
          <a:xfrm>
            <a:off x="792188" y="3752250"/>
            <a:ext cx="9950103" cy="863235"/>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3200"/>
              <a:buFont typeface="Avenir"/>
              <a:buNone/>
            </a:pPr>
            <a:r>
              <a:rPr lang="sl-SI" sz="3200" b="1">
                <a:solidFill>
                  <a:schemeClr val="dk1"/>
                </a:solidFill>
                <a:latin typeface="Avenir"/>
                <a:ea typeface="Avenir"/>
                <a:cs typeface="Avenir"/>
                <a:sym typeface="Avenir"/>
              </a:rPr>
              <a:t>Why?</a:t>
            </a:r>
            <a:endParaRPr sz="3200" b="1">
              <a:solidFill>
                <a:schemeClr val="dk1"/>
              </a:solidFill>
              <a:latin typeface="Avenir"/>
              <a:ea typeface="Avenir"/>
              <a:cs typeface="Avenir"/>
              <a:sym typeface="Avenir"/>
            </a:endParaRPr>
          </a:p>
        </p:txBody>
      </p:sp>
      <p:pic>
        <p:nvPicPr>
          <p:cNvPr id="432" name="Google Shape;432;p26" descr="Free Question Mark on Yellow Background Stock Photo"/>
          <p:cNvPicPr preferRelativeResize="0"/>
          <p:nvPr/>
        </p:nvPicPr>
        <p:blipFill rotWithShape="1">
          <a:blip r:embed="rId5">
            <a:alphaModFix/>
          </a:blip>
          <a:srcRect t="21884" b="14783"/>
          <a:stretch/>
        </p:blipFill>
        <p:spPr>
          <a:xfrm>
            <a:off x="6827811" y="1113181"/>
            <a:ext cx="4572000" cy="4343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
                                        </p:tgtEl>
                                        <p:attrNameLst>
                                          <p:attrName>style.visibility</p:attrName>
                                        </p:attrNameLst>
                                      </p:cBhvr>
                                      <p:to>
                                        <p:strVal val="visible"/>
                                      </p:to>
                                    </p:set>
                                    <p:animEffect transition="in" filter="fade">
                                      <p:cBhvr>
                                        <p:cTn id="12"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39" name="Google Shape;439;p27"/>
          <p:cNvSpPr txBox="1">
            <a:spLocks noGrp="1"/>
          </p:cNvSpPr>
          <p:nvPr>
            <p:ph type="title"/>
          </p:nvPr>
        </p:nvSpPr>
        <p:spPr>
          <a:xfrm>
            <a:off x="157972" y="-928882"/>
            <a:ext cx="8537542" cy="1906627"/>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2400"/>
              <a:buFont typeface="Avenir"/>
              <a:buNone/>
            </a:pPr>
            <a:r>
              <a:rPr lang="sl-SI" sz="2400"/>
              <a:t>SOCIAL SKILLS AND COMMUNICATION IN RETIREMENT</a:t>
            </a:r>
            <a:endParaRPr sz="2400"/>
          </a:p>
        </p:txBody>
      </p:sp>
      <p:sp>
        <p:nvSpPr>
          <p:cNvPr id="440" name="Google Shape;440;p27"/>
          <p:cNvSpPr txBox="1">
            <a:spLocks noGrp="1"/>
          </p:cNvSpPr>
          <p:nvPr>
            <p:ph type="body" idx="1"/>
          </p:nvPr>
        </p:nvSpPr>
        <p:spPr>
          <a:xfrm>
            <a:off x="366805" y="5660152"/>
            <a:ext cx="8302075" cy="1906628"/>
          </a:xfrm>
          <a:prstGeom prst="rect">
            <a:avLst/>
          </a:prstGeom>
          <a:noFill/>
          <a:ln>
            <a:noFill/>
          </a:ln>
        </p:spPr>
        <p:txBody>
          <a:bodyPr spcFirstLastPara="1" wrap="square" lIns="91425" tIns="45700" rIns="91425" bIns="45700" anchor="t" anchorCtr="0">
            <a:noAutofit/>
          </a:bodyPr>
          <a:lstStyle/>
          <a:p>
            <a:pPr marL="228600" lvl="0" indent="-114300" algn="l" rtl="0">
              <a:lnSpc>
                <a:spcPct val="110000"/>
              </a:lnSpc>
              <a:spcBef>
                <a:spcPts val="0"/>
              </a:spcBef>
              <a:spcAft>
                <a:spcPts val="0"/>
              </a:spcAft>
              <a:buClr>
                <a:schemeClr val="dk1"/>
              </a:buClr>
              <a:buSzPts val="1800"/>
              <a:buNone/>
            </a:pPr>
            <a:endParaRPr/>
          </a:p>
          <a:p>
            <a:pPr marL="0" lvl="0" indent="0" algn="l" rtl="0">
              <a:lnSpc>
                <a:spcPct val="110000"/>
              </a:lnSpc>
              <a:spcBef>
                <a:spcPts val="1000"/>
              </a:spcBef>
              <a:spcAft>
                <a:spcPts val="0"/>
              </a:spcAft>
              <a:buClr>
                <a:schemeClr val="dk1"/>
              </a:buClr>
              <a:buSzPts val="1800"/>
              <a:buNone/>
            </a:pPr>
            <a:endParaRPr/>
          </a:p>
        </p:txBody>
      </p:sp>
      <p:sp>
        <p:nvSpPr>
          <p:cNvPr id="441" name="Google Shape;441;p27"/>
          <p:cNvSpPr/>
          <p:nvPr/>
        </p:nvSpPr>
        <p:spPr>
          <a:xfrm rot="10800000">
            <a:off x="8696640" y="-148"/>
            <a:ext cx="3495360" cy="34014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42" name="Google Shape;442;p27"/>
          <p:cNvSpPr/>
          <p:nvPr/>
        </p:nvSpPr>
        <p:spPr>
          <a:xfrm rot="10800000" flipH="1">
            <a:off x="8695889" y="-5385"/>
            <a:ext cx="3496111" cy="3401447"/>
          </a:xfrm>
          <a:custGeom>
            <a:avLst/>
            <a:gdLst/>
            <a:ahLst/>
            <a:cxnLst/>
            <a:rect l="l" t="t" r="r" b="b"/>
            <a:pathLst>
              <a:path w="2559050" h="2559050" extrusionOk="0">
                <a:moveTo>
                  <a:pt x="0" y="0"/>
                </a:moveTo>
                <a:lnTo>
                  <a:pt x="2559050" y="0"/>
                </a:lnTo>
                <a:cubicBezTo>
                  <a:pt x="2559050" y="1413324"/>
                  <a:pt x="1413324" y="2559050"/>
                  <a:pt x="0" y="2559050"/>
                </a:cubicBezTo>
                <a:close/>
              </a:path>
            </a:pathLst>
          </a:custGeom>
          <a:solidFill>
            <a:srgbClr val="FBB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venir"/>
              <a:ea typeface="Avenir"/>
              <a:cs typeface="Avenir"/>
              <a:sym typeface="Avenir"/>
            </a:endParaRPr>
          </a:p>
        </p:txBody>
      </p:sp>
      <p:pic>
        <p:nvPicPr>
          <p:cNvPr id="443" name="Google Shape;443;p27"/>
          <p:cNvPicPr preferRelativeResize="0"/>
          <p:nvPr/>
        </p:nvPicPr>
        <p:blipFill rotWithShape="1">
          <a:blip r:embed="rId3">
            <a:alphaModFix/>
          </a:blip>
          <a:srcRect/>
          <a:stretch/>
        </p:blipFill>
        <p:spPr>
          <a:xfrm>
            <a:off x="8853486" y="244534"/>
            <a:ext cx="1377815" cy="1377815"/>
          </a:xfrm>
          <a:prstGeom prst="rect">
            <a:avLst/>
          </a:prstGeom>
          <a:noFill/>
          <a:ln>
            <a:noFill/>
          </a:ln>
        </p:spPr>
      </p:pic>
      <p:pic>
        <p:nvPicPr>
          <p:cNvPr id="444" name="Google Shape;444;p27"/>
          <p:cNvPicPr preferRelativeResize="0"/>
          <p:nvPr/>
        </p:nvPicPr>
        <p:blipFill rotWithShape="1">
          <a:blip r:embed="rId4">
            <a:alphaModFix/>
          </a:blip>
          <a:srcRect/>
          <a:stretch/>
        </p:blipFill>
        <p:spPr>
          <a:xfrm>
            <a:off x="8853486" y="1641668"/>
            <a:ext cx="1570804" cy="353863"/>
          </a:xfrm>
          <a:prstGeom prst="rect">
            <a:avLst/>
          </a:prstGeom>
          <a:noFill/>
          <a:ln>
            <a:noFill/>
          </a:ln>
        </p:spPr>
      </p:pic>
      <p:pic>
        <p:nvPicPr>
          <p:cNvPr id="445" name="Google Shape;445;p27" descr="Free Photo Of People Holding Each Other's Hands Stock Photo"/>
          <p:cNvPicPr preferRelativeResize="0"/>
          <p:nvPr/>
        </p:nvPicPr>
        <p:blipFill rotWithShape="1">
          <a:blip r:embed="rId5">
            <a:alphaModFix/>
          </a:blip>
          <a:srcRect/>
          <a:stretch/>
        </p:blipFill>
        <p:spPr>
          <a:xfrm>
            <a:off x="8851946" y="2162865"/>
            <a:ext cx="2973249" cy="445060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446" name="Google Shape;446;p27"/>
          <p:cNvSpPr txBox="1"/>
          <p:nvPr/>
        </p:nvSpPr>
        <p:spPr>
          <a:xfrm>
            <a:off x="157972" y="2113835"/>
            <a:ext cx="6796732" cy="22548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800"/>
              <a:buFont typeface="Arial"/>
              <a:buNone/>
            </a:pPr>
            <a:endParaRPr sz="1800">
              <a:solidFill>
                <a:schemeClr val="dk1"/>
              </a:solidFill>
              <a:latin typeface="Avenir"/>
              <a:ea typeface="Avenir"/>
              <a:cs typeface="Avenir"/>
              <a:sym typeface="Avenir"/>
            </a:endParaRPr>
          </a:p>
        </p:txBody>
      </p:sp>
      <p:sp>
        <p:nvSpPr>
          <p:cNvPr id="447" name="Google Shape;447;p27"/>
          <p:cNvSpPr/>
          <p:nvPr/>
        </p:nvSpPr>
        <p:spPr>
          <a:xfrm>
            <a:off x="944217" y="1203381"/>
            <a:ext cx="6400800" cy="2441388"/>
          </a:xfrm>
          <a:prstGeom prst="roundRect">
            <a:avLst>
              <a:gd name="adj" fmla="val 16667"/>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sl-SI" sz="2400">
                <a:solidFill>
                  <a:schemeClr val="lt1"/>
                </a:solidFill>
                <a:latin typeface="Avenir"/>
                <a:ea typeface="Avenir"/>
                <a:cs typeface="Avenir"/>
                <a:sym typeface="Avenir"/>
              </a:rPr>
              <a:t>Seniors tend to experience a decrease in social interactions after they retire compared to when they were employed. </a:t>
            </a:r>
            <a:endParaRPr sz="2400">
              <a:solidFill>
                <a:schemeClr val="lt1"/>
              </a:solidFill>
              <a:latin typeface="Avenir"/>
              <a:ea typeface="Avenir"/>
              <a:cs typeface="Avenir"/>
              <a:sym typeface="Avenir"/>
            </a:endParaRPr>
          </a:p>
          <a:p>
            <a:pPr marL="0" marR="0" lvl="0" indent="0" algn="just" rtl="0">
              <a:spcBef>
                <a:spcPts val="0"/>
              </a:spcBef>
              <a:spcAft>
                <a:spcPts val="0"/>
              </a:spcAft>
              <a:buNone/>
            </a:pPr>
            <a:endParaRPr sz="2400">
              <a:solidFill>
                <a:schemeClr val="lt1"/>
              </a:solidFill>
              <a:latin typeface="Avenir"/>
              <a:ea typeface="Avenir"/>
              <a:cs typeface="Avenir"/>
              <a:sym typeface="Avenir"/>
            </a:endParaRPr>
          </a:p>
        </p:txBody>
      </p:sp>
      <p:sp>
        <p:nvSpPr>
          <p:cNvPr id="448" name="Google Shape;448;p27"/>
          <p:cNvSpPr/>
          <p:nvPr/>
        </p:nvSpPr>
        <p:spPr>
          <a:xfrm>
            <a:off x="944217" y="3870406"/>
            <a:ext cx="6400800" cy="2441388"/>
          </a:xfrm>
          <a:prstGeom prst="roundRect">
            <a:avLst>
              <a:gd name="adj" fmla="val 16667"/>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None/>
            </a:pPr>
            <a:r>
              <a:rPr lang="sl-SI" sz="2400">
                <a:solidFill>
                  <a:schemeClr val="lt1"/>
                </a:solidFill>
                <a:latin typeface="Avenir"/>
                <a:ea typeface="Avenir"/>
                <a:cs typeface="Avenir"/>
                <a:sym typeface="Avenir"/>
              </a:rPr>
              <a:t>The transition to retirement often results in changes to daily routines and the loss of structured social environments, such as workplace interactions, which can lead to increased isolation and loneliness.</a:t>
            </a:r>
            <a:endParaRPr sz="2400">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20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Effect transition="in" filter="fade">
                                      <p:cBhvr>
                                        <p:cTn id="12" dur="20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8"/>
          <p:cNvSpPr txBox="1">
            <a:spLocks noGrp="1"/>
          </p:cNvSpPr>
          <p:nvPr>
            <p:ph type="title"/>
          </p:nvPr>
        </p:nvSpPr>
        <p:spPr>
          <a:xfrm>
            <a:off x="157972" y="-928882"/>
            <a:ext cx="8537542" cy="1906627"/>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2400"/>
              <a:buFont typeface="Avenir"/>
              <a:buNone/>
            </a:pPr>
            <a:r>
              <a:rPr lang="sl-SI" sz="2400"/>
              <a:t>SOCIAL SKILLS AND COMMUNICATION IN RETIREMENT</a:t>
            </a:r>
            <a:endParaRPr sz="2400"/>
          </a:p>
        </p:txBody>
      </p:sp>
      <p:sp>
        <p:nvSpPr>
          <p:cNvPr id="455" name="Google Shape;455;p28"/>
          <p:cNvSpPr txBox="1">
            <a:spLocks noGrp="1"/>
          </p:cNvSpPr>
          <p:nvPr>
            <p:ph type="body" idx="1"/>
          </p:nvPr>
        </p:nvSpPr>
        <p:spPr>
          <a:xfrm>
            <a:off x="366805" y="5660152"/>
            <a:ext cx="8302075" cy="1906628"/>
          </a:xfrm>
          <a:prstGeom prst="rect">
            <a:avLst/>
          </a:prstGeom>
          <a:noFill/>
          <a:ln>
            <a:noFill/>
          </a:ln>
        </p:spPr>
        <p:txBody>
          <a:bodyPr spcFirstLastPara="1" wrap="square" lIns="91425" tIns="45700" rIns="91425" bIns="45700" anchor="t" anchorCtr="0">
            <a:noAutofit/>
          </a:bodyPr>
          <a:lstStyle/>
          <a:p>
            <a:pPr marL="228600" lvl="0" indent="-114300" algn="l" rtl="0">
              <a:lnSpc>
                <a:spcPct val="110000"/>
              </a:lnSpc>
              <a:spcBef>
                <a:spcPts val="0"/>
              </a:spcBef>
              <a:spcAft>
                <a:spcPts val="0"/>
              </a:spcAft>
              <a:buClr>
                <a:schemeClr val="dk1"/>
              </a:buClr>
              <a:buSzPts val="1800"/>
              <a:buNone/>
            </a:pPr>
            <a:endParaRPr/>
          </a:p>
          <a:p>
            <a:pPr marL="0" lvl="0" indent="0" algn="l" rtl="0">
              <a:lnSpc>
                <a:spcPct val="110000"/>
              </a:lnSpc>
              <a:spcBef>
                <a:spcPts val="1000"/>
              </a:spcBef>
              <a:spcAft>
                <a:spcPts val="0"/>
              </a:spcAft>
              <a:buClr>
                <a:schemeClr val="dk1"/>
              </a:buClr>
              <a:buSzPts val="1800"/>
              <a:buNone/>
            </a:pPr>
            <a:endParaRPr/>
          </a:p>
        </p:txBody>
      </p:sp>
      <p:pic>
        <p:nvPicPr>
          <p:cNvPr id="456" name="Google Shape;456;p28"/>
          <p:cNvPicPr preferRelativeResize="0"/>
          <p:nvPr/>
        </p:nvPicPr>
        <p:blipFill rotWithShape="1">
          <a:blip r:embed="rId3">
            <a:alphaModFix/>
          </a:blip>
          <a:srcRect/>
          <a:stretch/>
        </p:blipFill>
        <p:spPr>
          <a:xfrm>
            <a:off x="8853486" y="244534"/>
            <a:ext cx="1377815" cy="1377815"/>
          </a:xfrm>
          <a:prstGeom prst="rect">
            <a:avLst/>
          </a:prstGeom>
          <a:noFill/>
          <a:ln>
            <a:noFill/>
          </a:ln>
        </p:spPr>
      </p:pic>
      <p:pic>
        <p:nvPicPr>
          <p:cNvPr id="457" name="Google Shape;457;p28"/>
          <p:cNvPicPr preferRelativeResize="0"/>
          <p:nvPr/>
        </p:nvPicPr>
        <p:blipFill rotWithShape="1">
          <a:blip r:embed="rId4">
            <a:alphaModFix/>
          </a:blip>
          <a:srcRect/>
          <a:stretch/>
        </p:blipFill>
        <p:spPr>
          <a:xfrm>
            <a:off x="8853486" y="1641668"/>
            <a:ext cx="1570804" cy="353863"/>
          </a:xfrm>
          <a:prstGeom prst="rect">
            <a:avLst/>
          </a:prstGeom>
          <a:noFill/>
          <a:ln>
            <a:noFill/>
          </a:ln>
        </p:spPr>
      </p:pic>
      <p:pic>
        <p:nvPicPr>
          <p:cNvPr id="458" name="Google Shape;458;p28" descr="Free Photo Of People Holding Each Other's Hands Stock Photo"/>
          <p:cNvPicPr preferRelativeResize="0"/>
          <p:nvPr/>
        </p:nvPicPr>
        <p:blipFill rotWithShape="1">
          <a:blip r:embed="rId5">
            <a:alphaModFix/>
          </a:blip>
          <a:srcRect/>
          <a:stretch/>
        </p:blipFill>
        <p:spPr>
          <a:xfrm>
            <a:off x="8851946" y="2162865"/>
            <a:ext cx="2973249" cy="445060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459" name="Google Shape;459;p28"/>
          <p:cNvSpPr txBox="1"/>
          <p:nvPr/>
        </p:nvSpPr>
        <p:spPr>
          <a:xfrm>
            <a:off x="157972" y="2113835"/>
            <a:ext cx="6796732" cy="22548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800"/>
              <a:buFont typeface="Arial"/>
              <a:buNone/>
            </a:pPr>
            <a:endParaRPr sz="1800">
              <a:solidFill>
                <a:schemeClr val="dk1"/>
              </a:solidFill>
              <a:latin typeface="Avenir"/>
              <a:ea typeface="Avenir"/>
              <a:cs typeface="Avenir"/>
              <a:sym typeface="Avenir"/>
            </a:endParaRPr>
          </a:p>
        </p:txBody>
      </p:sp>
      <p:sp>
        <p:nvSpPr>
          <p:cNvPr id="460" name="Google Shape;460;p28"/>
          <p:cNvSpPr/>
          <p:nvPr/>
        </p:nvSpPr>
        <p:spPr>
          <a:xfrm>
            <a:off x="944217" y="1203381"/>
            <a:ext cx="6400800" cy="2441388"/>
          </a:xfrm>
          <a:prstGeom prst="roundRect">
            <a:avLst>
              <a:gd name="adj" fmla="val 16667"/>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None/>
            </a:pPr>
            <a:endParaRPr sz="2200">
              <a:solidFill>
                <a:schemeClr val="lt1"/>
              </a:solidFill>
              <a:latin typeface="Avenir"/>
              <a:ea typeface="Avenir"/>
              <a:cs typeface="Avenir"/>
              <a:sym typeface="Avenir"/>
            </a:endParaRPr>
          </a:p>
          <a:p>
            <a:pPr marL="0" marR="0" lvl="0" indent="0" algn="just" rtl="0">
              <a:lnSpc>
                <a:spcPct val="110000"/>
              </a:lnSpc>
              <a:spcBef>
                <a:spcPts val="0"/>
              </a:spcBef>
              <a:spcAft>
                <a:spcPts val="0"/>
              </a:spcAft>
              <a:buNone/>
            </a:pPr>
            <a:r>
              <a:rPr lang="sl-SI" sz="2200">
                <a:solidFill>
                  <a:schemeClr val="lt1"/>
                </a:solidFill>
                <a:latin typeface="Avenir"/>
                <a:ea typeface="Avenir"/>
                <a:cs typeface="Avenir"/>
                <a:sym typeface="Avenir"/>
              </a:rPr>
              <a:t>Maintaining social connections during retirement can significantly enhance seniors' quality of life, contributing to better cognitive function, emotional health, and even physical health. </a:t>
            </a:r>
            <a:endParaRPr sz="2200">
              <a:solidFill>
                <a:schemeClr val="lt1"/>
              </a:solidFill>
              <a:latin typeface="Avenir"/>
              <a:ea typeface="Avenir"/>
              <a:cs typeface="Avenir"/>
              <a:sym typeface="Avenir"/>
            </a:endParaRPr>
          </a:p>
          <a:p>
            <a:pPr marL="0" marR="0" lvl="0" indent="0" algn="just" rtl="0">
              <a:spcBef>
                <a:spcPts val="0"/>
              </a:spcBef>
              <a:spcAft>
                <a:spcPts val="0"/>
              </a:spcAft>
              <a:buNone/>
            </a:pPr>
            <a:endParaRPr sz="2200">
              <a:solidFill>
                <a:schemeClr val="lt1"/>
              </a:solidFill>
              <a:latin typeface="Avenir"/>
              <a:ea typeface="Avenir"/>
              <a:cs typeface="Avenir"/>
              <a:sym typeface="Avenir"/>
            </a:endParaRPr>
          </a:p>
        </p:txBody>
      </p:sp>
      <p:sp>
        <p:nvSpPr>
          <p:cNvPr id="461" name="Google Shape;461;p28"/>
          <p:cNvSpPr/>
          <p:nvPr/>
        </p:nvSpPr>
        <p:spPr>
          <a:xfrm>
            <a:off x="944217" y="3870406"/>
            <a:ext cx="6400800" cy="2441388"/>
          </a:xfrm>
          <a:prstGeom prst="roundRect">
            <a:avLst>
              <a:gd name="adj" fmla="val 16667"/>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None/>
            </a:pPr>
            <a:r>
              <a:rPr lang="sl-SI" sz="2200">
                <a:solidFill>
                  <a:schemeClr val="lt1"/>
                </a:solidFill>
                <a:latin typeface="Avenir"/>
                <a:ea typeface="Avenir"/>
                <a:cs typeface="Avenir"/>
                <a:sym typeface="Avenir"/>
              </a:rPr>
              <a:t>Engaging in social activities like joining clubs, pursuing hobbies, volunteering, and participating in community programs can help mitigate the risks of isolation and loneliness by providing opportunities for interaction and creating a sense of purpose.</a:t>
            </a:r>
            <a:endParaRPr sz="2200" b="1">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20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fade">
                                      <p:cBhvr>
                                        <p:cTn id="12" dur="2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9"/>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Barriers of communication</a:t>
            </a:r>
            <a:endParaRPr/>
          </a:p>
        </p:txBody>
      </p:sp>
      <p:pic>
        <p:nvPicPr>
          <p:cNvPr id="468" name="Google Shape;468;p29"/>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69" name="Google Shape;469;p29"/>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70" name="Google Shape;470;p29"/>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800"/>
              <a:buNone/>
            </a:pPr>
            <a:r>
              <a:rPr lang="sl-SI" b="1">
                <a:latin typeface="Avenir"/>
                <a:ea typeface="Avenir"/>
                <a:cs typeface="Avenir"/>
                <a:sym typeface="Avenir"/>
              </a:rPr>
              <a:t>Hearing loss</a:t>
            </a:r>
            <a:endParaRPr b="1">
              <a:latin typeface="Avenir"/>
              <a:ea typeface="Avenir"/>
              <a:cs typeface="Avenir"/>
              <a:sym typeface="Avenir"/>
            </a:endParaRPr>
          </a:p>
          <a:p>
            <a:pPr marL="0" lvl="0" indent="0" algn="l" rtl="0">
              <a:lnSpc>
                <a:spcPct val="120000"/>
              </a:lnSpc>
              <a:spcBef>
                <a:spcPts val="1000"/>
              </a:spcBef>
              <a:spcAft>
                <a:spcPts val="0"/>
              </a:spcAft>
              <a:buClr>
                <a:schemeClr val="dk1"/>
              </a:buClr>
              <a:buSzPts val="1800"/>
              <a:buNone/>
            </a:pPr>
            <a:r>
              <a:rPr lang="sl-SI"/>
              <a:t>It is a common misconception that all older adults suffer from hearing loss. Many people do not even try to communicate with older people because they assume they cannot hear them anyway. While some older people do start to lose their hearing, you can help yourself with a hearing aid. When communicating with an older person with hearing loss, make sure you are both focused and looking at each other. This will help your loved one read your facial expressions and understand more clearly what you are saying.</a:t>
            </a:r>
            <a:endParaRPr/>
          </a:p>
        </p:txBody>
      </p:sp>
      <p:pic>
        <p:nvPicPr>
          <p:cNvPr id="471" name="Google Shape;471;p29" descr="Free Woman Listen To photo and picture"/>
          <p:cNvPicPr preferRelativeResize="0"/>
          <p:nvPr/>
        </p:nvPicPr>
        <p:blipFill rotWithShape="1">
          <a:blip r:embed="rId5">
            <a:alphaModFix/>
          </a:blip>
          <a:srcRect/>
          <a:stretch/>
        </p:blipFill>
        <p:spPr>
          <a:xfrm>
            <a:off x="4025348" y="4021459"/>
            <a:ext cx="5327374" cy="23556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500"/>
                                        <p:tgtEl>
                                          <p:spTgt spid="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xEl>
                                              <p:pRg st="1" end="1"/>
                                            </p:txEl>
                                          </p:spTgt>
                                        </p:tgtEl>
                                        <p:attrNameLst>
                                          <p:attrName>style.visibility</p:attrName>
                                        </p:attrNameLst>
                                      </p:cBhvr>
                                      <p:to>
                                        <p:strVal val="visible"/>
                                      </p:to>
                                    </p:set>
                                    <p:animEffect transition="in" filter="fade">
                                      <p:cBhvr>
                                        <p:cTn id="12" dur="500"/>
                                        <p:tgtEl>
                                          <p:spTgt spid="4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3" name="Google Shape;113;p3"/>
          <p:cNvSpPr txBox="1">
            <a:spLocks noGrp="1"/>
          </p:cNvSpPr>
          <p:nvPr>
            <p:ph type="ctrTitle"/>
          </p:nvPr>
        </p:nvSpPr>
        <p:spPr>
          <a:xfrm>
            <a:off x="1753051" y="650075"/>
            <a:ext cx="8194818" cy="1124073"/>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SOCIAL SKILLS AND COMMUNICATION</a:t>
            </a:r>
            <a:endParaRPr/>
          </a:p>
        </p:txBody>
      </p:sp>
      <p:sp>
        <p:nvSpPr>
          <p:cNvPr id="114" name="Google Shape;114;p3"/>
          <p:cNvSpPr/>
          <p:nvPr/>
        </p:nvSpPr>
        <p:spPr>
          <a:xfrm rot="10800000">
            <a:off x="-15345" y="3434819"/>
            <a:ext cx="348387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5" name="Google Shape;115;p3"/>
          <p:cNvSpPr/>
          <p:nvPr/>
        </p:nvSpPr>
        <p:spPr>
          <a:xfrm rot="10800000">
            <a:off x="3478380" y="3429000"/>
            <a:ext cx="5222189" cy="3428999"/>
          </a:xfrm>
          <a:prstGeom prst="rect">
            <a:avLst/>
          </a:prstGeom>
          <a:solidFill>
            <a:srgbClr val="FBB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6" name="Google Shape;116;p3"/>
          <p:cNvSpPr/>
          <p:nvPr/>
        </p:nvSpPr>
        <p:spPr>
          <a:xfrm flipH="1">
            <a:off x="-13052" y="3428997"/>
            <a:ext cx="3503659" cy="3451076"/>
          </a:xfrm>
          <a:custGeom>
            <a:avLst/>
            <a:gdLst/>
            <a:ahLst/>
            <a:cxnLst/>
            <a:rect l="l" t="t" r="r" b="b"/>
            <a:pathLst>
              <a:path w="2559050" h="2559050" extrusionOk="0">
                <a:moveTo>
                  <a:pt x="0" y="0"/>
                </a:moveTo>
                <a:lnTo>
                  <a:pt x="2559050" y="0"/>
                </a:lnTo>
                <a:cubicBezTo>
                  <a:pt x="2559050" y="1413324"/>
                  <a:pt x="1413324" y="2559050"/>
                  <a:pt x="0" y="2559050"/>
                </a:cubicBezTo>
                <a:close/>
              </a:path>
            </a:pathLst>
          </a:custGeom>
          <a:solidFill>
            <a:srgbClr val="FCD3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sp>
        <p:nvSpPr>
          <p:cNvPr id="117" name="Google Shape;117;p3"/>
          <p:cNvSpPr/>
          <p:nvPr/>
        </p:nvSpPr>
        <p:spPr>
          <a:xfrm rot="10800000">
            <a:off x="5274600" y="3428997"/>
            <a:ext cx="3429002" cy="3429003"/>
          </a:xfrm>
          <a:custGeom>
            <a:avLst/>
            <a:gdLst/>
            <a:ahLst/>
            <a:cxnLst/>
            <a:rect l="l" t="t" r="r" b="b"/>
            <a:pathLst>
              <a:path w="3484819" h="3430264" extrusionOk="0">
                <a:moveTo>
                  <a:pt x="0" y="0"/>
                </a:moveTo>
                <a:lnTo>
                  <a:pt x="3484819" y="0"/>
                </a:lnTo>
                <a:lnTo>
                  <a:pt x="0" y="3430264"/>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8" name="Google Shape;118;p3"/>
          <p:cNvSpPr/>
          <p:nvPr/>
        </p:nvSpPr>
        <p:spPr>
          <a:xfrm rot="10800000">
            <a:off x="8713620" y="3429000"/>
            <a:ext cx="348387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9" name="Google Shape;119;p3"/>
          <p:cNvSpPr/>
          <p:nvPr/>
        </p:nvSpPr>
        <p:spPr>
          <a:xfrm rot="-5400000" flipH="1">
            <a:off x="7863564" y="4266005"/>
            <a:ext cx="3429000" cy="1754986"/>
          </a:xfrm>
          <a:custGeom>
            <a:avLst/>
            <a:gdLst/>
            <a:ahLst/>
            <a:cxnLst/>
            <a:rect l="l" t="t" r="r" b="b"/>
            <a:pathLst>
              <a:path w="3423466" h="1718483" extrusionOk="0">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sp>
        <p:nvSpPr>
          <p:cNvPr id="120" name="Google Shape;120;p3"/>
          <p:cNvSpPr/>
          <p:nvPr/>
        </p:nvSpPr>
        <p:spPr>
          <a:xfrm rot="-5400000" flipH="1">
            <a:off x="9609279" y="4275275"/>
            <a:ext cx="3429000" cy="1736446"/>
          </a:xfrm>
          <a:custGeom>
            <a:avLst/>
            <a:gdLst/>
            <a:ahLst/>
            <a:cxnLst/>
            <a:rect l="l" t="t" r="r" b="b"/>
            <a:pathLst>
              <a:path w="3423466" h="1718483" extrusionOk="0">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venir"/>
              <a:ea typeface="Avenir"/>
              <a:cs typeface="Avenir"/>
              <a:sym typeface="Avenir"/>
            </a:endParaRPr>
          </a:p>
        </p:txBody>
      </p:sp>
      <p:pic>
        <p:nvPicPr>
          <p:cNvPr id="121" name="Google Shape;121;p3"/>
          <p:cNvPicPr preferRelativeResize="0"/>
          <p:nvPr/>
        </p:nvPicPr>
        <p:blipFill rotWithShape="1">
          <a:blip r:embed="rId3">
            <a:alphaModFix/>
          </a:blip>
          <a:srcRect/>
          <a:stretch/>
        </p:blipFill>
        <p:spPr>
          <a:xfrm>
            <a:off x="10136576" y="63029"/>
            <a:ext cx="1733789" cy="1733789"/>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10104838" y="2868881"/>
            <a:ext cx="1921510" cy="4287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Barriers of communication</a:t>
            </a:r>
            <a:endParaRPr/>
          </a:p>
        </p:txBody>
      </p:sp>
      <p:pic>
        <p:nvPicPr>
          <p:cNvPr id="478" name="Google Shape;478;p30"/>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79" name="Google Shape;479;p30"/>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80" name="Google Shape;480;p30"/>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chemeClr val="dk1"/>
              </a:buClr>
              <a:buSzPts val="1800"/>
              <a:buNone/>
            </a:pPr>
            <a:r>
              <a:rPr lang="sl-SI" b="1">
                <a:latin typeface="Avenir"/>
                <a:ea typeface="Avenir"/>
                <a:cs typeface="Avenir"/>
                <a:sym typeface="Avenir"/>
              </a:rPr>
              <a:t>Speech disorders</a:t>
            </a:r>
            <a:endParaRPr b="1">
              <a:latin typeface="Avenir"/>
              <a:ea typeface="Avenir"/>
              <a:cs typeface="Avenir"/>
              <a:sym typeface="Avenir"/>
            </a:endParaRPr>
          </a:p>
          <a:p>
            <a:pPr marL="0" lvl="0" indent="0" algn="l" rtl="0">
              <a:lnSpc>
                <a:spcPct val="120000"/>
              </a:lnSpc>
              <a:spcBef>
                <a:spcPts val="1000"/>
              </a:spcBef>
              <a:spcAft>
                <a:spcPts val="0"/>
              </a:spcAft>
              <a:buClr>
                <a:schemeClr val="dk1"/>
              </a:buClr>
              <a:buSzPts val="1800"/>
              <a:buNone/>
            </a:pPr>
            <a:r>
              <a:rPr lang="sl-SI"/>
              <a:t>Some medical conditions, such as stroke, Parkinson's disease or other neurological conditions, can cause communication difficulties in older people. In this case, it is very important to remember that just because your loved one cannot form words clearly, it does not mean that they cannot listen, think or feel. Communication in this case may require extra effort, but it is still possible.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animEffect transition="in" filter="fade">
                                      <p:cBhvr>
                                        <p:cTn id="7" dur="500"/>
                                        <p:tgtEl>
                                          <p:spTgt spid="4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xEl>
                                              <p:pRg st="1" end="1"/>
                                            </p:txEl>
                                          </p:spTgt>
                                        </p:tgtEl>
                                        <p:attrNameLst>
                                          <p:attrName>style.visibility</p:attrName>
                                        </p:attrNameLst>
                                      </p:cBhvr>
                                      <p:to>
                                        <p:strVal val="visible"/>
                                      </p:to>
                                    </p:set>
                                    <p:animEffect transition="in" filter="fade">
                                      <p:cBhvr>
                                        <p:cTn id="12" dur="500"/>
                                        <p:tgtEl>
                                          <p:spTgt spid="4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1"/>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Barriers of communication</a:t>
            </a:r>
            <a:endParaRPr/>
          </a:p>
        </p:txBody>
      </p:sp>
      <p:pic>
        <p:nvPicPr>
          <p:cNvPr id="487" name="Google Shape;487;p31"/>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88" name="Google Shape;488;p31"/>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89" name="Google Shape;489;p31"/>
          <p:cNvSpPr txBox="1">
            <a:spLocks noGrp="1"/>
          </p:cNvSpPr>
          <p:nvPr>
            <p:ph type="body" idx="1"/>
          </p:nvPr>
        </p:nvSpPr>
        <p:spPr>
          <a:xfrm>
            <a:off x="603344" y="1497967"/>
            <a:ext cx="10374460" cy="47590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800"/>
              <a:buNone/>
            </a:pPr>
            <a:r>
              <a:rPr lang="sl-SI" b="1">
                <a:latin typeface="Avenir"/>
                <a:ea typeface="Avenir"/>
                <a:cs typeface="Avenir"/>
                <a:sym typeface="Avenir"/>
              </a:rPr>
              <a:t>Language and understanding</a:t>
            </a:r>
            <a:endParaRPr/>
          </a:p>
          <a:p>
            <a:pPr marL="0" lvl="0" indent="0" algn="l" rtl="0">
              <a:lnSpc>
                <a:spcPct val="120000"/>
              </a:lnSpc>
              <a:spcBef>
                <a:spcPts val="1000"/>
              </a:spcBef>
              <a:spcAft>
                <a:spcPts val="0"/>
              </a:spcAft>
              <a:buClr>
                <a:schemeClr val="dk1"/>
              </a:buClr>
              <a:buSzPts val="1800"/>
              <a:buNone/>
            </a:pPr>
            <a:r>
              <a:rPr lang="sl-SI"/>
              <a:t>Language barriers can relate to specific terminology, e. g. medical, where other people have problem understanding it. Differences we can find between generation gaps, where grandchildren, e. g. teenagers can speak languages which they usually find on TV, radio, other internet channels. Parents and grandparent have problem understanding that language which brings a barrier to communication.</a:t>
            </a:r>
            <a:endParaRPr b="1">
              <a:latin typeface="Avenir"/>
              <a:ea typeface="Avenir"/>
              <a:cs typeface="Avenir"/>
              <a:sym typeface="Avenir"/>
            </a:endParaRPr>
          </a:p>
        </p:txBody>
      </p:sp>
      <p:pic>
        <p:nvPicPr>
          <p:cNvPr id="490" name="Google Shape;490;p31" descr="Free Children and an Elderly Man Sitting on a Bench Stock Photo"/>
          <p:cNvPicPr preferRelativeResize="0"/>
          <p:nvPr/>
        </p:nvPicPr>
        <p:blipFill rotWithShape="1">
          <a:blip r:embed="rId5">
            <a:alphaModFix/>
          </a:blip>
          <a:srcRect/>
          <a:stretch/>
        </p:blipFill>
        <p:spPr>
          <a:xfrm>
            <a:off x="3791674" y="3653510"/>
            <a:ext cx="4608651" cy="30752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fade">
                                      <p:cBhvr>
                                        <p:cTn id="7" dur="500"/>
                                        <p:tgtEl>
                                          <p:spTgt spid="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xEl>
                                              <p:pRg st="1" end="1"/>
                                            </p:txEl>
                                          </p:spTgt>
                                        </p:tgtEl>
                                        <p:attrNameLst>
                                          <p:attrName>style.visibility</p:attrName>
                                        </p:attrNameLst>
                                      </p:cBhvr>
                                      <p:to>
                                        <p:strVal val="visible"/>
                                      </p:to>
                                    </p:set>
                                    <p:animEffect transition="in" filter="fade">
                                      <p:cBhvr>
                                        <p:cTn id="12" dur="500"/>
                                        <p:tgtEl>
                                          <p:spTgt spid="4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title"/>
          </p:nvPr>
        </p:nvSpPr>
        <p:spPr>
          <a:xfrm>
            <a:off x="603344" y="257289"/>
            <a:ext cx="9950103" cy="863235"/>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Barriers of communication</a:t>
            </a:r>
            <a:endParaRPr/>
          </a:p>
        </p:txBody>
      </p:sp>
      <p:pic>
        <p:nvPicPr>
          <p:cNvPr id="497" name="Google Shape;497;p32"/>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498" name="Google Shape;498;p32"/>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499" name="Google Shape;499;p32"/>
          <p:cNvSpPr txBox="1">
            <a:spLocks noGrp="1"/>
          </p:cNvSpPr>
          <p:nvPr>
            <p:ph type="body" idx="1"/>
          </p:nvPr>
        </p:nvSpPr>
        <p:spPr>
          <a:xfrm>
            <a:off x="603344" y="1978810"/>
            <a:ext cx="6314291" cy="487919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800"/>
              <a:buNone/>
            </a:pPr>
            <a:r>
              <a:rPr lang="sl-SI" b="1">
                <a:latin typeface="Avenir"/>
                <a:ea typeface="Avenir"/>
                <a:cs typeface="Avenir"/>
                <a:sym typeface="Avenir"/>
              </a:rPr>
              <a:t>Cognitive challenges</a:t>
            </a:r>
            <a:endParaRPr b="1">
              <a:latin typeface="Avenir"/>
              <a:ea typeface="Avenir"/>
              <a:cs typeface="Avenir"/>
              <a:sym typeface="Avenir"/>
            </a:endParaRPr>
          </a:p>
          <a:p>
            <a:pPr marL="0" lvl="0" indent="0" algn="l" rtl="0">
              <a:lnSpc>
                <a:spcPct val="120000"/>
              </a:lnSpc>
              <a:spcBef>
                <a:spcPts val="1000"/>
              </a:spcBef>
              <a:spcAft>
                <a:spcPts val="0"/>
              </a:spcAft>
              <a:buClr>
                <a:schemeClr val="dk1"/>
              </a:buClr>
              <a:buSzPts val="1800"/>
              <a:buNone/>
            </a:pPr>
            <a:r>
              <a:rPr lang="sl-SI"/>
              <a:t>Talking to a person who is suffering from an illness such as Alzheimer's or dementia can be particularly difficult. </a:t>
            </a:r>
            <a:endParaRPr/>
          </a:p>
          <a:p>
            <a:pPr marL="0" lvl="0" indent="0" algn="l" rtl="0">
              <a:lnSpc>
                <a:spcPct val="120000"/>
              </a:lnSpc>
              <a:spcBef>
                <a:spcPts val="1000"/>
              </a:spcBef>
              <a:spcAft>
                <a:spcPts val="0"/>
              </a:spcAft>
              <a:buClr>
                <a:schemeClr val="dk1"/>
              </a:buClr>
              <a:buSzPts val="1800"/>
              <a:buNone/>
            </a:pPr>
            <a:r>
              <a:rPr lang="sl-SI"/>
              <a:t>They may find it difficult to understand you or may forget the conversation halfway through and start again. </a:t>
            </a:r>
            <a:endParaRPr/>
          </a:p>
          <a:p>
            <a:pPr marL="0" lvl="0" indent="0" algn="l" rtl="0">
              <a:lnSpc>
                <a:spcPct val="120000"/>
              </a:lnSpc>
              <a:spcBef>
                <a:spcPts val="1000"/>
              </a:spcBef>
              <a:spcAft>
                <a:spcPts val="0"/>
              </a:spcAft>
              <a:buClr>
                <a:schemeClr val="dk1"/>
              </a:buClr>
              <a:buSzPts val="1800"/>
              <a:buNone/>
            </a:pPr>
            <a:r>
              <a:rPr lang="sl-SI"/>
              <a:t>It is important to remember that the conversation is real and important to your loved one while the conversation is taking place. </a:t>
            </a:r>
            <a:endParaRPr/>
          </a:p>
        </p:txBody>
      </p:sp>
      <p:pic>
        <p:nvPicPr>
          <p:cNvPr id="500" name="Google Shape;500;p32" descr="Free An Elderly Man Looking at a Photo Album Stock Photo"/>
          <p:cNvPicPr preferRelativeResize="0"/>
          <p:nvPr/>
        </p:nvPicPr>
        <p:blipFill rotWithShape="1">
          <a:blip r:embed="rId5">
            <a:alphaModFix/>
          </a:blip>
          <a:srcRect/>
          <a:stretch/>
        </p:blipFill>
        <p:spPr>
          <a:xfrm>
            <a:off x="7284345" y="973253"/>
            <a:ext cx="3529840" cy="5283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xEl>
                                              <p:pRg st="0" end="0"/>
                                            </p:txEl>
                                          </p:spTgt>
                                        </p:tgtEl>
                                        <p:attrNameLst>
                                          <p:attrName>style.visibility</p:attrName>
                                        </p:attrNameLst>
                                      </p:cBhvr>
                                      <p:to>
                                        <p:strVal val="visible"/>
                                      </p:to>
                                    </p:set>
                                    <p:animEffect transition="in" filter="fade">
                                      <p:cBhvr>
                                        <p:cTn id="7" dur="500"/>
                                        <p:tgtEl>
                                          <p:spTgt spid="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xEl>
                                              <p:pRg st="1" end="1"/>
                                            </p:txEl>
                                          </p:spTgt>
                                        </p:tgtEl>
                                        <p:attrNameLst>
                                          <p:attrName>style.visibility</p:attrName>
                                        </p:attrNameLst>
                                      </p:cBhvr>
                                      <p:to>
                                        <p:strVal val="visible"/>
                                      </p:to>
                                    </p:set>
                                    <p:animEffect transition="in" filter="fade">
                                      <p:cBhvr>
                                        <p:cTn id="12" dur="500"/>
                                        <p:tgtEl>
                                          <p:spTgt spid="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
                                            <p:txEl>
                                              <p:pRg st="2" end="2"/>
                                            </p:txEl>
                                          </p:spTgt>
                                        </p:tgtEl>
                                        <p:attrNameLst>
                                          <p:attrName>style.visibility</p:attrName>
                                        </p:attrNameLst>
                                      </p:cBhvr>
                                      <p:to>
                                        <p:strVal val="visible"/>
                                      </p:to>
                                    </p:set>
                                    <p:animEffect transition="in" filter="fade">
                                      <p:cBhvr>
                                        <p:cTn id="17" dur="500"/>
                                        <p:tgtEl>
                                          <p:spTgt spid="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9">
                                            <p:txEl>
                                              <p:pRg st="3" end="3"/>
                                            </p:txEl>
                                          </p:spTgt>
                                        </p:tgtEl>
                                        <p:attrNameLst>
                                          <p:attrName>style.visibility</p:attrName>
                                        </p:attrNameLst>
                                      </p:cBhvr>
                                      <p:to>
                                        <p:strVal val="visible"/>
                                      </p:to>
                                    </p:set>
                                    <p:animEffect transition="in" filter="fade">
                                      <p:cBhvr>
                                        <p:cTn id="22" dur="500"/>
                                        <p:tgtEl>
                                          <p:spTgt spid="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3"/>
          <p:cNvSpPr txBox="1">
            <a:spLocks noGrp="1"/>
          </p:cNvSpPr>
          <p:nvPr>
            <p:ph type="title"/>
          </p:nvPr>
        </p:nvSpPr>
        <p:spPr>
          <a:xfrm>
            <a:off x="402846" y="780069"/>
            <a:ext cx="11565212" cy="1507376"/>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0"/>
              </a:spcBef>
              <a:spcAft>
                <a:spcPts val="0"/>
              </a:spcAft>
              <a:buClr>
                <a:schemeClr val="dk1"/>
              </a:buClr>
              <a:buSzPts val="3600"/>
              <a:buFont typeface="Avenir"/>
              <a:buNone/>
            </a:pPr>
            <a:r>
              <a:rPr lang="sl-SI" sz="3600"/>
              <a:t>What other barriers can you think of?</a:t>
            </a:r>
            <a:endParaRPr/>
          </a:p>
        </p:txBody>
      </p:sp>
      <p:sp>
        <p:nvSpPr>
          <p:cNvPr id="506" name="Google Shape;506;p33"/>
          <p:cNvSpPr txBox="1">
            <a:spLocks noGrp="1"/>
          </p:cNvSpPr>
          <p:nvPr>
            <p:ph type="body" idx="1"/>
          </p:nvPr>
        </p:nvSpPr>
        <p:spPr>
          <a:xfrm>
            <a:off x="1077362" y="2427316"/>
            <a:ext cx="9950103" cy="3513514"/>
          </a:xfrm>
          <a:prstGeom prst="rect">
            <a:avLst/>
          </a:prstGeom>
          <a:noFill/>
          <a:ln>
            <a:noFill/>
          </a:ln>
        </p:spPr>
        <p:txBody>
          <a:bodyPr spcFirstLastPara="1" wrap="square" lIns="91425" tIns="45700" rIns="91425" bIns="45700" anchor="t" anchorCtr="0">
            <a:normAutofit/>
          </a:bodyPr>
          <a:lstStyle/>
          <a:p>
            <a:pPr marL="228600" lvl="0" indent="-114300" algn="l" rtl="0">
              <a:lnSpc>
                <a:spcPct val="120000"/>
              </a:lnSpc>
              <a:spcBef>
                <a:spcPts val="0"/>
              </a:spcBef>
              <a:spcAft>
                <a:spcPts val="0"/>
              </a:spcAft>
              <a:buClr>
                <a:schemeClr val="dk1"/>
              </a:buClr>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13" name="Google Shape;513;p34"/>
          <p:cNvSpPr/>
          <p:nvPr/>
        </p:nvSpPr>
        <p:spPr>
          <a:xfrm rot="10800000">
            <a:off x="8696640" y="-148"/>
            <a:ext cx="3495360" cy="34014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14" name="Google Shape;514;p34"/>
          <p:cNvSpPr/>
          <p:nvPr/>
        </p:nvSpPr>
        <p:spPr>
          <a:xfrm rot="10800000" flipH="1">
            <a:off x="8695889" y="-5385"/>
            <a:ext cx="3496111" cy="3401447"/>
          </a:xfrm>
          <a:custGeom>
            <a:avLst/>
            <a:gdLst/>
            <a:ahLst/>
            <a:cxnLst/>
            <a:rect l="l" t="t" r="r" b="b"/>
            <a:pathLst>
              <a:path w="2559050" h="2559050" extrusionOk="0">
                <a:moveTo>
                  <a:pt x="0" y="0"/>
                </a:moveTo>
                <a:lnTo>
                  <a:pt x="2559050" y="0"/>
                </a:lnTo>
                <a:cubicBezTo>
                  <a:pt x="2559050" y="1413324"/>
                  <a:pt x="1413324" y="2559050"/>
                  <a:pt x="0" y="2559050"/>
                </a:cubicBezTo>
                <a:close/>
              </a:path>
            </a:pathLst>
          </a:custGeom>
          <a:solidFill>
            <a:srgbClr val="FBB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venir"/>
              <a:ea typeface="Avenir"/>
              <a:cs typeface="Avenir"/>
              <a:sym typeface="Avenir"/>
            </a:endParaRPr>
          </a:p>
        </p:txBody>
      </p:sp>
      <p:pic>
        <p:nvPicPr>
          <p:cNvPr id="515" name="Google Shape;515;p34"/>
          <p:cNvPicPr preferRelativeResize="0"/>
          <p:nvPr/>
        </p:nvPicPr>
        <p:blipFill rotWithShape="1">
          <a:blip r:embed="rId3">
            <a:alphaModFix/>
          </a:blip>
          <a:srcRect/>
          <a:stretch/>
        </p:blipFill>
        <p:spPr>
          <a:xfrm>
            <a:off x="8853486" y="244534"/>
            <a:ext cx="1377815" cy="1377815"/>
          </a:xfrm>
          <a:prstGeom prst="rect">
            <a:avLst/>
          </a:prstGeom>
          <a:noFill/>
          <a:ln>
            <a:noFill/>
          </a:ln>
        </p:spPr>
      </p:pic>
      <p:pic>
        <p:nvPicPr>
          <p:cNvPr id="516" name="Google Shape;516;p34"/>
          <p:cNvPicPr preferRelativeResize="0"/>
          <p:nvPr/>
        </p:nvPicPr>
        <p:blipFill rotWithShape="1">
          <a:blip r:embed="rId4">
            <a:alphaModFix/>
          </a:blip>
          <a:srcRect/>
          <a:stretch/>
        </p:blipFill>
        <p:spPr>
          <a:xfrm>
            <a:off x="8853486" y="1641668"/>
            <a:ext cx="1570804" cy="353863"/>
          </a:xfrm>
          <a:prstGeom prst="rect">
            <a:avLst/>
          </a:prstGeom>
          <a:noFill/>
          <a:ln>
            <a:noFill/>
          </a:ln>
        </p:spPr>
      </p:pic>
      <p:sp>
        <p:nvSpPr>
          <p:cNvPr id="517" name="Google Shape;517;p34"/>
          <p:cNvSpPr txBox="1"/>
          <p:nvPr/>
        </p:nvSpPr>
        <p:spPr>
          <a:xfrm>
            <a:off x="157972" y="2113835"/>
            <a:ext cx="6796732" cy="22548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800"/>
              <a:buFont typeface="Arial"/>
              <a:buNone/>
            </a:pPr>
            <a:endParaRPr sz="1800">
              <a:solidFill>
                <a:schemeClr val="dk1"/>
              </a:solidFill>
              <a:latin typeface="Avenir"/>
              <a:ea typeface="Avenir"/>
              <a:cs typeface="Avenir"/>
              <a:sym typeface="Avenir"/>
            </a:endParaRPr>
          </a:p>
        </p:txBody>
      </p:sp>
      <p:sp>
        <p:nvSpPr>
          <p:cNvPr id="518" name="Google Shape;518;p34"/>
          <p:cNvSpPr/>
          <p:nvPr/>
        </p:nvSpPr>
        <p:spPr>
          <a:xfrm>
            <a:off x="1208529" y="3136300"/>
            <a:ext cx="521777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5400" b="0" cap="none">
                <a:solidFill>
                  <a:schemeClr val="accent1"/>
                </a:solidFill>
                <a:latin typeface="Avenir"/>
                <a:ea typeface="Avenir"/>
                <a:cs typeface="Avenir"/>
                <a:sym typeface="Avenir"/>
              </a:rPr>
              <a:t>What </a:t>
            </a:r>
            <a:r>
              <a:rPr lang="sl-SI" sz="5400">
                <a:solidFill>
                  <a:schemeClr val="accent1"/>
                </a:solidFill>
                <a:latin typeface="Avenir"/>
                <a:ea typeface="Avenir"/>
                <a:cs typeface="Avenir"/>
                <a:sym typeface="Avenir"/>
              </a:rPr>
              <a:t>can we</a:t>
            </a:r>
            <a:r>
              <a:rPr lang="sl-SI" sz="5400" b="0" cap="none">
                <a:solidFill>
                  <a:schemeClr val="accent1"/>
                </a:solidFill>
                <a:latin typeface="Avenir"/>
                <a:ea typeface="Avenir"/>
                <a:cs typeface="Avenir"/>
                <a:sym typeface="Avenir"/>
              </a:rPr>
              <a:t> do</a:t>
            </a:r>
            <a:endParaRPr/>
          </a:p>
        </p:txBody>
      </p:sp>
      <p:pic>
        <p:nvPicPr>
          <p:cNvPr id="519" name="Google Shape;519;p34" descr="Free Question Question Mark vector and picture"/>
          <p:cNvPicPr preferRelativeResize="0"/>
          <p:nvPr/>
        </p:nvPicPr>
        <p:blipFill rotWithShape="1">
          <a:blip r:embed="rId5">
            <a:alphaModFix/>
          </a:blip>
          <a:srcRect/>
          <a:stretch/>
        </p:blipFill>
        <p:spPr>
          <a:xfrm>
            <a:off x="6550537" y="2220463"/>
            <a:ext cx="900940" cy="1597234"/>
          </a:xfrm>
          <a:prstGeom prst="rect">
            <a:avLst/>
          </a:prstGeom>
          <a:noFill/>
          <a:ln>
            <a:noFill/>
          </a:ln>
        </p:spPr>
      </p:pic>
      <p:pic>
        <p:nvPicPr>
          <p:cNvPr id="520" name="Google Shape;520;p34" descr="Free brain idea light illustration"/>
          <p:cNvPicPr preferRelativeResize="0"/>
          <p:nvPr/>
        </p:nvPicPr>
        <p:blipFill rotWithShape="1">
          <a:blip r:embed="rId6">
            <a:alphaModFix/>
          </a:blip>
          <a:srcRect/>
          <a:stretch/>
        </p:blipFill>
        <p:spPr>
          <a:xfrm>
            <a:off x="8695889" y="3817697"/>
            <a:ext cx="3491835" cy="261343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800">
                <a:solidFill>
                  <a:schemeClr val="lt1"/>
                </a:solidFill>
                <a:latin typeface="Avenir"/>
                <a:ea typeface="Avenir"/>
                <a:cs typeface="Avenir"/>
                <a:sym typeface="Avenir"/>
              </a:rPr>
              <a:t>Reduce social isolation</a:t>
            </a:r>
            <a:endParaRPr sz="2800">
              <a:solidFill>
                <a:schemeClr val="lt1"/>
              </a:solidFill>
              <a:latin typeface="Avenir"/>
              <a:ea typeface="Avenir"/>
              <a:cs typeface="Avenir"/>
              <a:sym typeface="Avenir"/>
            </a:endParaRPr>
          </a:p>
        </p:txBody>
      </p:sp>
      <p:sp>
        <p:nvSpPr>
          <p:cNvPr id="526" name="Google Shape;526;p35"/>
          <p:cNvSpPr txBox="1">
            <a:spLocks noGrp="1"/>
          </p:cNvSpPr>
          <p:nvPr>
            <p:ph type="body" idx="1"/>
          </p:nvPr>
        </p:nvSpPr>
        <p:spPr>
          <a:xfrm>
            <a:off x="811108" y="1705279"/>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Strong communication skills help seniors maintain social connections, preventing feelings of loneliness and isolation. Engaging in meaningful conversations with family, friends, and community members can provide emotional support and a sense of belonging.</a:t>
            </a:r>
            <a:endParaRPr/>
          </a:p>
          <a:p>
            <a:pPr marL="228600" lvl="0" indent="-228600" algn="just" rtl="0">
              <a:lnSpc>
                <a:spcPct val="120000"/>
              </a:lnSpc>
              <a:spcBef>
                <a:spcPts val="1000"/>
              </a:spcBef>
              <a:spcAft>
                <a:spcPts val="0"/>
              </a:spcAft>
              <a:buClr>
                <a:schemeClr val="dk1"/>
              </a:buClr>
              <a:buSzPts val="1800"/>
              <a:buChar char="•"/>
            </a:pPr>
            <a:r>
              <a:rPr lang="sl-SI"/>
              <a:t>Seniors who communicate effectively are more likely to stay socially active, participate in group activities, and build new friendships, which positively impacts mental health.</a:t>
            </a:r>
            <a:endParaRPr b="1"/>
          </a:p>
        </p:txBody>
      </p:sp>
      <p:pic>
        <p:nvPicPr>
          <p:cNvPr id="527" name="Google Shape;527;p35"/>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28" name="Google Shape;528;p35"/>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29" name="Google Shape;529;p35"/>
          <p:cNvSpPr txBox="1"/>
          <p:nvPr/>
        </p:nvSpPr>
        <p:spPr>
          <a:xfrm>
            <a:off x="396510" y="-608331"/>
            <a:ext cx="10533591"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ENHANCING SOCIAL SKILLS AND COMMUNICATION IN RETIREMENT</a:t>
            </a:r>
            <a:endParaRPr sz="2400" b="1">
              <a:solidFill>
                <a:schemeClr val="dk1"/>
              </a:solidFill>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Improve cognitive health</a:t>
            </a:r>
            <a:endParaRPr sz="2400">
              <a:solidFill>
                <a:schemeClr val="lt1"/>
              </a:solidFill>
              <a:latin typeface="Avenir"/>
              <a:ea typeface="Avenir"/>
              <a:cs typeface="Avenir"/>
              <a:sym typeface="Avenir"/>
            </a:endParaRPr>
          </a:p>
        </p:txBody>
      </p:sp>
      <p:pic>
        <p:nvPicPr>
          <p:cNvPr id="535" name="Google Shape;535;p36"/>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36" name="Google Shape;536;p36"/>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37" name="Google Shape;537;p36"/>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IN RETIREMENT</a:t>
            </a:r>
            <a:endParaRPr sz="2400" b="1">
              <a:solidFill>
                <a:schemeClr val="dk1"/>
              </a:solidFill>
              <a:latin typeface="Avenir"/>
              <a:ea typeface="Avenir"/>
              <a:cs typeface="Avenir"/>
              <a:sym typeface="Avenir"/>
            </a:endParaRPr>
          </a:p>
        </p:txBody>
      </p:sp>
      <p:sp>
        <p:nvSpPr>
          <p:cNvPr id="538" name="Google Shape;538;p36"/>
          <p:cNvSpPr txBox="1">
            <a:spLocks noGrp="1"/>
          </p:cNvSpPr>
          <p:nvPr>
            <p:ph type="body" idx="1"/>
          </p:nvPr>
        </p:nvSpPr>
        <p:spPr>
          <a:xfrm>
            <a:off x="811108" y="2054572"/>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Engaging in social interactions can keep the mind sharp and improve cognitive function. Conversations require seniors to process information, think critically, and recall memories, which can be beneficial for brain health.</a:t>
            </a:r>
            <a:endParaRPr/>
          </a:p>
          <a:p>
            <a:pPr marL="228600" lvl="0" indent="-228600" algn="just" rtl="0">
              <a:lnSpc>
                <a:spcPct val="120000"/>
              </a:lnSpc>
              <a:spcBef>
                <a:spcPts val="1000"/>
              </a:spcBef>
              <a:spcAft>
                <a:spcPts val="0"/>
              </a:spcAft>
              <a:buClr>
                <a:schemeClr val="dk1"/>
              </a:buClr>
              <a:buSzPts val="1800"/>
              <a:buChar char="•"/>
            </a:pPr>
            <a:r>
              <a:rPr lang="sl-SI"/>
              <a:t>Effective communication encourages lifelong learning and mental stimulation, which can potentially slow cognitive decline associated with aging.</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7"/>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Boost emotional </a:t>
            </a:r>
            <a:endParaRPr/>
          </a:p>
          <a:p>
            <a:pPr marL="0" marR="0" lvl="0" indent="0" algn="ctr" rtl="0">
              <a:spcBef>
                <a:spcPts val="0"/>
              </a:spcBef>
              <a:spcAft>
                <a:spcPts val="0"/>
              </a:spcAft>
              <a:buNone/>
            </a:pPr>
            <a:r>
              <a:rPr lang="sl-SI" sz="2400">
                <a:solidFill>
                  <a:schemeClr val="lt1"/>
                </a:solidFill>
                <a:latin typeface="Avenir"/>
                <a:ea typeface="Avenir"/>
                <a:cs typeface="Avenir"/>
                <a:sym typeface="Avenir"/>
              </a:rPr>
              <a:t>well-being</a:t>
            </a:r>
            <a:endParaRPr sz="2400">
              <a:solidFill>
                <a:schemeClr val="lt1"/>
              </a:solidFill>
              <a:latin typeface="Avenir"/>
              <a:ea typeface="Avenir"/>
              <a:cs typeface="Avenir"/>
              <a:sym typeface="Avenir"/>
            </a:endParaRPr>
          </a:p>
        </p:txBody>
      </p:sp>
      <p:pic>
        <p:nvPicPr>
          <p:cNvPr id="544" name="Google Shape;544;p37"/>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45" name="Google Shape;545;p37"/>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46" name="Google Shape;546;p37"/>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IN RETIREMENT</a:t>
            </a:r>
            <a:endParaRPr sz="2400" b="1">
              <a:solidFill>
                <a:schemeClr val="dk1"/>
              </a:solidFill>
              <a:latin typeface="Avenir"/>
              <a:ea typeface="Avenir"/>
              <a:cs typeface="Avenir"/>
              <a:sym typeface="Avenir"/>
            </a:endParaRPr>
          </a:p>
        </p:txBody>
      </p:sp>
      <p:sp>
        <p:nvSpPr>
          <p:cNvPr id="547" name="Google Shape;547;p37"/>
          <p:cNvSpPr txBox="1">
            <a:spLocks noGrp="1"/>
          </p:cNvSpPr>
          <p:nvPr>
            <p:ph type="body" idx="1"/>
          </p:nvPr>
        </p:nvSpPr>
        <p:spPr>
          <a:xfrm>
            <a:off x="811108" y="2054572"/>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Being able to express emotions, share experiences, and discuss concerns can relieve stress and promote emotional well-being. Communication allows seniors to articulate their needs and feelings, which can reduce anxiety and improve mood.</a:t>
            </a:r>
            <a:endParaRPr/>
          </a:p>
          <a:p>
            <a:pPr marL="228600" lvl="0" indent="-228600" algn="just" rtl="0">
              <a:lnSpc>
                <a:spcPct val="120000"/>
              </a:lnSpc>
              <a:spcBef>
                <a:spcPts val="1000"/>
              </a:spcBef>
              <a:spcAft>
                <a:spcPts val="0"/>
              </a:spcAft>
              <a:buClr>
                <a:schemeClr val="dk1"/>
              </a:buClr>
              <a:buSzPts val="1800"/>
              <a:buChar char="•"/>
            </a:pPr>
            <a:r>
              <a:rPr lang="sl-SI"/>
              <a:t>Social skills help seniors engage in meaningful and empathetic conversations, providing opportunities for mutual support and companionship.</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8"/>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Promote independence and empowerment</a:t>
            </a:r>
            <a:endParaRPr sz="2400">
              <a:solidFill>
                <a:schemeClr val="lt1"/>
              </a:solidFill>
              <a:latin typeface="Avenir"/>
              <a:ea typeface="Avenir"/>
              <a:cs typeface="Avenir"/>
              <a:sym typeface="Avenir"/>
            </a:endParaRPr>
          </a:p>
        </p:txBody>
      </p:sp>
      <p:pic>
        <p:nvPicPr>
          <p:cNvPr id="553" name="Google Shape;553;p38"/>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54" name="Google Shape;554;p38"/>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55" name="Google Shape;555;p38"/>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IN RETIREMENT</a:t>
            </a:r>
            <a:endParaRPr sz="2400" b="1">
              <a:solidFill>
                <a:schemeClr val="dk1"/>
              </a:solidFill>
              <a:latin typeface="Avenir"/>
              <a:ea typeface="Avenir"/>
              <a:cs typeface="Avenir"/>
              <a:sym typeface="Avenir"/>
            </a:endParaRPr>
          </a:p>
        </p:txBody>
      </p:sp>
      <p:sp>
        <p:nvSpPr>
          <p:cNvPr id="556" name="Google Shape;556;p38"/>
          <p:cNvSpPr txBox="1">
            <a:spLocks noGrp="1"/>
          </p:cNvSpPr>
          <p:nvPr>
            <p:ph type="body" idx="1"/>
          </p:nvPr>
        </p:nvSpPr>
        <p:spPr>
          <a:xfrm>
            <a:off x="811108" y="2054572"/>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Effective communication enables seniors to advocate for their needs, whether it’s expressing preferences in healthcare settings, making decisions, or managing daily life. This sense of autonomy fosters empowerment and independence.</a:t>
            </a:r>
            <a:endParaRPr/>
          </a:p>
          <a:p>
            <a:pPr marL="228600" lvl="0" indent="-228600" algn="just" rtl="0">
              <a:lnSpc>
                <a:spcPct val="120000"/>
              </a:lnSpc>
              <a:spcBef>
                <a:spcPts val="1000"/>
              </a:spcBef>
              <a:spcAft>
                <a:spcPts val="0"/>
              </a:spcAft>
              <a:buClr>
                <a:schemeClr val="dk1"/>
              </a:buClr>
              <a:buSzPts val="1800"/>
              <a:buChar char="•"/>
            </a:pPr>
            <a:r>
              <a:rPr lang="sl-SI"/>
              <a:t>Clear communication can help seniors navigate services, understand instructions, and interact with healthcare providers more confidently, leading to better care and quality of life.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9"/>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Encourage physical activity and social engagement</a:t>
            </a:r>
            <a:endParaRPr sz="2400">
              <a:solidFill>
                <a:schemeClr val="lt1"/>
              </a:solidFill>
              <a:latin typeface="Avenir"/>
              <a:ea typeface="Avenir"/>
              <a:cs typeface="Avenir"/>
              <a:sym typeface="Avenir"/>
            </a:endParaRPr>
          </a:p>
        </p:txBody>
      </p:sp>
      <p:pic>
        <p:nvPicPr>
          <p:cNvPr id="562" name="Google Shape;562;p39"/>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63" name="Google Shape;563;p39"/>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64" name="Google Shape;564;p39"/>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IN RETIREMENT</a:t>
            </a:r>
            <a:endParaRPr sz="2400" b="1">
              <a:solidFill>
                <a:schemeClr val="dk1"/>
              </a:solidFill>
              <a:latin typeface="Avenir"/>
              <a:ea typeface="Avenir"/>
              <a:cs typeface="Avenir"/>
              <a:sym typeface="Avenir"/>
            </a:endParaRPr>
          </a:p>
        </p:txBody>
      </p:sp>
      <p:sp>
        <p:nvSpPr>
          <p:cNvPr id="565" name="Google Shape;565;p39"/>
          <p:cNvSpPr txBox="1">
            <a:spLocks noGrp="1"/>
          </p:cNvSpPr>
          <p:nvPr>
            <p:ph type="body" idx="1"/>
          </p:nvPr>
        </p:nvSpPr>
        <p:spPr>
          <a:xfrm>
            <a:off x="811108" y="1825972"/>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Seniors with strong social skills are more likely to join social clubs, fitness groups, or community centers, encouraging physical activity and promoting a healthier lifestyle.</a:t>
            </a:r>
            <a:endParaRPr/>
          </a:p>
          <a:p>
            <a:pPr marL="228600" lvl="0" indent="-228600" algn="just" rtl="0">
              <a:lnSpc>
                <a:spcPct val="120000"/>
              </a:lnSpc>
              <a:spcBef>
                <a:spcPts val="1000"/>
              </a:spcBef>
              <a:spcAft>
                <a:spcPts val="0"/>
              </a:spcAft>
              <a:buClr>
                <a:schemeClr val="dk1"/>
              </a:buClr>
              <a:buSzPts val="1800"/>
              <a:buChar char="•"/>
            </a:pPr>
            <a:r>
              <a:rPr lang="sl-SI"/>
              <a:t>Group activities and social gatherings provide both mental and physical benefits, reducing the risk of depression and encouraging a more active and fulfilling life.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9" name="Google Shape;129;p4"/>
          <p:cNvSpPr txBox="1">
            <a:spLocks noGrp="1"/>
          </p:cNvSpPr>
          <p:nvPr>
            <p:ph type="title"/>
          </p:nvPr>
        </p:nvSpPr>
        <p:spPr>
          <a:xfrm>
            <a:off x="438539" y="4085273"/>
            <a:ext cx="4183337" cy="200474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3200"/>
              <a:buFont typeface="Avenir"/>
              <a:buNone/>
            </a:pPr>
            <a:r>
              <a:rPr lang="sl-SI"/>
              <a:t>SOCIAL SKILLS AND COMMUNICATION</a:t>
            </a:r>
            <a:endParaRPr/>
          </a:p>
        </p:txBody>
      </p:sp>
      <p:pic>
        <p:nvPicPr>
          <p:cNvPr id="130" name="Google Shape;130;p4" descr="Slika, ki vsebuje besede oseba, oblačila, človeški obraz, starejši občan&#10;&#10;Opis je samodejno ustvarjen"/>
          <p:cNvPicPr preferRelativeResize="0"/>
          <p:nvPr/>
        </p:nvPicPr>
        <p:blipFill rotWithShape="1">
          <a:blip r:embed="rId3">
            <a:alphaModFix/>
          </a:blip>
          <a:srcRect t="14985" r="1" b="37969"/>
          <a:stretch/>
        </p:blipFill>
        <p:spPr>
          <a:xfrm>
            <a:off x="20" y="-1049"/>
            <a:ext cx="8703105" cy="3429001"/>
          </a:xfrm>
          <a:prstGeom prst="rect">
            <a:avLst/>
          </a:prstGeom>
          <a:noFill/>
          <a:ln>
            <a:noFill/>
          </a:ln>
        </p:spPr>
      </p:pic>
      <p:sp>
        <p:nvSpPr>
          <p:cNvPr id="131" name="Google Shape;131;p4"/>
          <p:cNvSpPr/>
          <p:nvPr/>
        </p:nvSpPr>
        <p:spPr>
          <a:xfrm>
            <a:off x="8701003" y="-1"/>
            <a:ext cx="3487577" cy="3429000"/>
          </a:xfrm>
          <a:prstGeom prst="rect">
            <a:avLst/>
          </a:prstGeom>
          <a:solidFill>
            <a:srgbClr val="FBB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32" name="Google Shape;132;p4"/>
          <p:cNvSpPr/>
          <p:nvPr/>
        </p:nvSpPr>
        <p:spPr>
          <a:xfrm rot="10800000">
            <a:off x="5224346" y="-2096"/>
            <a:ext cx="3484819" cy="3430048"/>
          </a:xfrm>
          <a:custGeom>
            <a:avLst/>
            <a:gdLst/>
            <a:ahLst/>
            <a:cxnLst/>
            <a:rect l="l" t="t" r="r" b="b"/>
            <a:pathLst>
              <a:path w="3484819" h="3430264" extrusionOk="0">
                <a:moveTo>
                  <a:pt x="0" y="0"/>
                </a:moveTo>
                <a:lnTo>
                  <a:pt x="3484819" y="0"/>
                </a:lnTo>
                <a:lnTo>
                  <a:pt x="0" y="3430264"/>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33" name="Google Shape;133;p4"/>
          <p:cNvPicPr preferRelativeResize="0"/>
          <p:nvPr/>
        </p:nvPicPr>
        <p:blipFill rotWithShape="1">
          <a:blip r:embed="rId4">
            <a:alphaModFix/>
          </a:blip>
          <a:srcRect r="-1" b="-1"/>
          <a:stretch/>
        </p:blipFill>
        <p:spPr>
          <a:xfrm>
            <a:off x="8914500" y="178410"/>
            <a:ext cx="3070456" cy="3070456"/>
          </a:xfrm>
          <a:custGeom>
            <a:avLst/>
            <a:gdLst/>
            <a:ahLst/>
            <a:cxnLst/>
            <a:rect l="l" t="t" r="r" b="b"/>
            <a:pathLst>
              <a:path w="3070456" h="3070456" extrusionOk="0">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a:noFill/>
          <a:ln>
            <a:noFill/>
          </a:ln>
        </p:spPr>
      </p:pic>
      <p:sp>
        <p:nvSpPr>
          <p:cNvPr id="134" name="Google Shape;134;p4"/>
          <p:cNvSpPr txBox="1">
            <a:spLocks noGrp="1"/>
          </p:cNvSpPr>
          <p:nvPr>
            <p:ph type="body" idx="1"/>
          </p:nvPr>
        </p:nvSpPr>
        <p:spPr>
          <a:xfrm>
            <a:off x="4939748" y="3945835"/>
            <a:ext cx="6390861" cy="2420851"/>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0"/>
              </a:spcBef>
              <a:spcAft>
                <a:spcPts val="0"/>
              </a:spcAft>
              <a:buClr>
                <a:schemeClr val="dk1"/>
              </a:buClr>
              <a:buSzPts val="1800"/>
              <a:buNone/>
            </a:pPr>
            <a:r>
              <a:rPr lang="sl-SI"/>
              <a:t>Social skills and communication are important aspect of every human being. They allow individuals to interact with others and transmit information. Improved social skills and communication help seniors to enhance their ability to connect with others, leads to better emotional and cognitive health, and promotes a more engaged, independent, and satisfying life. </a:t>
            </a:r>
            <a:endParaRPr/>
          </a:p>
          <a:p>
            <a:pPr marL="0" lvl="0" indent="0" algn="just" rtl="0">
              <a:lnSpc>
                <a:spcPct val="120000"/>
              </a:lnSpc>
              <a:spcBef>
                <a:spcPts val="1000"/>
              </a:spcBef>
              <a:spcAft>
                <a:spcPts val="0"/>
              </a:spcAft>
              <a:buClr>
                <a:schemeClr val="dk1"/>
              </a:buClr>
              <a:buSzPts val="1800"/>
              <a:buNone/>
            </a:pPr>
            <a:endParaRPr/>
          </a:p>
        </p:txBody>
      </p:sp>
      <p:pic>
        <p:nvPicPr>
          <p:cNvPr id="135" name="Google Shape;135;p4"/>
          <p:cNvPicPr preferRelativeResize="0"/>
          <p:nvPr/>
        </p:nvPicPr>
        <p:blipFill rotWithShape="1">
          <a:blip r:embed="rId5">
            <a:alphaModFix/>
          </a:blip>
          <a:srcRect/>
          <a:stretch/>
        </p:blipFill>
        <p:spPr>
          <a:xfrm>
            <a:off x="10926069" y="6367733"/>
            <a:ext cx="1109568" cy="2499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0"/>
          <p:cNvSpPr/>
          <p:nvPr/>
        </p:nvSpPr>
        <p:spPr>
          <a:xfrm>
            <a:off x="7253954" y="2299435"/>
            <a:ext cx="4126938" cy="3269182"/>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Build stronger family relations</a:t>
            </a:r>
            <a:endParaRPr sz="2400">
              <a:solidFill>
                <a:schemeClr val="lt1"/>
              </a:solidFill>
              <a:latin typeface="Avenir"/>
              <a:ea typeface="Avenir"/>
              <a:cs typeface="Avenir"/>
              <a:sym typeface="Avenir"/>
            </a:endParaRPr>
          </a:p>
        </p:txBody>
      </p:sp>
      <p:pic>
        <p:nvPicPr>
          <p:cNvPr id="571" name="Google Shape;571;p40"/>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72" name="Google Shape;572;p40"/>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73" name="Google Shape;573;p40"/>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IN RETIREMENT</a:t>
            </a:r>
            <a:endParaRPr sz="2400" b="1">
              <a:solidFill>
                <a:schemeClr val="dk1"/>
              </a:solidFill>
              <a:latin typeface="Avenir"/>
              <a:ea typeface="Avenir"/>
              <a:cs typeface="Avenir"/>
              <a:sym typeface="Avenir"/>
            </a:endParaRPr>
          </a:p>
        </p:txBody>
      </p:sp>
      <p:sp>
        <p:nvSpPr>
          <p:cNvPr id="574" name="Google Shape;574;p40"/>
          <p:cNvSpPr txBox="1">
            <a:spLocks noGrp="1"/>
          </p:cNvSpPr>
          <p:nvPr>
            <p:ph type="body" idx="1"/>
          </p:nvPr>
        </p:nvSpPr>
        <p:spPr>
          <a:xfrm>
            <a:off x="811108" y="1825972"/>
            <a:ext cx="5363195"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a:t>Social skills help seniors maintain healthy communication with family members, allowing them to stay connected with children, grandchildren, and other relatives. This strengthens familial bonds, provides a support system, and keeps them involved in family life.</a:t>
            </a:r>
            <a:endParaRPr/>
          </a:p>
          <a:p>
            <a:pPr marL="228600" lvl="0" indent="-228600" algn="just" rtl="0">
              <a:lnSpc>
                <a:spcPct val="120000"/>
              </a:lnSpc>
              <a:spcBef>
                <a:spcPts val="1000"/>
              </a:spcBef>
              <a:spcAft>
                <a:spcPts val="0"/>
              </a:spcAft>
              <a:buClr>
                <a:schemeClr val="dk1"/>
              </a:buClr>
              <a:buSzPts val="1800"/>
              <a:buChar char="•"/>
            </a:pPr>
            <a:r>
              <a:rPr lang="sl-SI"/>
              <a:t>Understanding how to communicate across different generations (e.g., using digital communication tools like smartphones) can bridge the gap between seniors and younger family members.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p:nvPr/>
        </p:nvSpPr>
        <p:spPr>
          <a:xfrm>
            <a:off x="4119158" y="3531816"/>
            <a:ext cx="2784567" cy="1427739"/>
          </a:xfrm>
          <a:prstGeom prst="cloud">
            <a:avLst/>
          </a:prstGeom>
          <a:solidFill>
            <a:srgbClr val="92D050"/>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400">
                <a:solidFill>
                  <a:schemeClr val="lt1"/>
                </a:solidFill>
                <a:latin typeface="Avenir"/>
                <a:ea typeface="Avenir"/>
                <a:cs typeface="Avenir"/>
                <a:sym typeface="Avenir"/>
              </a:rPr>
              <a:t>Possibilities</a:t>
            </a:r>
            <a:endParaRPr sz="2400">
              <a:solidFill>
                <a:schemeClr val="lt1"/>
              </a:solidFill>
              <a:latin typeface="Avenir"/>
              <a:ea typeface="Avenir"/>
              <a:cs typeface="Avenir"/>
              <a:sym typeface="Avenir"/>
            </a:endParaRPr>
          </a:p>
        </p:txBody>
      </p:sp>
      <p:pic>
        <p:nvPicPr>
          <p:cNvPr id="580" name="Google Shape;580;p41"/>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81" name="Google Shape;581;p41"/>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82" name="Google Shape;582;p41"/>
          <p:cNvSpPr txBox="1"/>
          <p:nvPr/>
        </p:nvSpPr>
        <p:spPr>
          <a:xfrm>
            <a:off x="187789" y="198783"/>
            <a:ext cx="7693941" cy="841096"/>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110000"/>
              </a:lnSpc>
              <a:spcBef>
                <a:spcPts val="0"/>
              </a:spcBef>
              <a:spcAft>
                <a:spcPts val="0"/>
              </a:spcAft>
              <a:buClr>
                <a:schemeClr val="dk1"/>
              </a:buClr>
              <a:buSzPct val="100000"/>
              <a:buFont typeface="Avenir"/>
              <a:buNone/>
            </a:pPr>
            <a:r>
              <a:rPr lang="sl-SI" sz="2400" b="1">
                <a:solidFill>
                  <a:schemeClr val="dk1"/>
                </a:solidFill>
                <a:latin typeface="Avenir"/>
                <a:ea typeface="Avenir"/>
                <a:cs typeface="Avenir"/>
                <a:sym typeface="Avenir"/>
              </a:rPr>
              <a:t>SOCIAL SKILLS AND COMMUNICATION </a:t>
            </a:r>
            <a:endParaRPr/>
          </a:p>
          <a:p>
            <a:pPr marL="0" marR="0" lvl="0" indent="0" algn="l" rtl="0">
              <a:lnSpc>
                <a:spcPct val="110000"/>
              </a:lnSpc>
              <a:spcBef>
                <a:spcPts val="0"/>
              </a:spcBef>
              <a:spcAft>
                <a:spcPts val="0"/>
              </a:spcAft>
              <a:buClr>
                <a:schemeClr val="dk1"/>
              </a:buClr>
              <a:buSzPct val="100000"/>
              <a:buFont typeface="Avenir"/>
              <a:buNone/>
            </a:pPr>
            <a:r>
              <a:rPr lang="sl-SI" sz="2400" b="1">
                <a:solidFill>
                  <a:schemeClr val="dk1"/>
                </a:solidFill>
                <a:latin typeface="Avenir"/>
                <a:ea typeface="Avenir"/>
                <a:cs typeface="Avenir"/>
                <a:sym typeface="Avenir"/>
              </a:rPr>
              <a:t>Possibilities for seniors in local environment – MURSKA SOBOTA</a:t>
            </a:r>
            <a:endParaRPr sz="2400" b="1">
              <a:solidFill>
                <a:schemeClr val="dk1"/>
              </a:solidFill>
              <a:latin typeface="Avenir"/>
              <a:ea typeface="Avenir"/>
              <a:cs typeface="Avenir"/>
              <a:sym typeface="Avenir"/>
            </a:endParaRPr>
          </a:p>
        </p:txBody>
      </p:sp>
      <p:sp>
        <p:nvSpPr>
          <p:cNvPr id="583" name="Google Shape;583;p41"/>
          <p:cNvSpPr/>
          <p:nvPr/>
        </p:nvSpPr>
        <p:spPr>
          <a:xfrm>
            <a:off x="81346" y="1543552"/>
            <a:ext cx="3729340" cy="1308977"/>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Univerza za tretje življenjsko obdobje</a:t>
            </a:r>
            <a:endParaRPr sz="2000">
              <a:solidFill>
                <a:schemeClr val="lt1"/>
              </a:solidFill>
              <a:latin typeface="Avenir"/>
              <a:ea typeface="Avenir"/>
              <a:cs typeface="Avenir"/>
              <a:sym typeface="Avenir"/>
            </a:endParaRPr>
          </a:p>
        </p:txBody>
      </p:sp>
      <p:sp>
        <p:nvSpPr>
          <p:cNvPr id="584" name="Google Shape;584;p41"/>
          <p:cNvSpPr/>
          <p:nvPr/>
        </p:nvSpPr>
        <p:spPr>
          <a:xfrm>
            <a:off x="2692450" y="5533985"/>
            <a:ext cx="3516454" cy="1074077"/>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Društvo upokojencev MS</a:t>
            </a:r>
            <a:endParaRPr sz="2000">
              <a:solidFill>
                <a:schemeClr val="lt1"/>
              </a:solidFill>
              <a:latin typeface="Avenir"/>
              <a:ea typeface="Avenir"/>
              <a:cs typeface="Avenir"/>
              <a:sym typeface="Avenir"/>
            </a:endParaRPr>
          </a:p>
        </p:txBody>
      </p:sp>
      <p:sp>
        <p:nvSpPr>
          <p:cNvPr id="585" name="Google Shape;585;p41"/>
          <p:cNvSpPr/>
          <p:nvPr/>
        </p:nvSpPr>
        <p:spPr>
          <a:xfrm>
            <a:off x="3635538" y="2268425"/>
            <a:ext cx="2875639" cy="1057759"/>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Hiša sadeži družbe</a:t>
            </a:r>
            <a:endParaRPr sz="2000">
              <a:solidFill>
                <a:schemeClr val="lt1"/>
              </a:solidFill>
              <a:latin typeface="Avenir"/>
              <a:ea typeface="Avenir"/>
              <a:cs typeface="Avenir"/>
              <a:sym typeface="Avenir"/>
            </a:endParaRPr>
          </a:p>
        </p:txBody>
      </p:sp>
      <p:sp>
        <p:nvSpPr>
          <p:cNvPr id="586" name="Google Shape;586;p41"/>
          <p:cNvSpPr/>
          <p:nvPr/>
        </p:nvSpPr>
        <p:spPr>
          <a:xfrm>
            <a:off x="187789" y="3415837"/>
            <a:ext cx="3362369" cy="1057759"/>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Študijski krožki</a:t>
            </a:r>
            <a:endParaRPr sz="2000">
              <a:solidFill>
                <a:schemeClr val="lt1"/>
              </a:solidFill>
              <a:latin typeface="Avenir"/>
              <a:ea typeface="Avenir"/>
              <a:cs typeface="Avenir"/>
              <a:sym typeface="Avenir"/>
            </a:endParaRPr>
          </a:p>
        </p:txBody>
      </p:sp>
      <p:sp>
        <p:nvSpPr>
          <p:cNvPr id="587" name="Google Shape;587;p41"/>
          <p:cNvSpPr/>
          <p:nvPr/>
        </p:nvSpPr>
        <p:spPr>
          <a:xfrm>
            <a:off x="6727404" y="5494659"/>
            <a:ext cx="3520709" cy="1017406"/>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Center za starostnike</a:t>
            </a:r>
            <a:endParaRPr/>
          </a:p>
        </p:txBody>
      </p:sp>
      <p:sp>
        <p:nvSpPr>
          <p:cNvPr id="588" name="Google Shape;588;p41"/>
          <p:cNvSpPr/>
          <p:nvPr/>
        </p:nvSpPr>
        <p:spPr>
          <a:xfrm>
            <a:off x="187789" y="4922230"/>
            <a:ext cx="3084183" cy="841096"/>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Dom starejših</a:t>
            </a:r>
            <a:endParaRPr sz="2000">
              <a:solidFill>
                <a:schemeClr val="lt1"/>
              </a:solidFill>
              <a:latin typeface="Avenir"/>
              <a:ea typeface="Avenir"/>
              <a:cs typeface="Avenir"/>
              <a:sym typeface="Avenir"/>
            </a:endParaRPr>
          </a:p>
        </p:txBody>
      </p:sp>
      <p:sp>
        <p:nvSpPr>
          <p:cNvPr id="589" name="Google Shape;589;p41"/>
          <p:cNvSpPr/>
          <p:nvPr/>
        </p:nvSpPr>
        <p:spPr>
          <a:xfrm>
            <a:off x="8288447" y="1464545"/>
            <a:ext cx="3919332" cy="2024595"/>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MOMS + krajevne skupnosti + mestne četrti (srečanje starejših občanov)</a:t>
            </a:r>
            <a:endParaRPr sz="2000">
              <a:solidFill>
                <a:schemeClr val="lt1"/>
              </a:solidFill>
              <a:latin typeface="Avenir"/>
              <a:ea typeface="Avenir"/>
              <a:cs typeface="Avenir"/>
              <a:sym typeface="Avenir"/>
            </a:endParaRPr>
          </a:p>
        </p:txBody>
      </p:sp>
      <p:sp>
        <p:nvSpPr>
          <p:cNvPr id="590" name="Google Shape;590;p41"/>
          <p:cNvSpPr/>
          <p:nvPr/>
        </p:nvSpPr>
        <p:spPr>
          <a:xfrm>
            <a:off x="7750911" y="3849423"/>
            <a:ext cx="3520710" cy="1248345"/>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Mensana medgeneracijsko središče</a:t>
            </a:r>
            <a:endParaRPr sz="2000">
              <a:solidFill>
                <a:schemeClr val="lt1"/>
              </a:solidFill>
              <a:latin typeface="Avenir"/>
              <a:ea typeface="Avenir"/>
              <a:cs typeface="Avenir"/>
              <a:sym typeface="Avenir"/>
            </a:endParaRPr>
          </a:p>
        </p:txBody>
      </p:sp>
      <p:sp>
        <p:nvSpPr>
          <p:cNvPr id="591" name="Google Shape;591;p41"/>
          <p:cNvSpPr/>
          <p:nvPr/>
        </p:nvSpPr>
        <p:spPr>
          <a:xfrm>
            <a:off x="5085034" y="1126373"/>
            <a:ext cx="3284740" cy="1017406"/>
          </a:xfrm>
          <a:prstGeom prst="cloud">
            <a:avLst/>
          </a:prstGeom>
          <a:solidFill>
            <a:schemeClr val="accent1"/>
          </a:solidFill>
          <a:ln w="12700" cap="flat" cmpd="sng">
            <a:solidFill>
              <a:srgbClr val="683E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a:solidFill>
                  <a:schemeClr val="lt1"/>
                </a:solidFill>
                <a:latin typeface="Avenir"/>
                <a:ea typeface="Avenir"/>
                <a:cs typeface="Avenir"/>
                <a:sym typeface="Avenir"/>
              </a:rPr>
              <a:t>Knjižnica (PIŠK)</a:t>
            </a:r>
            <a:endParaRPr sz="2000">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1000"/>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
                                        </p:tgtEl>
                                        <p:attrNameLst>
                                          <p:attrName>style.visibility</p:attrName>
                                        </p:attrNameLst>
                                      </p:cBhvr>
                                      <p:to>
                                        <p:strVal val="visible"/>
                                      </p:to>
                                    </p:set>
                                    <p:animEffect transition="in" filter="fade">
                                      <p:cBhvr>
                                        <p:cTn id="12" dur="1000"/>
                                        <p:tgtEl>
                                          <p:spTgt spid="5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6"/>
                                        </p:tgtEl>
                                        <p:attrNameLst>
                                          <p:attrName>style.visibility</p:attrName>
                                        </p:attrNameLst>
                                      </p:cBhvr>
                                      <p:to>
                                        <p:strVal val="visible"/>
                                      </p:to>
                                    </p:set>
                                    <p:animEffect transition="in" filter="fade">
                                      <p:cBhvr>
                                        <p:cTn id="17" dur="1000"/>
                                        <p:tgtEl>
                                          <p:spTgt spid="5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1000"/>
                                        <p:tgtEl>
                                          <p:spTgt spid="5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4"/>
                                        </p:tgtEl>
                                        <p:attrNameLst>
                                          <p:attrName>style.visibility</p:attrName>
                                        </p:attrNameLst>
                                      </p:cBhvr>
                                      <p:to>
                                        <p:strVal val="visible"/>
                                      </p:to>
                                    </p:set>
                                    <p:animEffect transition="in" filter="fade">
                                      <p:cBhvr>
                                        <p:cTn id="27" dur="1000"/>
                                        <p:tgtEl>
                                          <p:spTgt spid="5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7"/>
                                        </p:tgtEl>
                                        <p:attrNameLst>
                                          <p:attrName>style.visibility</p:attrName>
                                        </p:attrNameLst>
                                      </p:cBhvr>
                                      <p:to>
                                        <p:strVal val="visible"/>
                                      </p:to>
                                    </p:set>
                                    <p:animEffect transition="in" filter="fade">
                                      <p:cBhvr>
                                        <p:cTn id="32" dur="1000"/>
                                        <p:tgtEl>
                                          <p:spTgt spid="5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0"/>
                                        </p:tgtEl>
                                        <p:attrNameLst>
                                          <p:attrName>style.visibility</p:attrName>
                                        </p:attrNameLst>
                                      </p:cBhvr>
                                      <p:to>
                                        <p:strVal val="visible"/>
                                      </p:to>
                                    </p:set>
                                    <p:animEffect transition="in" filter="fade">
                                      <p:cBhvr>
                                        <p:cTn id="37" dur="1000"/>
                                        <p:tgtEl>
                                          <p:spTgt spid="5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9"/>
                                        </p:tgtEl>
                                        <p:attrNameLst>
                                          <p:attrName>style.visibility</p:attrName>
                                        </p:attrNameLst>
                                      </p:cBhvr>
                                      <p:to>
                                        <p:strVal val="visible"/>
                                      </p:to>
                                    </p:set>
                                    <p:animEffect transition="in" filter="fade">
                                      <p:cBhvr>
                                        <p:cTn id="42" dur="1000"/>
                                        <p:tgtEl>
                                          <p:spTgt spid="5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1"/>
                                        </p:tgtEl>
                                        <p:attrNameLst>
                                          <p:attrName>style.visibility</p:attrName>
                                        </p:attrNameLst>
                                      </p:cBhvr>
                                      <p:to>
                                        <p:strVal val="visible"/>
                                      </p:to>
                                    </p:set>
                                    <p:animEffect transition="in" filter="fade">
                                      <p:cBhvr>
                                        <p:cTn id="47" dur="1000"/>
                                        <p:tgtEl>
                                          <p:spTgt spid="59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85"/>
                                        </p:tgtEl>
                                        <p:attrNameLst>
                                          <p:attrName>style.visibility</p:attrName>
                                        </p:attrNameLst>
                                      </p:cBhvr>
                                      <p:to>
                                        <p:strVal val="visible"/>
                                      </p:to>
                                    </p:set>
                                    <p:animEffect transition="in" filter="fade">
                                      <p:cBhvr>
                                        <p:cTn id="52"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42"/>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597" name="Google Shape;597;p42"/>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598" name="Google Shape;598;p42"/>
          <p:cNvSpPr txBox="1"/>
          <p:nvPr/>
        </p:nvSpPr>
        <p:spPr>
          <a:xfrm>
            <a:off x="385955" y="299885"/>
            <a:ext cx="6809359" cy="841096"/>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a:t>
            </a:r>
            <a:endParaRPr/>
          </a:p>
        </p:txBody>
      </p:sp>
      <p:sp>
        <p:nvSpPr>
          <p:cNvPr id="599" name="Google Shape;599;p42"/>
          <p:cNvSpPr txBox="1"/>
          <p:nvPr/>
        </p:nvSpPr>
        <p:spPr>
          <a:xfrm>
            <a:off x="385955" y="1409341"/>
            <a:ext cx="98596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000" b="1">
                <a:solidFill>
                  <a:schemeClr val="dk1"/>
                </a:solidFill>
                <a:latin typeface="Avenir"/>
                <a:ea typeface="Avenir"/>
                <a:cs typeface="Avenir"/>
                <a:sym typeface="Avenir"/>
              </a:rPr>
              <a:t>Additional activities that can help promote social skills among seniors:</a:t>
            </a:r>
            <a:endParaRPr sz="2000" b="1">
              <a:solidFill>
                <a:schemeClr val="dk1"/>
              </a:solidFill>
              <a:latin typeface="Avenir"/>
              <a:ea typeface="Avenir"/>
              <a:cs typeface="Avenir"/>
              <a:sym typeface="Avenir"/>
            </a:endParaRPr>
          </a:p>
        </p:txBody>
      </p:sp>
      <p:sp>
        <p:nvSpPr>
          <p:cNvPr id="600" name="Google Shape;600;p42"/>
          <p:cNvSpPr txBox="1"/>
          <p:nvPr/>
        </p:nvSpPr>
        <p:spPr>
          <a:xfrm>
            <a:off x="385955" y="1977887"/>
            <a:ext cx="11093741"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1. Group Discussions - </a:t>
            </a:r>
            <a:r>
              <a:rPr lang="sl-SI" sz="1800">
                <a:solidFill>
                  <a:schemeClr val="dk1"/>
                </a:solidFill>
                <a:latin typeface="Avenir"/>
                <a:ea typeface="Avenir"/>
                <a:cs typeface="Avenir"/>
                <a:sym typeface="Avenir"/>
              </a:rPr>
              <a:t>Encourage open communication and sharing of ideas.</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Choose a topic of interest (e.g., current events, hobbies) and facilitate a group discussion. </a:t>
            </a: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a:solidFill>
                  <a:schemeClr val="dk1"/>
                </a:solidFill>
                <a:latin typeface="Avenir"/>
                <a:ea typeface="Avenir"/>
                <a:cs typeface="Avenir"/>
                <a:sym typeface="Avenir"/>
              </a:rPr>
              <a:t>Ensure everyone has a chance to speak.</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Enhances verbal communication and listening skills, and fosters a sense of community.</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2. Book Club - </a:t>
            </a:r>
            <a:r>
              <a:rPr lang="sl-SI" sz="1800">
                <a:solidFill>
                  <a:schemeClr val="dk1"/>
                </a:solidFill>
                <a:latin typeface="Avenir"/>
                <a:ea typeface="Avenir"/>
                <a:cs typeface="Avenir"/>
                <a:sym typeface="Avenir"/>
              </a:rPr>
              <a:t>Promote discussion and critical thinking.</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Form a book club where participants read a book and then meet to discuss it.</a:t>
            </a: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a:solidFill>
                  <a:schemeClr val="dk1"/>
                </a:solidFill>
                <a:latin typeface="Avenir"/>
                <a:ea typeface="Avenir"/>
                <a:cs typeface="Avenir"/>
                <a:sym typeface="Avenir"/>
              </a:rPr>
              <a:t> Encourage them to share their thoughts and opinions.</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Improves conversational skills and provides a platform for social interaction.</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3. Volunteer Projects - </a:t>
            </a:r>
            <a:r>
              <a:rPr lang="sl-SI" sz="1800">
                <a:solidFill>
                  <a:schemeClr val="dk1"/>
                </a:solidFill>
                <a:latin typeface="Avenir"/>
                <a:ea typeface="Avenir"/>
                <a:cs typeface="Avenir"/>
                <a:sym typeface="Avenir"/>
              </a:rPr>
              <a:t>Build teamwork and a sense of purpose.</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Organize volunteer activities such as community clean-ups, helping at local shelters, or assisting in community events.</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Encourages teamwork, empathy, and social responsibility.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xEl>
                                              <p:pRg st="0" end="0"/>
                                            </p:txEl>
                                          </p:spTgt>
                                        </p:tgtEl>
                                        <p:attrNameLst>
                                          <p:attrName>style.visibility</p:attrName>
                                        </p:attrNameLst>
                                      </p:cBhvr>
                                      <p:to>
                                        <p:strVal val="visible"/>
                                      </p:to>
                                    </p:set>
                                    <p:animEffect transition="in" filter="fade">
                                      <p:cBhvr>
                                        <p:cTn id="7" dur="1000"/>
                                        <p:tgtEl>
                                          <p:spTgt spid="6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xEl>
                                              <p:pRg st="1" end="1"/>
                                            </p:txEl>
                                          </p:spTgt>
                                        </p:tgtEl>
                                        <p:attrNameLst>
                                          <p:attrName>style.visibility</p:attrName>
                                        </p:attrNameLst>
                                      </p:cBhvr>
                                      <p:to>
                                        <p:strVal val="visible"/>
                                      </p:to>
                                    </p:set>
                                    <p:animEffect transition="in" filter="fade">
                                      <p:cBhvr>
                                        <p:cTn id="12" dur="1000"/>
                                        <p:tgtEl>
                                          <p:spTgt spid="6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xEl>
                                              <p:pRg st="2" end="2"/>
                                            </p:txEl>
                                          </p:spTgt>
                                        </p:tgtEl>
                                        <p:attrNameLst>
                                          <p:attrName>style.visibility</p:attrName>
                                        </p:attrNameLst>
                                      </p:cBhvr>
                                      <p:to>
                                        <p:strVal val="visible"/>
                                      </p:to>
                                    </p:set>
                                    <p:animEffect transition="in" filter="fade">
                                      <p:cBhvr>
                                        <p:cTn id="17" dur="1000"/>
                                        <p:tgtEl>
                                          <p:spTgt spid="6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0">
                                            <p:txEl>
                                              <p:pRg st="3" end="3"/>
                                            </p:txEl>
                                          </p:spTgt>
                                        </p:tgtEl>
                                        <p:attrNameLst>
                                          <p:attrName>style.visibility</p:attrName>
                                        </p:attrNameLst>
                                      </p:cBhvr>
                                      <p:to>
                                        <p:strVal val="visible"/>
                                      </p:to>
                                    </p:set>
                                    <p:animEffect transition="in" filter="fade">
                                      <p:cBhvr>
                                        <p:cTn id="22" dur="1000"/>
                                        <p:tgtEl>
                                          <p:spTgt spid="6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0">
                                            <p:txEl>
                                              <p:pRg st="4" end="4"/>
                                            </p:txEl>
                                          </p:spTgt>
                                        </p:tgtEl>
                                        <p:attrNameLst>
                                          <p:attrName>style.visibility</p:attrName>
                                        </p:attrNameLst>
                                      </p:cBhvr>
                                      <p:to>
                                        <p:strVal val="visible"/>
                                      </p:to>
                                    </p:set>
                                    <p:animEffect transition="in" filter="fade">
                                      <p:cBhvr>
                                        <p:cTn id="27" dur="1000"/>
                                        <p:tgtEl>
                                          <p:spTgt spid="6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0">
                                            <p:txEl>
                                              <p:pRg st="5" end="5"/>
                                            </p:txEl>
                                          </p:spTgt>
                                        </p:tgtEl>
                                        <p:attrNameLst>
                                          <p:attrName>style.visibility</p:attrName>
                                        </p:attrNameLst>
                                      </p:cBhvr>
                                      <p:to>
                                        <p:strVal val="visible"/>
                                      </p:to>
                                    </p:set>
                                    <p:animEffect transition="in" filter="fade">
                                      <p:cBhvr>
                                        <p:cTn id="32" dur="1000"/>
                                        <p:tgtEl>
                                          <p:spTgt spid="6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0">
                                            <p:txEl>
                                              <p:pRg st="6" end="6"/>
                                            </p:txEl>
                                          </p:spTgt>
                                        </p:tgtEl>
                                        <p:attrNameLst>
                                          <p:attrName>style.visibility</p:attrName>
                                        </p:attrNameLst>
                                      </p:cBhvr>
                                      <p:to>
                                        <p:strVal val="visible"/>
                                      </p:to>
                                    </p:set>
                                    <p:animEffect transition="in" filter="fade">
                                      <p:cBhvr>
                                        <p:cTn id="37" dur="1000"/>
                                        <p:tgtEl>
                                          <p:spTgt spid="6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0">
                                            <p:txEl>
                                              <p:pRg st="7" end="7"/>
                                            </p:txEl>
                                          </p:spTgt>
                                        </p:tgtEl>
                                        <p:attrNameLst>
                                          <p:attrName>style.visibility</p:attrName>
                                        </p:attrNameLst>
                                      </p:cBhvr>
                                      <p:to>
                                        <p:strVal val="visible"/>
                                      </p:to>
                                    </p:set>
                                    <p:animEffect transition="in" filter="fade">
                                      <p:cBhvr>
                                        <p:cTn id="42" dur="1000"/>
                                        <p:tgtEl>
                                          <p:spTgt spid="60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0">
                                            <p:txEl>
                                              <p:pRg st="8" end="8"/>
                                            </p:txEl>
                                          </p:spTgt>
                                        </p:tgtEl>
                                        <p:attrNameLst>
                                          <p:attrName>style.visibility</p:attrName>
                                        </p:attrNameLst>
                                      </p:cBhvr>
                                      <p:to>
                                        <p:strVal val="visible"/>
                                      </p:to>
                                    </p:set>
                                    <p:animEffect transition="in" filter="fade">
                                      <p:cBhvr>
                                        <p:cTn id="47" dur="1000"/>
                                        <p:tgtEl>
                                          <p:spTgt spid="6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0">
                                            <p:txEl>
                                              <p:pRg st="9" end="9"/>
                                            </p:txEl>
                                          </p:spTgt>
                                        </p:tgtEl>
                                        <p:attrNameLst>
                                          <p:attrName>style.visibility</p:attrName>
                                        </p:attrNameLst>
                                      </p:cBhvr>
                                      <p:to>
                                        <p:strVal val="visible"/>
                                      </p:to>
                                    </p:set>
                                    <p:animEffect transition="in" filter="fade">
                                      <p:cBhvr>
                                        <p:cTn id="52" dur="1000"/>
                                        <p:tgtEl>
                                          <p:spTgt spid="60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0">
                                            <p:txEl>
                                              <p:pRg st="10" end="10"/>
                                            </p:txEl>
                                          </p:spTgt>
                                        </p:tgtEl>
                                        <p:attrNameLst>
                                          <p:attrName>style.visibility</p:attrName>
                                        </p:attrNameLst>
                                      </p:cBhvr>
                                      <p:to>
                                        <p:strVal val="visible"/>
                                      </p:to>
                                    </p:set>
                                    <p:animEffect transition="in" filter="fade">
                                      <p:cBhvr>
                                        <p:cTn id="57" dur="1000"/>
                                        <p:tgtEl>
                                          <p:spTgt spid="60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0">
                                            <p:txEl>
                                              <p:pRg st="11" end="11"/>
                                            </p:txEl>
                                          </p:spTgt>
                                        </p:tgtEl>
                                        <p:attrNameLst>
                                          <p:attrName>style.visibility</p:attrName>
                                        </p:attrNameLst>
                                      </p:cBhvr>
                                      <p:to>
                                        <p:strVal val="visible"/>
                                      </p:to>
                                    </p:set>
                                    <p:animEffect transition="in" filter="fade">
                                      <p:cBhvr>
                                        <p:cTn id="62" dur="1000"/>
                                        <p:tgtEl>
                                          <p:spTgt spid="60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0">
                                            <p:txEl>
                                              <p:pRg st="12" end="12"/>
                                            </p:txEl>
                                          </p:spTgt>
                                        </p:tgtEl>
                                        <p:attrNameLst>
                                          <p:attrName>style.visibility</p:attrName>
                                        </p:attrNameLst>
                                      </p:cBhvr>
                                      <p:to>
                                        <p:strVal val="visible"/>
                                      </p:to>
                                    </p:set>
                                    <p:animEffect transition="in" filter="fade">
                                      <p:cBhvr>
                                        <p:cTn id="67" dur="1000"/>
                                        <p:tgtEl>
                                          <p:spTgt spid="60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00">
                                            <p:txEl>
                                              <p:pRg st="13" end="13"/>
                                            </p:txEl>
                                          </p:spTgt>
                                        </p:tgtEl>
                                        <p:attrNameLst>
                                          <p:attrName>style.visibility</p:attrName>
                                        </p:attrNameLst>
                                      </p:cBhvr>
                                      <p:to>
                                        <p:strVal val="visible"/>
                                      </p:to>
                                    </p:set>
                                    <p:animEffect transition="in" filter="fade">
                                      <p:cBhvr>
                                        <p:cTn id="72" dur="1000"/>
                                        <p:tgtEl>
                                          <p:spTgt spid="60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00">
                                            <p:txEl>
                                              <p:pRg st="14" end="14"/>
                                            </p:txEl>
                                          </p:spTgt>
                                        </p:tgtEl>
                                        <p:attrNameLst>
                                          <p:attrName>style.visibility</p:attrName>
                                        </p:attrNameLst>
                                      </p:cBhvr>
                                      <p:to>
                                        <p:strVal val="visible"/>
                                      </p:to>
                                    </p:set>
                                    <p:animEffect transition="in" filter="fade">
                                      <p:cBhvr>
                                        <p:cTn id="77" dur="1000"/>
                                        <p:tgtEl>
                                          <p:spTgt spid="60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43"/>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06" name="Google Shape;606;p43"/>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07" name="Google Shape;607;p43"/>
          <p:cNvSpPr txBox="1"/>
          <p:nvPr/>
        </p:nvSpPr>
        <p:spPr>
          <a:xfrm>
            <a:off x="385955" y="150798"/>
            <a:ext cx="6809359" cy="841096"/>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a:t>
            </a:r>
            <a:endParaRPr/>
          </a:p>
        </p:txBody>
      </p:sp>
      <p:sp>
        <p:nvSpPr>
          <p:cNvPr id="608" name="Google Shape;608;p43"/>
          <p:cNvSpPr txBox="1"/>
          <p:nvPr/>
        </p:nvSpPr>
        <p:spPr>
          <a:xfrm>
            <a:off x="385955" y="1160330"/>
            <a:ext cx="98596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000" b="1">
                <a:solidFill>
                  <a:schemeClr val="dk1"/>
                </a:solidFill>
                <a:latin typeface="Avenir"/>
                <a:ea typeface="Avenir"/>
                <a:cs typeface="Avenir"/>
                <a:sym typeface="Avenir"/>
              </a:rPr>
              <a:t>Additional activities that can help promote social skills among seniors:</a:t>
            </a:r>
            <a:endParaRPr sz="2000" b="1">
              <a:solidFill>
                <a:schemeClr val="dk1"/>
              </a:solidFill>
              <a:latin typeface="Avenir"/>
              <a:ea typeface="Avenir"/>
              <a:cs typeface="Avenir"/>
              <a:sym typeface="Avenir"/>
            </a:endParaRPr>
          </a:p>
        </p:txBody>
      </p:sp>
      <p:sp>
        <p:nvSpPr>
          <p:cNvPr id="609" name="Google Shape;609;p43"/>
          <p:cNvSpPr txBox="1"/>
          <p:nvPr/>
        </p:nvSpPr>
        <p:spPr>
          <a:xfrm>
            <a:off x="391144" y="1779687"/>
            <a:ext cx="11093741"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4. Art and Craft Workshops - </a:t>
            </a:r>
            <a:r>
              <a:rPr lang="sl-SI" sz="1800">
                <a:solidFill>
                  <a:schemeClr val="dk1"/>
                </a:solidFill>
                <a:latin typeface="Avenir"/>
                <a:ea typeface="Avenir"/>
                <a:cs typeface="Avenir"/>
                <a:sym typeface="Avenir"/>
              </a:rPr>
              <a:t>Foster creativity and collaboration.</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Conduct workshops where participants can create art or crafts together. They can share their work and discuss their creative process.</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Enhances communication through shared activities and boosts self-esteem.</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5. Game Nights - </a:t>
            </a:r>
            <a:r>
              <a:rPr lang="sl-SI" sz="1800">
                <a:solidFill>
                  <a:schemeClr val="dk1"/>
                </a:solidFill>
                <a:latin typeface="Avenir"/>
                <a:ea typeface="Avenir"/>
                <a:cs typeface="Avenir"/>
                <a:sym typeface="Avenir"/>
              </a:rPr>
              <a:t>Promote fun and interaction.</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Organize game nights with board games, card games, or trivia. Encourage friendly competition and teamwork.</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Improves social interaction and provides a relaxed environment for communication.</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6. Cooking Classes - </a:t>
            </a:r>
            <a:r>
              <a:rPr lang="sl-SI" sz="1800">
                <a:solidFill>
                  <a:schemeClr val="dk1"/>
                </a:solidFill>
                <a:latin typeface="Avenir"/>
                <a:ea typeface="Avenir"/>
                <a:cs typeface="Avenir"/>
                <a:sym typeface="Avenir"/>
              </a:rPr>
              <a:t>Encourage collaboration and sharing.</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Host cooking classes where participants can learn new recipes and cook together. Participants share their culinary experiences and enjoy the meals they prepare.</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Promotes teamwork, sharing, and social bonding.</a:t>
            </a:r>
            <a:endParaRPr/>
          </a:p>
          <a:p>
            <a:pPr marL="0" marR="0" lvl="0" indent="0" algn="l" rtl="0">
              <a:spcBef>
                <a:spcPts val="0"/>
              </a:spcBef>
              <a:spcAft>
                <a:spcPts val="0"/>
              </a:spcAft>
              <a:buNone/>
            </a:pPr>
            <a:endParaRPr sz="1800" b="1">
              <a:solidFill>
                <a:schemeClr val="dk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xEl>
                                              <p:pRg st="0" end="0"/>
                                            </p:txEl>
                                          </p:spTgt>
                                        </p:tgtEl>
                                        <p:attrNameLst>
                                          <p:attrName>style.visibility</p:attrName>
                                        </p:attrNameLst>
                                      </p:cBhvr>
                                      <p:to>
                                        <p:strVal val="visible"/>
                                      </p:to>
                                    </p:set>
                                    <p:animEffect transition="in" filter="fade">
                                      <p:cBhvr>
                                        <p:cTn id="7" dur="1000"/>
                                        <p:tgtEl>
                                          <p:spTgt spid="6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9">
                                            <p:txEl>
                                              <p:pRg st="1" end="1"/>
                                            </p:txEl>
                                          </p:spTgt>
                                        </p:tgtEl>
                                        <p:attrNameLst>
                                          <p:attrName>style.visibility</p:attrName>
                                        </p:attrNameLst>
                                      </p:cBhvr>
                                      <p:to>
                                        <p:strVal val="visible"/>
                                      </p:to>
                                    </p:set>
                                    <p:animEffect transition="in" filter="fade">
                                      <p:cBhvr>
                                        <p:cTn id="12" dur="1000"/>
                                        <p:tgtEl>
                                          <p:spTgt spid="6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9">
                                            <p:txEl>
                                              <p:pRg st="2" end="2"/>
                                            </p:txEl>
                                          </p:spTgt>
                                        </p:tgtEl>
                                        <p:attrNameLst>
                                          <p:attrName>style.visibility</p:attrName>
                                        </p:attrNameLst>
                                      </p:cBhvr>
                                      <p:to>
                                        <p:strVal val="visible"/>
                                      </p:to>
                                    </p:set>
                                    <p:animEffect transition="in" filter="fade">
                                      <p:cBhvr>
                                        <p:cTn id="17" dur="1000"/>
                                        <p:tgtEl>
                                          <p:spTgt spid="6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9">
                                            <p:txEl>
                                              <p:pRg st="3" end="3"/>
                                            </p:txEl>
                                          </p:spTgt>
                                        </p:tgtEl>
                                        <p:attrNameLst>
                                          <p:attrName>style.visibility</p:attrName>
                                        </p:attrNameLst>
                                      </p:cBhvr>
                                      <p:to>
                                        <p:strVal val="visible"/>
                                      </p:to>
                                    </p:set>
                                    <p:animEffect transition="in" filter="fade">
                                      <p:cBhvr>
                                        <p:cTn id="22" dur="1000"/>
                                        <p:tgtEl>
                                          <p:spTgt spid="6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9">
                                            <p:txEl>
                                              <p:pRg st="4" end="4"/>
                                            </p:txEl>
                                          </p:spTgt>
                                        </p:tgtEl>
                                        <p:attrNameLst>
                                          <p:attrName>style.visibility</p:attrName>
                                        </p:attrNameLst>
                                      </p:cBhvr>
                                      <p:to>
                                        <p:strVal val="visible"/>
                                      </p:to>
                                    </p:set>
                                    <p:animEffect transition="in" filter="fade">
                                      <p:cBhvr>
                                        <p:cTn id="27" dur="1000"/>
                                        <p:tgtEl>
                                          <p:spTgt spid="6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9">
                                            <p:txEl>
                                              <p:pRg st="5" end="5"/>
                                            </p:txEl>
                                          </p:spTgt>
                                        </p:tgtEl>
                                        <p:attrNameLst>
                                          <p:attrName>style.visibility</p:attrName>
                                        </p:attrNameLst>
                                      </p:cBhvr>
                                      <p:to>
                                        <p:strVal val="visible"/>
                                      </p:to>
                                    </p:set>
                                    <p:animEffect transition="in" filter="fade">
                                      <p:cBhvr>
                                        <p:cTn id="32" dur="1000"/>
                                        <p:tgtEl>
                                          <p:spTgt spid="6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9">
                                            <p:txEl>
                                              <p:pRg st="6" end="6"/>
                                            </p:txEl>
                                          </p:spTgt>
                                        </p:tgtEl>
                                        <p:attrNameLst>
                                          <p:attrName>style.visibility</p:attrName>
                                        </p:attrNameLst>
                                      </p:cBhvr>
                                      <p:to>
                                        <p:strVal val="visible"/>
                                      </p:to>
                                    </p:set>
                                    <p:animEffect transition="in" filter="fade">
                                      <p:cBhvr>
                                        <p:cTn id="37" dur="1000"/>
                                        <p:tgtEl>
                                          <p:spTgt spid="6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9">
                                            <p:txEl>
                                              <p:pRg st="7" end="7"/>
                                            </p:txEl>
                                          </p:spTgt>
                                        </p:tgtEl>
                                        <p:attrNameLst>
                                          <p:attrName>style.visibility</p:attrName>
                                        </p:attrNameLst>
                                      </p:cBhvr>
                                      <p:to>
                                        <p:strVal val="visible"/>
                                      </p:to>
                                    </p:set>
                                    <p:animEffect transition="in" filter="fade">
                                      <p:cBhvr>
                                        <p:cTn id="42" dur="1000"/>
                                        <p:tgtEl>
                                          <p:spTgt spid="6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9">
                                            <p:txEl>
                                              <p:pRg st="8" end="8"/>
                                            </p:txEl>
                                          </p:spTgt>
                                        </p:tgtEl>
                                        <p:attrNameLst>
                                          <p:attrName>style.visibility</p:attrName>
                                        </p:attrNameLst>
                                      </p:cBhvr>
                                      <p:to>
                                        <p:strVal val="visible"/>
                                      </p:to>
                                    </p:set>
                                    <p:animEffect transition="in" filter="fade">
                                      <p:cBhvr>
                                        <p:cTn id="47" dur="1000"/>
                                        <p:tgtEl>
                                          <p:spTgt spid="60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9">
                                            <p:txEl>
                                              <p:pRg st="9" end="9"/>
                                            </p:txEl>
                                          </p:spTgt>
                                        </p:tgtEl>
                                        <p:attrNameLst>
                                          <p:attrName>style.visibility</p:attrName>
                                        </p:attrNameLst>
                                      </p:cBhvr>
                                      <p:to>
                                        <p:strVal val="visible"/>
                                      </p:to>
                                    </p:set>
                                    <p:animEffect transition="in" filter="fade">
                                      <p:cBhvr>
                                        <p:cTn id="52" dur="1000"/>
                                        <p:tgtEl>
                                          <p:spTgt spid="60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9">
                                            <p:txEl>
                                              <p:pRg st="10" end="10"/>
                                            </p:txEl>
                                          </p:spTgt>
                                        </p:tgtEl>
                                        <p:attrNameLst>
                                          <p:attrName>style.visibility</p:attrName>
                                        </p:attrNameLst>
                                      </p:cBhvr>
                                      <p:to>
                                        <p:strVal val="visible"/>
                                      </p:to>
                                    </p:set>
                                    <p:animEffect transition="in" filter="fade">
                                      <p:cBhvr>
                                        <p:cTn id="57" dur="1000"/>
                                        <p:tgtEl>
                                          <p:spTgt spid="60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9">
                                            <p:txEl>
                                              <p:pRg st="11" end="11"/>
                                            </p:txEl>
                                          </p:spTgt>
                                        </p:tgtEl>
                                        <p:attrNameLst>
                                          <p:attrName>style.visibility</p:attrName>
                                        </p:attrNameLst>
                                      </p:cBhvr>
                                      <p:to>
                                        <p:strVal val="visible"/>
                                      </p:to>
                                    </p:set>
                                    <p:animEffect transition="in" filter="fade">
                                      <p:cBhvr>
                                        <p:cTn id="62" dur="1000"/>
                                        <p:tgtEl>
                                          <p:spTgt spid="60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9">
                                            <p:txEl>
                                              <p:pRg st="12" end="12"/>
                                            </p:txEl>
                                          </p:spTgt>
                                        </p:tgtEl>
                                        <p:attrNameLst>
                                          <p:attrName>style.visibility</p:attrName>
                                        </p:attrNameLst>
                                      </p:cBhvr>
                                      <p:to>
                                        <p:strVal val="visible"/>
                                      </p:to>
                                    </p:set>
                                    <p:animEffect transition="in" filter="fade">
                                      <p:cBhvr>
                                        <p:cTn id="67" dur="1000"/>
                                        <p:tgtEl>
                                          <p:spTgt spid="60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09">
                                            <p:txEl>
                                              <p:pRg st="13" end="13"/>
                                            </p:txEl>
                                          </p:spTgt>
                                        </p:tgtEl>
                                        <p:attrNameLst>
                                          <p:attrName>style.visibility</p:attrName>
                                        </p:attrNameLst>
                                      </p:cBhvr>
                                      <p:to>
                                        <p:strVal val="visible"/>
                                      </p:to>
                                    </p:set>
                                    <p:animEffect transition="in" filter="fade">
                                      <p:cBhvr>
                                        <p:cTn id="72" dur="1000"/>
                                        <p:tgtEl>
                                          <p:spTgt spid="60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09">
                                            <p:txEl>
                                              <p:pRg st="14" end="14"/>
                                            </p:txEl>
                                          </p:spTgt>
                                        </p:tgtEl>
                                        <p:attrNameLst>
                                          <p:attrName>style.visibility</p:attrName>
                                        </p:attrNameLst>
                                      </p:cBhvr>
                                      <p:to>
                                        <p:strVal val="visible"/>
                                      </p:to>
                                    </p:set>
                                    <p:animEffect transition="in" filter="fade">
                                      <p:cBhvr>
                                        <p:cTn id="77" dur="1000"/>
                                        <p:tgtEl>
                                          <p:spTgt spid="60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44"/>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15" name="Google Shape;615;p44"/>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16" name="Google Shape;616;p44"/>
          <p:cNvSpPr txBox="1"/>
          <p:nvPr/>
        </p:nvSpPr>
        <p:spPr>
          <a:xfrm>
            <a:off x="385955" y="150798"/>
            <a:ext cx="6809359" cy="841096"/>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SOCIAL SKILLS AND COMMUNICATION </a:t>
            </a:r>
            <a:endParaRPr/>
          </a:p>
        </p:txBody>
      </p:sp>
      <p:sp>
        <p:nvSpPr>
          <p:cNvPr id="617" name="Google Shape;617;p44"/>
          <p:cNvSpPr txBox="1"/>
          <p:nvPr/>
        </p:nvSpPr>
        <p:spPr>
          <a:xfrm>
            <a:off x="385955" y="1160330"/>
            <a:ext cx="98596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000" b="1">
                <a:solidFill>
                  <a:schemeClr val="dk1"/>
                </a:solidFill>
                <a:latin typeface="Avenir"/>
                <a:ea typeface="Avenir"/>
                <a:cs typeface="Avenir"/>
                <a:sym typeface="Avenir"/>
              </a:rPr>
              <a:t>Additional activities that can help promote social skills among seniors:</a:t>
            </a:r>
            <a:endParaRPr sz="2000" b="1">
              <a:solidFill>
                <a:schemeClr val="dk1"/>
              </a:solidFill>
              <a:latin typeface="Avenir"/>
              <a:ea typeface="Avenir"/>
              <a:cs typeface="Avenir"/>
              <a:sym typeface="Avenir"/>
            </a:endParaRPr>
          </a:p>
        </p:txBody>
      </p:sp>
      <p:sp>
        <p:nvSpPr>
          <p:cNvPr id="618" name="Google Shape;618;p44"/>
          <p:cNvSpPr txBox="1"/>
          <p:nvPr/>
        </p:nvSpPr>
        <p:spPr>
          <a:xfrm>
            <a:off x="385955" y="1649321"/>
            <a:ext cx="710814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a:solidFill>
                  <a:schemeClr val="dk1"/>
                </a:solidFill>
                <a:latin typeface="Avenir"/>
                <a:ea typeface="Avenir"/>
                <a:cs typeface="Avenir"/>
                <a:sym typeface="Avenir"/>
              </a:rPr>
              <a:t>7. Music and Dance Sessions - </a:t>
            </a:r>
            <a:r>
              <a:rPr lang="sl-SI" sz="1800">
                <a:solidFill>
                  <a:schemeClr val="dk1"/>
                </a:solidFill>
                <a:latin typeface="Avenir"/>
                <a:ea typeface="Avenir"/>
                <a:cs typeface="Avenir"/>
                <a:sym typeface="Avenir"/>
              </a:rPr>
              <a:t>Enhance social interaction through shared interests.</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Activity</a:t>
            </a:r>
            <a:r>
              <a:rPr lang="sl-SI" sz="1800">
                <a:solidFill>
                  <a:schemeClr val="dk1"/>
                </a:solidFill>
                <a:latin typeface="Avenir"/>
                <a:ea typeface="Avenir"/>
                <a:cs typeface="Avenir"/>
                <a:sym typeface="Avenir"/>
              </a:rPr>
              <a:t>: Organize music or dance sessions where participants can enjoy and participate in musical activities or dance together.</a:t>
            </a:r>
            <a:endParaRPr/>
          </a:p>
          <a:p>
            <a:pPr marL="0" marR="0" lvl="0" indent="0" algn="l" rtl="0">
              <a:spcBef>
                <a:spcPts val="0"/>
              </a:spcBef>
              <a:spcAft>
                <a:spcPts val="0"/>
              </a:spcAft>
              <a:buNone/>
            </a:pPr>
            <a:r>
              <a:rPr lang="sl-SI" sz="1800" b="1">
                <a:solidFill>
                  <a:schemeClr val="dk1"/>
                </a:solidFill>
                <a:latin typeface="Avenir"/>
                <a:ea typeface="Avenir"/>
                <a:cs typeface="Avenir"/>
                <a:sym typeface="Avenir"/>
              </a:rPr>
              <a:t>Benefit</a:t>
            </a:r>
            <a:r>
              <a:rPr lang="sl-SI" sz="1800">
                <a:solidFill>
                  <a:schemeClr val="dk1"/>
                </a:solidFill>
                <a:latin typeface="Avenir"/>
                <a:ea typeface="Avenir"/>
                <a:cs typeface="Avenir"/>
                <a:sym typeface="Avenir"/>
              </a:rPr>
              <a:t>: Encourages physical activity, social interaction, and enjoyment.</a:t>
            </a: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pic>
        <p:nvPicPr>
          <p:cNvPr id="619" name="Google Shape;619;p44" descr="Free An Elderly Woman in Pink Long Sleeve Sitting on the Couch while Reading a Book Stock Photo"/>
          <p:cNvPicPr preferRelativeResize="0"/>
          <p:nvPr/>
        </p:nvPicPr>
        <p:blipFill rotWithShape="1">
          <a:blip r:embed="rId5">
            <a:alphaModFix/>
          </a:blip>
          <a:srcRect/>
          <a:stretch/>
        </p:blipFill>
        <p:spPr>
          <a:xfrm>
            <a:off x="8527775" y="1560440"/>
            <a:ext cx="2565995" cy="3848992"/>
          </a:xfrm>
          <a:prstGeom prst="rect">
            <a:avLst/>
          </a:prstGeom>
          <a:noFill/>
          <a:ln>
            <a:noFill/>
          </a:ln>
        </p:spPr>
      </p:pic>
      <p:pic>
        <p:nvPicPr>
          <p:cNvPr id="620" name="Google Shape;620;p44" descr="Free Couple in Red Sweater Dancing Stock Photo"/>
          <p:cNvPicPr preferRelativeResize="0"/>
          <p:nvPr/>
        </p:nvPicPr>
        <p:blipFill rotWithShape="1">
          <a:blip r:embed="rId6">
            <a:alphaModFix/>
          </a:blip>
          <a:srcRect/>
          <a:stretch/>
        </p:blipFill>
        <p:spPr>
          <a:xfrm>
            <a:off x="6049618" y="3445104"/>
            <a:ext cx="1961321" cy="2941982"/>
          </a:xfrm>
          <a:prstGeom prst="rect">
            <a:avLst/>
          </a:prstGeom>
          <a:noFill/>
          <a:ln>
            <a:noFill/>
          </a:ln>
        </p:spPr>
      </p:pic>
      <p:pic>
        <p:nvPicPr>
          <p:cNvPr id="621" name="Google Shape;621;p44" descr="Free An Elderly Couple Playing Jenga  Stock Photo"/>
          <p:cNvPicPr preferRelativeResize="0"/>
          <p:nvPr/>
        </p:nvPicPr>
        <p:blipFill rotWithShape="1">
          <a:blip r:embed="rId7">
            <a:alphaModFix/>
          </a:blip>
          <a:srcRect/>
          <a:stretch/>
        </p:blipFill>
        <p:spPr>
          <a:xfrm>
            <a:off x="1454410" y="3885248"/>
            <a:ext cx="3861353" cy="25742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xEl>
                                              <p:pRg st="0" end="0"/>
                                            </p:txEl>
                                          </p:spTgt>
                                        </p:tgtEl>
                                        <p:attrNameLst>
                                          <p:attrName>style.visibility</p:attrName>
                                        </p:attrNameLst>
                                      </p:cBhvr>
                                      <p:to>
                                        <p:strVal val="visible"/>
                                      </p:to>
                                    </p:set>
                                    <p:animEffect transition="in" filter="fade">
                                      <p:cBhvr>
                                        <p:cTn id="7" dur="1000"/>
                                        <p:tgtEl>
                                          <p:spTgt spid="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
                                            <p:txEl>
                                              <p:pRg st="1" end="1"/>
                                            </p:txEl>
                                          </p:spTgt>
                                        </p:tgtEl>
                                        <p:attrNameLst>
                                          <p:attrName>style.visibility</p:attrName>
                                        </p:attrNameLst>
                                      </p:cBhvr>
                                      <p:to>
                                        <p:strVal val="visible"/>
                                      </p:to>
                                    </p:set>
                                    <p:animEffect transition="in" filter="fade">
                                      <p:cBhvr>
                                        <p:cTn id="12" dur="1000"/>
                                        <p:tgtEl>
                                          <p:spTgt spid="6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8">
                                            <p:txEl>
                                              <p:pRg st="2" end="2"/>
                                            </p:txEl>
                                          </p:spTgt>
                                        </p:tgtEl>
                                        <p:attrNameLst>
                                          <p:attrName>style.visibility</p:attrName>
                                        </p:attrNameLst>
                                      </p:cBhvr>
                                      <p:to>
                                        <p:strVal val="visible"/>
                                      </p:to>
                                    </p:set>
                                    <p:animEffect transition="in" filter="fade">
                                      <p:cBhvr>
                                        <p:cTn id="17" dur="1000"/>
                                        <p:tgtEl>
                                          <p:spTgt spid="6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8">
                                            <p:txEl>
                                              <p:pRg st="3" end="3"/>
                                            </p:txEl>
                                          </p:spTgt>
                                        </p:tgtEl>
                                        <p:attrNameLst>
                                          <p:attrName>style.visibility</p:attrName>
                                        </p:attrNameLst>
                                      </p:cBhvr>
                                      <p:to>
                                        <p:strVal val="visible"/>
                                      </p:to>
                                    </p:set>
                                    <p:animEffect transition="in" filter="fade">
                                      <p:cBhvr>
                                        <p:cTn id="22" dur="1000"/>
                                        <p:tgtEl>
                                          <p:spTgt spid="6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8">
                                            <p:txEl>
                                              <p:pRg st="4" end="4"/>
                                            </p:txEl>
                                          </p:spTgt>
                                        </p:tgtEl>
                                        <p:attrNameLst>
                                          <p:attrName>style.visibility</p:attrName>
                                        </p:attrNameLst>
                                      </p:cBhvr>
                                      <p:to>
                                        <p:strVal val="visible"/>
                                      </p:to>
                                    </p:set>
                                    <p:animEffect transition="in" filter="fade">
                                      <p:cBhvr>
                                        <p:cTn id="27" dur="1000"/>
                                        <p:tgtEl>
                                          <p:spTgt spid="6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45"/>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27" name="Google Shape;627;p45"/>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28" name="Google Shape;628;p45"/>
          <p:cNvSpPr/>
          <p:nvPr/>
        </p:nvSpPr>
        <p:spPr>
          <a:xfrm>
            <a:off x="261309" y="2082753"/>
            <a:ext cx="11669381"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3800" b="1">
                <a:solidFill>
                  <a:srgbClr val="DCD3CE"/>
                </a:solidFill>
                <a:latin typeface="Avenir"/>
                <a:ea typeface="Avenir"/>
                <a:cs typeface="Avenir"/>
                <a:sym typeface="Avenir"/>
              </a:rPr>
              <a:t>WORKSHOP</a:t>
            </a:r>
            <a:endParaRPr sz="13800" b="1" cap="none">
              <a:solidFill>
                <a:srgbClr val="DCD3CE"/>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6"/>
          <p:cNvSpPr txBox="1">
            <a:spLocks noGrp="1"/>
          </p:cNvSpPr>
          <p:nvPr>
            <p:ph type="title"/>
          </p:nvPr>
        </p:nvSpPr>
        <p:spPr>
          <a:xfrm>
            <a:off x="506829" y="3281082"/>
            <a:ext cx="2401165"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venir"/>
              <a:buNone/>
            </a:pPr>
            <a:r>
              <a:rPr lang="sl-SI" sz="2400"/>
              <a:t>Individuals</a:t>
            </a:r>
            <a:endParaRPr sz="2400"/>
          </a:p>
        </p:txBody>
      </p:sp>
      <p:pic>
        <p:nvPicPr>
          <p:cNvPr id="635" name="Google Shape;635;p46"/>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636" name="Google Shape;636;p46"/>
          <p:cNvPicPr preferRelativeResize="0"/>
          <p:nvPr/>
        </p:nvPicPr>
        <p:blipFill rotWithShape="1">
          <a:blip r:embed="rId4">
            <a:alphaModFix/>
          </a:blip>
          <a:srcRect/>
          <a:stretch/>
        </p:blipFill>
        <p:spPr>
          <a:xfrm>
            <a:off x="506829" y="474551"/>
            <a:ext cx="1841266" cy="1841266"/>
          </a:xfrm>
          <a:prstGeom prst="rect">
            <a:avLst/>
          </a:prstGeom>
          <a:noFill/>
          <a:ln>
            <a:noFill/>
          </a:ln>
        </p:spPr>
      </p:pic>
      <p:pic>
        <p:nvPicPr>
          <p:cNvPr id="637" name="Google Shape;637;p46" descr="Free mirror businessman self assurance vector"/>
          <p:cNvPicPr preferRelativeResize="0"/>
          <p:nvPr/>
        </p:nvPicPr>
        <p:blipFill rotWithShape="1">
          <a:blip r:embed="rId5">
            <a:alphaModFix/>
          </a:blip>
          <a:srcRect/>
          <a:stretch/>
        </p:blipFill>
        <p:spPr>
          <a:xfrm>
            <a:off x="3930283" y="1313134"/>
            <a:ext cx="5003546" cy="357691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47"/>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43" name="Google Shape;643;p47"/>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44" name="Google Shape;644;p47"/>
          <p:cNvSpPr txBox="1"/>
          <p:nvPr/>
        </p:nvSpPr>
        <p:spPr>
          <a:xfrm>
            <a:off x="396511" y="-608331"/>
            <a:ext cx="9671828"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PERSONAL VALUES AND COMMUNICATION ALIGNMENT</a:t>
            </a:r>
            <a:endParaRPr sz="2400" b="1">
              <a:solidFill>
                <a:schemeClr val="dk1"/>
              </a:solidFill>
              <a:latin typeface="Avenir"/>
              <a:ea typeface="Avenir"/>
              <a:cs typeface="Avenir"/>
              <a:sym typeface="Avenir"/>
            </a:endParaRPr>
          </a:p>
        </p:txBody>
      </p:sp>
      <p:sp>
        <p:nvSpPr>
          <p:cNvPr id="645" name="Google Shape;645;p47"/>
          <p:cNvSpPr txBox="1">
            <a:spLocks noGrp="1"/>
          </p:cNvSpPr>
          <p:nvPr>
            <p:ph type="body" idx="1"/>
          </p:nvPr>
        </p:nvSpPr>
        <p:spPr>
          <a:xfrm>
            <a:off x="811108" y="1825972"/>
            <a:ext cx="9048509"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b="1"/>
              <a:t>Objective: </a:t>
            </a:r>
            <a:r>
              <a:rPr lang="sl-SI"/>
              <a:t>Help participants explore how their personal values align or conflict with their communication patterns.</a:t>
            </a:r>
            <a:endParaRPr/>
          </a:p>
          <a:p>
            <a:pPr marL="228600" lvl="0" indent="-228600" algn="just" rtl="0">
              <a:lnSpc>
                <a:spcPct val="120000"/>
              </a:lnSpc>
              <a:spcBef>
                <a:spcPts val="1000"/>
              </a:spcBef>
              <a:spcAft>
                <a:spcPts val="0"/>
              </a:spcAft>
              <a:buClr>
                <a:schemeClr val="dk1"/>
              </a:buClr>
              <a:buSzPts val="1800"/>
              <a:buChar char="•"/>
            </a:pPr>
            <a:r>
              <a:rPr lang="sl-SI" b="1"/>
              <a:t>Instructions: </a:t>
            </a:r>
            <a:r>
              <a:rPr lang="sl-SI"/>
              <a:t>Ask participants to write down </a:t>
            </a:r>
            <a:r>
              <a:rPr lang="sl-SI" u="sng"/>
              <a:t>three core values </a:t>
            </a:r>
            <a:r>
              <a:rPr lang="sl-SI"/>
              <a:t>that are important to them (e.g., respect, honesty, kindness). Then, they should reflect on how often their communication style aligns with these values in various situations. For example, if kindness is a core value, they might consider whether their tone in family discussions reflects kindness.</a:t>
            </a:r>
            <a:endParaRPr/>
          </a:p>
          <a:p>
            <a:pPr marL="228600" lvl="0" indent="-228600" algn="just" rtl="0">
              <a:lnSpc>
                <a:spcPct val="120000"/>
              </a:lnSpc>
              <a:spcBef>
                <a:spcPts val="1000"/>
              </a:spcBef>
              <a:spcAft>
                <a:spcPts val="0"/>
              </a:spcAft>
              <a:buClr>
                <a:schemeClr val="dk1"/>
              </a:buClr>
              <a:buSzPts val="1800"/>
              <a:buChar char="•"/>
            </a:pPr>
            <a:r>
              <a:rPr lang="sl-SI" b="1"/>
              <a:t>Reflection: </a:t>
            </a:r>
            <a:r>
              <a:rPr lang="sl-SI"/>
              <a:t>Encourage them to </a:t>
            </a:r>
            <a:r>
              <a:rPr lang="sl-SI" u="sng"/>
              <a:t>identify one recent conversation </a:t>
            </a:r>
            <a:r>
              <a:rPr lang="sl-SI"/>
              <a:t>where they felt they communicated in a way that was aligned with these values and one where they felt there was a misalignment. Ask them to consider why each situation occurred and what they could do to improve in the future.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48"/>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51" name="Google Shape;651;p48"/>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52" name="Google Shape;652;p48"/>
          <p:cNvSpPr txBox="1"/>
          <p:nvPr/>
        </p:nvSpPr>
        <p:spPr>
          <a:xfrm>
            <a:off x="396511" y="-608331"/>
            <a:ext cx="9671828"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LETTER TO MY YOUNGER SELF ABOUT COMMUNICATION</a:t>
            </a:r>
            <a:endParaRPr sz="2400" b="1">
              <a:solidFill>
                <a:schemeClr val="dk1"/>
              </a:solidFill>
              <a:latin typeface="Avenir"/>
              <a:ea typeface="Avenir"/>
              <a:cs typeface="Avenir"/>
              <a:sym typeface="Avenir"/>
            </a:endParaRPr>
          </a:p>
        </p:txBody>
      </p:sp>
      <p:sp>
        <p:nvSpPr>
          <p:cNvPr id="653" name="Google Shape;653;p48"/>
          <p:cNvSpPr txBox="1">
            <a:spLocks noGrp="1"/>
          </p:cNvSpPr>
          <p:nvPr>
            <p:ph type="body" idx="1"/>
          </p:nvPr>
        </p:nvSpPr>
        <p:spPr>
          <a:xfrm>
            <a:off x="811108" y="1825972"/>
            <a:ext cx="9048509" cy="445749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1800"/>
              <a:buChar char="•"/>
            </a:pPr>
            <a:r>
              <a:rPr lang="sl-SI" b="1"/>
              <a:t>Objective: </a:t>
            </a:r>
            <a:r>
              <a:rPr lang="sl-SI"/>
              <a:t>Reflect on how personal growth has shaped current communication habits.</a:t>
            </a:r>
            <a:endParaRPr/>
          </a:p>
          <a:p>
            <a:pPr marL="228600" lvl="0" indent="-228600" algn="just" rtl="0">
              <a:lnSpc>
                <a:spcPct val="120000"/>
              </a:lnSpc>
              <a:spcBef>
                <a:spcPts val="1000"/>
              </a:spcBef>
              <a:spcAft>
                <a:spcPts val="0"/>
              </a:spcAft>
              <a:buClr>
                <a:schemeClr val="dk1"/>
              </a:buClr>
              <a:buSzPts val="1800"/>
              <a:buChar char="•"/>
            </a:pPr>
            <a:r>
              <a:rPr lang="sl-SI" b="1"/>
              <a:t>Instructions: </a:t>
            </a:r>
            <a:r>
              <a:rPr lang="sl-SI"/>
              <a:t>Participants imagine they are writing a letter to a younger version of themselves, offering advice on handling challenging conversations, expressing emotions, and interacting with others. They should reflect on communication skills they’ve gained over the years and challenges they might have faced differently with today’s insights.</a:t>
            </a:r>
            <a:endParaRPr/>
          </a:p>
          <a:p>
            <a:pPr marL="228600" lvl="0" indent="-228600" algn="just" rtl="0">
              <a:lnSpc>
                <a:spcPct val="120000"/>
              </a:lnSpc>
              <a:spcBef>
                <a:spcPts val="1000"/>
              </a:spcBef>
              <a:spcAft>
                <a:spcPts val="0"/>
              </a:spcAft>
              <a:buClr>
                <a:schemeClr val="dk1"/>
              </a:buClr>
              <a:buSzPts val="1800"/>
              <a:buChar char="•"/>
            </a:pPr>
            <a:r>
              <a:rPr lang="sl-SI" b="1"/>
              <a:t>Reflection: </a:t>
            </a:r>
            <a:r>
              <a:rPr lang="sl-SI"/>
              <a:t>Ask participants to focus on one key lesson from their letter and consider how they can apply this wisdom to enhance their current communication. This can lead to a greater appreciation of their growth and inspire them to refine their communication further.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9"/>
          <p:cNvSpPr txBox="1">
            <a:spLocks noGrp="1"/>
          </p:cNvSpPr>
          <p:nvPr>
            <p:ph type="title"/>
          </p:nvPr>
        </p:nvSpPr>
        <p:spPr>
          <a:xfrm>
            <a:off x="506829" y="3163423"/>
            <a:ext cx="2832719" cy="24919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Font typeface="Avenir"/>
              <a:buNone/>
            </a:pPr>
            <a:r>
              <a:rPr lang="sl-SI" sz="2400"/>
              <a:t>Pairs or Groups</a:t>
            </a:r>
            <a:endParaRPr sz="2400"/>
          </a:p>
        </p:txBody>
      </p:sp>
      <p:pic>
        <p:nvPicPr>
          <p:cNvPr id="659" name="Google Shape;659;p49"/>
          <p:cNvPicPr preferRelativeResize="0"/>
          <p:nvPr/>
        </p:nvPicPr>
        <p:blipFill rotWithShape="1">
          <a:blip r:embed="rId3">
            <a:alphaModFix/>
          </a:blip>
          <a:srcRect/>
          <a:stretch/>
        </p:blipFill>
        <p:spPr>
          <a:xfrm>
            <a:off x="506829" y="5874026"/>
            <a:ext cx="2239703" cy="509423"/>
          </a:xfrm>
          <a:prstGeom prst="rect">
            <a:avLst/>
          </a:prstGeom>
          <a:noFill/>
          <a:ln>
            <a:noFill/>
          </a:ln>
        </p:spPr>
      </p:pic>
      <p:pic>
        <p:nvPicPr>
          <p:cNvPr id="660" name="Google Shape;660;p49"/>
          <p:cNvPicPr preferRelativeResize="0"/>
          <p:nvPr/>
        </p:nvPicPr>
        <p:blipFill rotWithShape="1">
          <a:blip r:embed="rId4">
            <a:alphaModFix/>
          </a:blip>
          <a:srcRect/>
          <a:stretch/>
        </p:blipFill>
        <p:spPr>
          <a:xfrm>
            <a:off x="506829" y="474551"/>
            <a:ext cx="1841266" cy="1841266"/>
          </a:xfrm>
          <a:prstGeom prst="rect">
            <a:avLst/>
          </a:prstGeom>
          <a:noFill/>
          <a:ln>
            <a:noFill/>
          </a:ln>
        </p:spPr>
      </p:pic>
      <p:pic>
        <p:nvPicPr>
          <p:cNvPr id="661" name="Google Shape;661;p49" descr="Free business meeting office illustration"/>
          <p:cNvPicPr preferRelativeResize="0"/>
          <p:nvPr/>
        </p:nvPicPr>
        <p:blipFill rotWithShape="1">
          <a:blip r:embed="rId5">
            <a:alphaModFix/>
          </a:blip>
          <a:srcRect/>
          <a:stretch/>
        </p:blipFill>
        <p:spPr>
          <a:xfrm>
            <a:off x="3487868" y="1272209"/>
            <a:ext cx="7391277" cy="41402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WHAT ARE SOCIAL SKILLS?</a:t>
            </a:r>
            <a:endParaRPr/>
          </a:p>
        </p:txBody>
      </p:sp>
      <p:pic>
        <p:nvPicPr>
          <p:cNvPr id="142" name="Google Shape;142;p5"/>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143" name="Google Shape;143;p5"/>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144" name="Google Shape;144;p5"/>
          <p:cNvSpPr txBox="1">
            <a:spLocks noGrp="1"/>
          </p:cNvSpPr>
          <p:nvPr>
            <p:ph type="body" idx="1"/>
          </p:nvPr>
        </p:nvSpPr>
        <p:spPr>
          <a:xfrm>
            <a:off x="530606" y="1540495"/>
            <a:ext cx="11336715" cy="43760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chemeClr val="dk1"/>
              </a:buClr>
              <a:buSzPct val="100000"/>
              <a:buNone/>
            </a:pPr>
            <a:r>
              <a:rPr lang="sl-SI" sz="2200" i="1"/>
              <a:t>Behaviours that promote effective communication and satisfying relationships between people</a:t>
            </a:r>
            <a:r>
              <a:rPr lang="sl-SI" sz="2200"/>
              <a:t>. </a:t>
            </a: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r>
              <a:rPr lang="sl-SI"/>
              <a:t>Social skills can be simple, such as making eye contact, or complex, such as being able to join an activity or ask a friend for help.</a:t>
            </a:r>
            <a:endParaRPr/>
          </a:p>
          <a:p>
            <a:pPr marL="0" lvl="0" indent="0" algn="l" rtl="0">
              <a:lnSpc>
                <a:spcPct val="120000"/>
              </a:lnSpc>
              <a:spcBef>
                <a:spcPts val="1000"/>
              </a:spcBef>
              <a:spcAft>
                <a:spcPts val="0"/>
              </a:spcAft>
              <a:buClr>
                <a:schemeClr val="dk1"/>
              </a:buClr>
              <a:buSzPct val="100000"/>
              <a:buNone/>
            </a:pPr>
            <a:endParaRPr/>
          </a:p>
        </p:txBody>
      </p:sp>
      <p:sp>
        <p:nvSpPr>
          <p:cNvPr id="145" name="Google Shape;145;p5"/>
          <p:cNvSpPr/>
          <p:nvPr/>
        </p:nvSpPr>
        <p:spPr>
          <a:xfrm>
            <a:off x="396967" y="2413838"/>
            <a:ext cx="31101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chemeClr val="accent1"/>
                </a:solidFill>
                <a:latin typeface="Avenir"/>
                <a:ea typeface="Avenir"/>
                <a:cs typeface="Avenir"/>
                <a:sym typeface="Avenir"/>
              </a:rPr>
              <a:t>Making new contacts</a:t>
            </a:r>
            <a:endParaRPr sz="2400" b="0" i="0" u="none" strike="noStrike" cap="none">
              <a:solidFill>
                <a:schemeClr val="accent1"/>
              </a:solidFill>
              <a:latin typeface="Avenir"/>
              <a:ea typeface="Avenir"/>
              <a:cs typeface="Avenir"/>
              <a:sym typeface="Avenir"/>
            </a:endParaRPr>
          </a:p>
        </p:txBody>
      </p:sp>
      <p:sp>
        <p:nvSpPr>
          <p:cNvPr id="146" name="Google Shape;146;p5"/>
          <p:cNvSpPr/>
          <p:nvPr/>
        </p:nvSpPr>
        <p:spPr>
          <a:xfrm>
            <a:off x="1895205" y="3166062"/>
            <a:ext cx="28296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rgbClr val="92D050"/>
                </a:solidFill>
                <a:latin typeface="Avenir"/>
                <a:ea typeface="Avenir"/>
                <a:cs typeface="Avenir"/>
                <a:sym typeface="Avenir"/>
              </a:rPr>
              <a:t>Building friendship</a:t>
            </a:r>
            <a:endParaRPr sz="2400" b="0" i="0" u="none" strike="noStrike" cap="none">
              <a:solidFill>
                <a:srgbClr val="92D050"/>
              </a:solidFill>
              <a:latin typeface="Avenir"/>
              <a:ea typeface="Avenir"/>
              <a:cs typeface="Avenir"/>
              <a:sym typeface="Avenir"/>
            </a:endParaRPr>
          </a:p>
        </p:txBody>
      </p:sp>
      <p:sp>
        <p:nvSpPr>
          <p:cNvPr id="147" name="Google Shape;147;p5"/>
          <p:cNvSpPr/>
          <p:nvPr/>
        </p:nvSpPr>
        <p:spPr>
          <a:xfrm>
            <a:off x="6444527" y="3206048"/>
            <a:ext cx="157786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rgbClr val="7030A0"/>
                </a:solidFill>
                <a:latin typeface="Avenir"/>
                <a:ea typeface="Avenir"/>
                <a:cs typeface="Avenir"/>
                <a:sym typeface="Avenir"/>
              </a:rPr>
              <a:t>Negotiate</a:t>
            </a:r>
            <a:endParaRPr sz="2400" b="0" i="0" u="none" strike="noStrike" cap="none">
              <a:solidFill>
                <a:srgbClr val="7030A0"/>
              </a:solidFill>
              <a:latin typeface="Avenir"/>
              <a:ea typeface="Avenir"/>
              <a:cs typeface="Avenir"/>
              <a:sym typeface="Avenir"/>
            </a:endParaRPr>
          </a:p>
        </p:txBody>
      </p:sp>
      <p:sp>
        <p:nvSpPr>
          <p:cNvPr id="148" name="Google Shape;148;p5"/>
          <p:cNvSpPr/>
          <p:nvPr/>
        </p:nvSpPr>
        <p:spPr>
          <a:xfrm>
            <a:off x="5471453" y="2413838"/>
            <a:ext cx="35816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rgbClr val="0070C0"/>
                </a:solidFill>
                <a:latin typeface="Avenir"/>
                <a:ea typeface="Avenir"/>
                <a:cs typeface="Avenir"/>
                <a:sym typeface="Avenir"/>
              </a:rPr>
              <a:t>Being able to empathise</a:t>
            </a:r>
            <a:endParaRPr sz="2400" b="0" i="0" u="none" strike="noStrike" cap="none">
              <a:solidFill>
                <a:srgbClr val="0070C0"/>
              </a:solidFill>
              <a:latin typeface="Avenir"/>
              <a:ea typeface="Avenir"/>
              <a:cs typeface="Avenir"/>
              <a:sym typeface="Avenir"/>
            </a:endParaRPr>
          </a:p>
        </p:txBody>
      </p:sp>
      <p:sp>
        <p:nvSpPr>
          <p:cNvPr id="149" name="Google Shape;149;p5"/>
          <p:cNvSpPr/>
          <p:nvPr/>
        </p:nvSpPr>
        <p:spPr>
          <a:xfrm>
            <a:off x="4206505" y="4163088"/>
            <a:ext cx="43565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rgbClr val="C00000"/>
                </a:solidFill>
                <a:latin typeface="Avenir"/>
                <a:ea typeface="Avenir"/>
                <a:cs typeface="Avenir"/>
                <a:sym typeface="Avenir"/>
              </a:rPr>
              <a:t>Express feelings and thoughts</a:t>
            </a:r>
            <a:endParaRPr sz="2400" b="0" i="0" u="none" strike="noStrike" cap="none">
              <a:solidFill>
                <a:srgbClr val="C00000"/>
              </a:solidFill>
              <a:latin typeface="Avenir"/>
              <a:ea typeface="Avenir"/>
              <a:cs typeface="Avenir"/>
              <a:sym typeface="Avenir"/>
            </a:endParaRPr>
          </a:p>
        </p:txBody>
      </p:sp>
      <p:sp>
        <p:nvSpPr>
          <p:cNvPr id="150" name="Google Shape;150;p5"/>
          <p:cNvSpPr/>
          <p:nvPr/>
        </p:nvSpPr>
        <p:spPr>
          <a:xfrm>
            <a:off x="8495974" y="3218060"/>
            <a:ext cx="234173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chemeClr val="accent1"/>
                </a:solidFill>
                <a:latin typeface="Avenir"/>
                <a:ea typeface="Avenir"/>
                <a:cs typeface="Avenir"/>
                <a:sym typeface="Avenir"/>
              </a:rPr>
              <a:t>Resolve conflict</a:t>
            </a:r>
            <a:endParaRPr sz="2400" b="0" i="0" u="none" strike="noStrike" cap="none">
              <a:solidFill>
                <a:schemeClr val="accent1"/>
              </a:solidFill>
              <a:latin typeface="Avenir"/>
              <a:ea typeface="Avenir"/>
              <a:cs typeface="Avenir"/>
              <a:sym typeface="Avenir"/>
            </a:endParaRPr>
          </a:p>
        </p:txBody>
      </p:sp>
      <p:sp>
        <p:nvSpPr>
          <p:cNvPr id="151" name="Google Shape;151;p5"/>
          <p:cNvSpPr/>
          <p:nvPr/>
        </p:nvSpPr>
        <p:spPr>
          <a:xfrm>
            <a:off x="1071975" y="3759521"/>
            <a:ext cx="167930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rgbClr val="00B0F0"/>
                </a:solidFill>
                <a:latin typeface="Avenir"/>
                <a:ea typeface="Avenir"/>
                <a:cs typeface="Avenir"/>
                <a:sym typeface="Avenir"/>
              </a:rPr>
              <a:t>Cooperate</a:t>
            </a:r>
            <a:endParaRPr sz="2400" b="0" i="0" u="none" strike="noStrike" cap="none">
              <a:solidFill>
                <a:srgbClr val="00B0F0"/>
              </a:solidFill>
              <a:latin typeface="Avenir"/>
              <a:ea typeface="Avenir"/>
              <a:cs typeface="Avenir"/>
              <a:sym typeface="Avenir"/>
            </a:endParaRPr>
          </a:p>
        </p:txBody>
      </p:sp>
      <p:sp>
        <p:nvSpPr>
          <p:cNvPr id="152" name="Google Shape;152;p5"/>
          <p:cNvSpPr/>
          <p:nvPr/>
        </p:nvSpPr>
        <p:spPr>
          <a:xfrm>
            <a:off x="4971957" y="3554206"/>
            <a:ext cx="99899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2400" b="0" i="0" u="none" strike="noStrike" cap="none">
                <a:solidFill>
                  <a:schemeClr val="accent1"/>
                </a:solidFill>
                <a:latin typeface="Avenir"/>
                <a:ea typeface="Avenir"/>
                <a:cs typeface="Avenir"/>
                <a:sym typeface="Avenir"/>
              </a:rPr>
              <a:t>Listen</a:t>
            </a:r>
            <a:endParaRPr/>
          </a:p>
          <a:p>
            <a:pPr marL="0" marR="0" lvl="0" indent="0" algn="ctr" rtl="0">
              <a:spcBef>
                <a:spcPts val="0"/>
              </a:spcBef>
              <a:spcAft>
                <a:spcPts val="0"/>
              </a:spcAft>
              <a:buNone/>
            </a:pPr>
            <a:endParaRPr sz="2400" b="0" i="0" u="none" strike="noStrike" cap="none">
              <a:solidFill>
                <a:schemeClr val="accent1"/>
              </a:solidFill>
              <a:latin typeface="Avenir"/>
              <a:ea typeface="Avenir"/>
              <a:cs typeface="Avenir"/>
              <a:sym typeface="Aveni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50"/>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67" name="Google Shape;667;p50"/>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68" name="Google Shape;668;p50"/>
          <p:cNvSpPr txBox="1"/>
          <p:nvPr/>
        </p:nvSpPr>
        <p:spPr>
          <a:xfrm>
            <a:off x="396511" y="-608331"/>
            <a:ext cx="8537542"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ACTIVE LISTENING PRACTICE</a:t>
            </a:r>
            <a:endParaRPr sz="2400" b="1">
              <a:solidFill>
                <a:schemeClr val="dk1"/>
              </a:solidFill>
              <a:latin typeface="Avenir"/>
              <a:ea typeface="Avenir"/>
              <a:cs typeface="Avenir"/>
              <a:sym typeface="Avenir"/>
            </a:endParaRPr>
          </a:p>
        </p:txBody>
      </p:sp>
      <p:sp>
        <p:nvSpPr>
          <p:cNvPr id="669" name="Google Shape;669;p50"/>
          <p:cNvSpPr txBox="1">
            <a:spLocks noGrp="1"/>
          </p:cNvSpPr>
          <p:nvPr>
            <p:ph type="body" idx="1"/>
          </p:nvPr>
        </p:nvSpPr>
        <p:spPr>
          <a:xfrm>
            <a:off x="396511" y="1813148"/>
            <a:ext cx="11329772" cy="489364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200"/>
              <a:buNone/>
            </a:pPr>
            <a:r>
              <a:rPr lang="sl-SI" sz="2200" b="1"/>
              <a:t>Objective: </a:t>
            </a:r>
            <a:r>
              <a:rPr lang="sl-SI" sz="2200"/>
              <a:t>Practice listening skills in pairs or small groups.</a:t>
            </a:r>
            <a:endParaRPr/>
          </a:p>
          <a:p>
            <a:pPr marL="0" marR="0" lvl="0" indent="0" algn="l" rtl="0">
              <a:lnSpc>
                <a:spcPct val="100000"/>
              </a:lnSpc>
              <a:spcBef>
                <a:spcPts val="0"/>
              </a:spcBef>
              <a:spcAft>
                <a:spcPts val="0"/>
              </a:spcAft>
              <a:buClr>
                <a:schemeClr val="dk1"/>
              </a:buClr>
              <a:buSzPts val="2200"/>
              <a:buNone/>
            </a:pPr>
            <a:endParaRPr sz="2200"/>
          </a:p>
          <a:p>
            <a:pPr marL="0" marR="0" lvl="0" indent="0" algn="l" rtl="0">
              <a:lnSpc>
                <a:spcPct val="100000"/>
              </a:lnSpc>
              <a:spcBef>
                <a:spcPts val="0"/>
              </a:spcBef>
              <a:spcAft>
                <a:spcPts val="0"/>
              </a:spcAft>
              <a:buClr>
                <a:schemeClr val="dk1"/>
              </a:buClr>
              <a:buSzPts val="2200"/>
              <a:buNone/>
            </a:pPr>
            <a:r>
              <a:rPr lang="sl-SI" sz="2200" b="1"/>
              <a:t>Instructions:</a:t>
            </a:r>
            <a:endParaRPr/>
          </a:p>
          <a:p>
            <a:pPr marL="0" marR="0" lvl="0" indent="-139700" algn="l" rtl="0">
              <a:lnSpc>
                <a:spcPct val="100000"/>
              </a:lnSpc>
              <a:spcBef>
                <a:spcPts val="0"/>
              </a:spcBef>
              <a:spcAft>
                <a:spcPts val="0"/>
              </a:spcAft>
              <a:buClr>
                <a:schemeClr val="dk1"/>
              </a:buClr>
              <a:buSzPts val="2200"/>
              <a:buFont typeface="Avenir"/>
              <a:buChar char="•"/>
            </a:pPr>
            <a:r>
              <a:rPr lang="sl-SI" sz="2200"/>
              <a:t> Form pairs and discuss a topic: a hobby, music, food, health … </a:t>
            </a:r>
            <a:endParaRPr/>
          </a:p>
          <a:p>
            <a:pPr marL="0" marR="0" lvl="0" indent="-139700" algn="l" rtl="0">
              <a:lnSpc>
                <a:spcPct val="100000"/>
              </a:lnSpc>
              <a:spcBef>
                <a:spcPts val="0"/>
              </a:spcBef>
              <a:spcAft>
                <a:spcPts val="0"/>
              </a:spcAft>
              <a:buClr>
                <a:schemeClr val="dk1"/>
              </a:buClr>
              <a:buSzPts val="2200"/>
              <a:buFont typeface="Avenir"/>
              <a:buChar char="•"/>
            </a:pPr>
            <a:r>
              <a:rPr lang="sl-SI" sz="2200"/>
              <a:t> One person talks for 2-3 minutes, others listen without interruptions.</a:t>
            </a:r>
            <a:endParaRPr/>
          </a:p>
          <a:p>
            <a:pPr marL="0" marR="0" lvl="0" indent="-139700" algn="l" rtl="0">
              <a:lnSpc>
                <a:spcPct val="100000"/>
              </a:lnSpc>
              <a:spcBef>
                <a:spcPts val="0"/>
              </a:spcBef>
              <a:spcAft>
                <a:spcPts val="0"/>
              </a:spcAft>
              <a:buClr>
                <a:schemeClr val="dk1"/>
              </a:buClr>
              <a:buSzPts val="2200"/>
              <a:buFont typeface="Avenir"/>
              <a:buChar char="•"/>
            </a:pPr>
            <a:r>
              <a:rPr lang="sl-SI" sz="2200"/>
              <a:t> When speaker finishes, the listener has to summarize what they heard, </a:t>
            </a:r>
            <a:r>
              <a:rPr lang="sl-SI" sz="2200" u="sng"/>
              <a:t>without</a:t>
            </a:r>
            <a:r>
              <a:rPr lang="sl-SI" sz="2200"/>
              <a:t> adding any opinions or advice.</a:t>
            </a:r>
            <a:endParaRPr/>
          </a:p>
          <a:p>
            <a:pPr marL="0" marR="0" lvl="0" indent="0" algn="l" rtl="0">
              <a:lnSpc>
                <a:spcPct val="100000"/>
              </a:lnSpc>
              <a:spcBef>
                <a:spcPts val="0"/>
              </a:spcBef>
              <a:spcAft>
                <a:spcPts val="0"/>
              </a:spcAft>
              <a:buClr>
                <a:schemeClr val="dk1"/>
              </a:buClr>
              <a:buSzPts val="2200"/>
              <a:buNone/>
            </a:pPr>
            <a:endParaRPr sz="2200"/>
          </a:p>
          <a:p>
            <a:pPr marL="0" marR="0" lvl="0" indent="0" algn="l" rtl="0">
              <a:lnSpc>
                <a:spcPct val="100000"/>
              </a:lnSpc>
              <a:spcBef>
                <a:spcPts val="0"/>
              </a:spcBef>
              <a:spcAft>
                <a:spcPts val="0"/>
              </a:spcAft>
              <a:buClr>
                <a:schemeClr val="dk1"/>
              </a:buClr>
              <a:buSzPts val="2200"/>
              <a:buNone/>
            </a:pPr>
            <a:r>
              <a:rPr lang="sl-SI" sz="2200" b="1"/>
              <a:t>Discussion: </a:t>
            </a:r>
            <a:r>
              <a:rPr lang="sl-SI" sz="2200"/>
              <a:t>Compare in the pairs or groups, how it felt to actively listen and how it was to think of a response.</a:t>
            </a:r>
            <a:endParaRPr/>
          </a:p>
          <a:p>
            <a:pPr marL="0" marR="0" lvl="0" indent="0" algn="l" rtl="0">
              <a:lnSpc>
                <a:spcPct val="100000"/>
              </a:lnSpc>
              <a:spcBef>
                <a:spcPts val="0"/>
              </a:spcBef>
              <a:spcAft>
                <a:spcPts val="0"/>
              </a:spcAft>
              <a:buClr>
                <a:schemeClr val="dk1"/>
              </a:buClr>
              <a:buSzPts val="2200"/>
              <a:buNone/>
            </a:pPr>
            <a:endParaRPr sz="2200"/>
          </a:p>
          <a:p>
            <a:pPr marL="0" marR="0" lvl="0" indent="0" algn="l" rtl="0">
              <a:lnSpc>
                <a:spcPct val="100000"/>
              </a:lnSpc>
              <a:spcBef>
                <a:spcPts val="0"/>
              </a:spcBef>
              <a:spcAft>
                <a:spcPts val="0"/>
              </a:spcAft>
              <a:buClr>
                <a:schemeClr val="dk1"/>
              </a:buClr>
              <a:buSzPts val="2200"/>
              <a:buNone/>
            </a:pPr>
            <a:r>
              <a:rPr lang="sl-SI" sz="2200"/>
              <a:t>Benefit: Enhances emphaty and improves listening skills.</a:t>
            </a:r>
            <a:endParaRPr/>
          </a:p>
          <a:p>
            <a:pPr marL="0" marR="0" lvl="0" indent="0" algn="l" rtl="0">
              <a:lnSpc>
                <a:spcPct val="100000"/>
              </a:lnSpc>
              <a:spcBef>
                <a:spcPts val="0"/>
              </a:spcBef>
              <a:spcAft>
                <a:spcPts val="0"/>
              </a:spcAft>
              <a:buClr>
                <a:schemeClr val="dk1"/>
              </a:buClr>
              <a:buSzPts val="2400"/>
              <a:buNone/>
            </a:pPr>
            <a:endParaRPr sz="2400" b="1"/>
          </a:p>
          <a:p>
            <a:pPr marL="0" marR="0" lvl="0" indent="0" algn="l" rtl="0">
              <a:lnSpc>
                <a:spcPct val="100000"/>
              </a:lnSpc>
              <a:spcBef>
                <a:spcPts val="0"/>
              </a:spcBef>
              <a:spcAft>
                <a:spcPts val="0"/>
              </a:spcAft>
              <a:buClr>
                <a:schemeClr val="dk1"/>
              </a:buClr>
              <a:buSzPts val="2400"/>
              <a:buNone/>
            </a:pPr>
            <a:endParaRPr sz="24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51"/>
          <p:cNvPicPr preferRelativeResize="0"/>
          <p:nvPr/>
        </p:nvPicPr>
        <p:blipFill rotWithShape="1">
          <a:blip r:embed="rId3">
            <a:alphaModFix/>
          </a:blip>
          <a:srcRect/>
          <a:stretch/>
        </p:blipFill>
        <p:spPr>
          <a:xfrm>
            <a:off x="10795978" y="31526"/>
            <a:ext cx="1377815" cy="1377815"/>
          </a:xfrm>
          <a:prstGeom prst="rect">
            <a:avLst/>
          </a:prstGeom>
          <a:noFill/>
          <a:ln>
            <a:noFill/>
          </a:ln>
        </p:spPr>
      </p:pic>
      <p:pic>
        <p:nvPicPr>
          <p:cNvPr id="675" name="Google Shape;675;p51"/>
          <p:cNvPicPr preferRelativeResize="0"/>
          <p:nvPr/>
        </p:nvPicPr>
        <p:blipFill rotWithShape="1">
          <a:blip r:embed="rId4">
            <a:alphaModFix/>
          </a:blip>
          <a:srcRect/>
          <a:stretch/>
        </p:blipFill>
        <p:spPr>
          <a:xfrm>
            <a:off x="10930101" y="6387086"/>
            <a:ext cx="1109568" cy="249958"/>
          </a:xfrm>
          <a:prstGeom prst="rect">
            <a:avLst/>
          </a:prstGeom>
          <a:noFill/>
          <a:ln>
            <a:noFill/>
          </a:ln>
        </p:spPr>
      </p:pic>
      <p:sp>
        <p:nvSpPr>
          <p:cNvPr id="676" name="Google Shape;676;p51"/>
          <p:cNvSpPr txBox="1"/>
          <p:nvPr/>
        </p:nvSpPr>
        <p:spPr>
          <a:xfrm>
            <a:off x="396510" y="-608331"/>
            <a:ext cx="9620325" cy="1906627"/>
          </a:xfrm>
          <a:prstGeom prst="rect">
            <a:avLst/>
          </a:prstGeom>
          <a:noFill/>
          <a:ln>
            <a:noFill/>
          </a:ln>
        </p:spPr>
        <p:txBody>
          <a:bodyPr spcFirstLastPara="1" wrap="square" lIns="91425" tIns="45700" rIns="91425" bIns="45700" anchor="b" anchorCtr="0">
            <a:normAutofit/>
          </a:bodyPr>
          <a:lstStyle/>
          <a:p>
            <a:pPr marL="0" marR="0" lvl="0" indent="0" algn="l" rtl="0">
              <a:lnSpc>
                <a:spcPct val="110000"/>
              </a:lnSpc>
              <a:spcBef>
                <a:spcPts val="0"/>
              </a:spcBef>
              <a:spcAft>
                <a:spcPts val="0"/>
              </a:spcAft>
              <a:buClr>
                <a:schemeClr val="dk1"/>
              </a:buClr>
              <a:buSzPts val="2400"/>
              <a:buFont typeface="Avenir"/>
              <a:buNone/>
            </a:pPr>
            <a:r>
              <a:rPr lang="sl-SI" sz="2400" b="1">
                <a:solidFill>
                  <a:schemeClr val="dk1"/>
                </a:solidFill>
                <a:latin typeface="Avenir"/>
                <a:ea typeface="Avenir"/>
                <a:cs typeface="Avenir"/>
                <a:sym typeface="Avenir"/>
              </a:rPr>
              <a:t>GROUP DISCUSSION: Barriers to effective communication</a:t>
            </a:r>
            <a:endParaRPr sz="2400" b="1">
              <a:solidFill>
                <a:schemeClr val="dk1"/>
              </a:solidFill>
              <a:latin typeface="Avenir"/>
              <a:ea typeface="Avenir"/>
              <a:cs typeface="Avenir"/>
              <a:sym typeface="Avenir"/>
            </a:endParaRPr>
          </a:p>
        </p:txBody>
      </p:sp>
      <p:sp>
        <p:nvSpPr>
          <p:cNvPr id="677" name="Google Shape;677;p51"/>
          <p:cNvSpPr txBox="1">
            <a:spLocks noGrp="1"/>
          </p:cNvSpPr>
          <p:nvPr>
            <p:ph type="body" idx="1"/>
          </p:nvPr>
        </p:nvSpPr>
        <p:spPr>
          <a:xfrm>
            <a:off x="431114" y="1724271"/>
            <a:ext cx="11329772" cy="4832092"/>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SzPts val="2200"/>
              <a:buNone/>
            </a:pPr>
            <a:r>
              <a:rPr lang="sl-SI" sz="2200" b="1"/>
              <a:t>Objective:</a:t>
            </a:r>
            <a:r>
              <a:rPr lang="sl-SI" sz="2200"/>
              <a:t> identify common barriers to communication and discuss strategies to overcome them.</a:t>
            </a:r>
            <a:endParaRPr sz="2200"/>
          </a:p>
          <a:p>
            <a:pPr marL="0" marR="0" lvl="0" indent="0" algn="l" rtl="0">
              <a:lnSpc>
                <a:spcPct val="100000"/>
              </a:lnSpc>
              <a:spcBef>
                <a:spcPts val="0"/>
              </a:spcBef>
              <a:spcAft>
                <a:spcPts val="0"/>
              </a:spcAft>
              <a:buClr>
                <a:schemeClr val="dk1"/>
              </a:buClr>
              <a:buSzPts val="2200"/>
              <a:buNone/>
            </a:pPr>
            <a:endParaRPr sz="2200"/>
          </a:p>
          <a:p>
            <a:pPr marL="0" marR="0" lvl="0" indent="0" algn="l" rtl="0">
              <a:lnSpc>
                <a:spcPct val="100000"/>
              </a:lnSpc>
              <a:spcBef>
                <a:spcPts val="0"/>
              </a:spcBef>
              <a:spcAft>
                <a:spcPts val="0"/>
              </a:spcAft>
              <a:buClr>
                <a:schemeClr val="dk1"/>
              </a:buClr>
              <a:buSzPts val="2200"/>
              <a:buNone/>
            </a:pPr>
            <a:r>
              <a:rPr lang="sl-SI" sz="2200" b="1"/>
              <a:t>Instructions:</a:t>
            </a:r>
            <a:endParaRPr/>
          </a:p>
          <a:p>
            <a:pPr marL="0" lvl="0" indent="-139700" algn="l" rtl="0">
              <a:lnSpc>
                <a:spcPct val="100000"/>
              </a:lnSpc>
              <a:spcBef>
                <a:spcPts val="0"/>
              </a:spcBef>
              <a:spcAft>
                <a:spcPts val="0"/>
              </a:spcAft>
              <a:buClr>
                <a:schemeClr val="dk1"/>
              </a:buClr>
              <a:buSzPts val="2200"/>
              <a:buFont typeface="Avenir"/>
              <a:buChar char="•"/>
            </a:pPr>
            <a:r>
              <a:rPr lang="sl-SI" sz="2200"/>
              <a:t> Facilitate a discussion on barriers such as distractions, language differences, physical impairments, and assumptions. In topic include also connection with family and friends in a digital age.</a:t>
            </a:r>
            <a:endParaRPr/>
          </a:p>
          <a:p>
            <a:pPr marL="0" lvl="0" indent="-139700" algn="l" rtl="0">
              <a:lnSpc>
                <a:spcPct val="100000"/>
              </a:lnSpc>
              <a:spcBef>
                <a:spcPts val="0"/>
              </a:spcBef>
              <a:spcAft>
                <a:spcPts val="0"/>
              </a:spcAft>
              <a:buClr>
                <a:schemeClr val="dk1"/>
              </a:buClr>
              <a:buSzPts val="2200"/>
              <a:buFont typeface="Avenir"/>
              <a:buChar char="•"/>
            </a:pPr>
            <a:r>
              <a:rPr lang="sl-SI" sz="2200"/>
              <a:t> Encourage participants to share personal experiences and suggest ways to improve communication in those situations.</a:t>
            </a:r>
            <a:endParaRPr sz="2200"/>
          </a:p>
          <a:p>
            <a:pPr marL="0" marR="0" lvl="0" indent="0" algn="l" rtl="0">
              <a:lnSpc>
                <a:spcPct val="100000"/>
              </a:lnSpc>
              <a:spcBef>
                <a:spcPts val="0"/>
              </a:spcBef>
              <a:spcAft>
                <a:spcPts val="0"/>
              </a:spcAft>
              <a:buClr>
                <a:schemeClr val="dk1"/>
              </a:buClr>
              <a:buSzPts val="2200"/>
              <a:buFont typeface="Avenir"/>
              <a:buNone/>
            </a:pPr>
            <a:endParaRPr sz="2200"/>
          </a:p>
          <a:p>
            <a:pPr marL="0" marR="0" lvl="0" indent="0" algn="l" rtl="0">
              <a:lnSpc>
                <a:spcPct val="100000"/>
              </a:lnSpc>
              <a:spcBef>
                <a:spcPts val="0"/>
              </a:spcBef>
              <a:spcAft>
                <a:spcPts val="0"/>
              </a:spcAft>
              <a:buClr>
                <a:schemeClr val="dk1"/>
              </a:buClr>
              <a:buSzPts val="2200"/>
              <a:buNone/>
            </a:pPr>
            <a:endParaRPr sz="2200"/>
          </a:p>
          <a:p>
            <a:pPr marL="0" lvl="0" indent="0" algn="l" rtl="0">
              <a:lnSpc>
                <a:spcPct val="100000"/>
              </a:lnSpc>
              <a:spcBef>
                <a:spcPts val="0"/>
              </a:spcBef>
              <a:spcAft>
                <a:spcPts val="0"/>
              </a:spcAft>
              <a:buClr>
                <a:schemeClr val="dk1"/>
              </a:buClr>
              <a:buSzPts val="2200"/>
              <a:buNone/>
            </a:pPr>
            <a:r>
              <a:rPr lang="sl-SI" sz="2200"/>
              <a:t>Benefit: Provides a deeper understanding of communication challenges and fosters peer learning.</a:t>
            </a:r>
            <a:endParaRPr sz="2200" b="1"/>
          </a:p>
          <a:p>
            <a:pPr marL="0" marR="0" lvl="0" indent="0" algn="l" rtl="0">
              <a:lnSpc>
                <a:spcPct val="100000"/>
              </a:lnSpc>
              <a:spcBef>
                <a:spcPts val="0"/>
              </a:spcBef>
              <a:spcAft>
                <a:spcPts val="0"/>
              </a:spcAft>
              <a:buClr>
                <a:schemeClr val="dk1"/>
              </a:buClr>
              <a:buSzPts val="2200"/>
              <a:buNone/>
            </a:pPr>
            <a:endParaRPr sz="22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2"/>
          <p:cNvSpPr txBox="1">
            <a:spLocks noGrp="1"/>
          </p:cNvSpPr>
          <p:nvPr>
            <p:ph type="ctrTitle"/>
          </p:nvPr>
        </p:nvSpPr>
        <p:spPr>
          <a:xfrm>
            <a:off x="1165780" y="483419"/>
            <a:ext cx="9654768" cy="1124073"/>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accent3"/>
              </a:buClr>
              <a:buSzPts val="4800"/>
              <a:buFont typeface="Avenir"/>
              <a:buNone/>
            </a:pPr>
            <a:r>
              <a:rPr lang="sl-SI" sz="4800">
                <a:solidFill>
                  <a:schemeClr val="accent3"/>
                </a:solidFill>
              </a:rPr>
              <a:t>Thank you for your attention!</a:t>
            </a:r>
            <a:endParaRPr sz="4800">
              <a:solidFill>
                <a:schemeClr val="accent3"/>
              </a:solidFill>
            </a:endParaRPr>
          </a:p>
        </p:txBody>
      </p:sp>
      <p:pic>
        <p:nvPicPr>
          <p:cNvPr id="683" name="Google Shape;683;p52"/>
          <p:cNvPicPr preferRelativeResize="0"/>
          <p:nvPr/>
        </p:nvPicPr>
        <p:blipFill rotWithShape="1">
          <a:blip r:embed="rId3">
            <a:alphaModFix/>
          </a:blip>
          <a:srcRect/>
          <a:stretch/>
        </p:blipFill>
        <p:spPr>
          <a:xfrm>
            <a:off x="388473" y="6136802"/>
            <a:ext cx="1554615" cy="353599"/>
          </a:xfrm>
          <a:prstGeom prst="rect">
            <a:avLst/>
          </a:prstGeom>
          <a:noFill/>
          <a:ln>
            <a:noFill/>
          </a:ln>
        </p:spPr>
      </p:pic>
      <p:pic>
        <p:nvPicPr>
          <p:cNvPr id="684" name="Google Shape;684;p52"/>
          <p:cNvPicPr preferRelativeResize="0"/>
          <p:nvPr/>
        </p:nvPicPr>
        <p:blipFill rotWithShape="1">
          <a:blip r:embed="rId4">
            <a:alphaModFix/>
          </a:blip>
          <a:srcRect/>
          <a:stretch/>
        </p:blipFill>
        <p:spPr>
          <a:xfrm>
            <a:off x="10814185" y="5447894"/>
            <a:ext cx="1377815" cy="1377815"/>
          </a:xfrm>
          <a:prstGeom prst="rect">
            <a:avLst/>
          </a:prstGeom>
          <a:noFill/>
          <a:ln>
            <a:noFill/>
          </a:ln>
        </p:spPr>
      </p:pic>
      <p:pic>
        <p:nvPicPr>
          <p:cNvPr id="685" name="Google Shape;685;p52" descr="Free background design modern illustration"/>
          <p:cNvPicPr preferRelativeResize="0"/>
          <p:nvPr/>
        </p:nvPicPr>
        <p:blipFill rotWithShape="1">
          <a:blip r:embed="rId5">
            <a:alphaModFix/>
          </a:blip>
          <a:srcRect/>
          <a:stretch/>
        </p:blipFill>
        <p:spPr>
          <a:xfrm>
            <a:off x="2450343" y="2047462"/>
            <a:ext cx="6176824" cy="4405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53"/>
          <p:cNvSpPr txBox="1">
            <a:spLocks noGrp="1"/>
          </p:cNvSpPr>
          <p:nvPr>
            <p:ph type="title"/>
          </p:nvPr>
        </p:nvSpPr>
        <p:spPr>
          <a:xfrm>
            <a:off x="436339" y="-410783"/>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Sources and references: </a:t>
            </a:r>
            <a:endParaRPr/>
          </a:p>
        </p:txBody>
      </p:sp>
      <p:sp>
        <p:nvSpPr>
          <p:cNvPr id="691" name="Google Shape;691;p53"/>
          <p:cNvSpPr txBox="1">
            <a:spLocks noGrp="1"/>
          </p:cNvSpPr>
          <p:nvPr>
            <p:ph type="body" idx="1"/>
          </p:nvPr>
        </p:nvSpPr>
        <p:spPr>
          <a:xfrm>
            <a:off x="436340" y="1168924"/>
            <a:ext cx="10591126" cy="4771906"/>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0000"/>
              </a:lnSpc>
              <a:spcBef>
                <a:spcPts val="0"/>
              </a:spcBef>
              <a:spcAft>
                <a:spcPts val="0"/>
              </a:spcAft>
              <a:buClr>
                <a:schemeClr val="dk1"/>
              </a:buClr>
              <a:buSzPct val="100000"/>
              <a:buChar char="•"/>
            </a:pPr>
            <a:r>
              <a:rPr lang="sl-SI"/>
              <a:t>Skrivnosti dobre medosebne komunikacije. Kaja Strniša. Source: </a:t>
            </a:r>
            <a:r>
              <a:rPr lang="sl-SI" u="sng">
                <a:solidFill>
                  <a:schemeClr val="hlink"/>
                </a:solidFill>
                <a:hlinkClick r:id="rId3"/>
              </a:rPr>
              <a:t>https://www.brstpsihologija.si/skrivnosti-dobre-medosebne-komunikacije</a:t>
            </a:r>
            <a:r>
              <a:rPr lang="sl-SI"/>
              <a:t> </a:t>
            </a:r>
            <a:endParaRPr/>
          </a:p>
          <a:p>
            <a:pPr marL="228600" lvl="0" indent="-228600" algn="l" rtl="0">
              <a:lnSpc>
                <a:spcPct val="120000"/>
              </a:lnSpc>
              <a:spcBef>
                <a:spcPts val="1000"/>
              </a:spcBef>
              <a:spcAft>
                <a:spcPts val="0"/>
              </a:spcAft>
              <a:buClr>
                <a:schemeClr val="dk1"/>
              </a:buClr>
              <a:buSzPct val="100000"/>
              <a:buChar char="•"/>
            </a:pPr>
            <a:r>
              <a:rPr lang="sl-SI"/>
              <a:t>Verbal Comunication: A Complete Guide (2023). Eliza Taylor. Source: </a:t>
            </a:r>
            <a:r>
              <a:rPr lang="sl-SI" u="sng">
                <a:solidFill>
                  <a:schemeClr val="hlink"/>
                </a:solidFill>
                <a:hlinkClick r:id="rId4"/>
              </a:rPr>
              <a:t>https://www.theknowledgeacademy.com/blog/verbal-communication/</a:t>
            </a:r>
            <a:r>
              <a:rPr lang="sl-SI"/>
              <a:t> </a:t>
            </a:r>
            <a:endParaRPr/>
          </a:p>
          <a:p>
            <a:pPr marL="228600" lvl="0" indent="-228600" algn="l" rtl="0">
              <a:lnSpc>
                <a:spcPct val="120000"/>
              </a:lnSpc>
              <a:spcBef>
                <a:spcPts val="1000"/>
              </a:spcBef>
              <a:spcAft>
                <a:spcPts val="0"/>
              </a:spcAft>
              <a:buClr>
                <a:schemeClr val="dk1"/>
              </a:buClr>
              <a:buSzPct val="100000"/>
              <a:buChar char="•"/>
            </a:pPr>
            <a:r>
              <a:rPr lang="sl-SI"/>
              <a:t>Komunikacijske ovire starejših: Izzivi in nasveti za učinkovito komunikacijo (A.K.). Source: </a:t>
            </a:r>
            <a:r>
              <a:rPr lang="sl-SI" u="sng">
                <a:solidFill>
                  <a:schemeClr val="hlink"/>
                </a:solidFill>
                <a:hlinkClick r:id="rId5"/>
              </a:rPr>
              <a:t>https://senior24.si/komunikacijske-ovire-starejsih-izzivi-in-nasveti-za-ucinkovito-komunikacijo/</a:t>
            </a:r>
            <a:r>
              <a:rPr lang="sl-SI"/>
              <a:t> , published 11. 12. 2023.</a:t>
            </a:r>
            <a:endParaRPr/>
          </a:p>
          <a:p>
            <a:pPr marL="228600" lvl="0" indent="-228600" algn="l" rtl="0">
              <a:lnSpc>
                <a:spcPct val="120000"/>
              </a:lnSpc>
              <a:spcBef>
                <a:spcPts val="1000"/>
              </a:spcBef>
              <a:spcAft>
                <a:spcPts val="0"/>
              </a:spcAft>
              <a:buClr>
                <a:schemeClr val="dk1"/>
              </a:buClr>
              <a:buSzPct val="100000"/>
              <a:buChar char="•"/>
            </a:pPr>
            <a:r>
              <a:rPr lang="sl-SI"/>
              <a:t>Communication process: 9 Essential elements of communication. Raya Bothra. Source: </a:t>
            </a:r>
            <a:r>
              <a:rPr lang="sl-SI" u="sng">
                <a:solidFill>
                  <a:schemeClr val="hlink"/>
                </a:solidFill>
                <a:hlinkClick r:id="rId6"/>
              </a:rPr>
              <a:t>https://www.prezent.ai/zenpedia/communication-elements</a:t>
            </a:r>
            <a:r>
              <a:rPr lang="sl-SI"/>
              <a:t> </a:t>
            </a:r>
            <a:endParaRPr/>
          </a:p>
          <a:p>
            <a:pPr marL="228600" lvl="0" indent="-228600" algn="l" rtl="0">
              <a:lnSpc>
                <a:spcPct val="120000"/>
              </a:lnSpc>
              <a:spcBef>
                <a:spcPts val="1000"/>
              </a:spcBef>
              <a:spcAft>
                <a:spcPts val="0"/>
              </a:spcAft>
              <a:buClr>
                <a:schemeClr val="dk1"/>
              </a:buClr>
              <a:buSzPct val="100000"/>
              <a:buChar char="•"/>
            </a:pPr>
            <a:r>
              <a:rPr lang="sl-SI"/>
              <a:t>15 Advantages &amp; Disadvantages of Digital Communication + Examples. Aditya Soni. Source: </a:t>
            </a:r>
            <a:r>
              <a:rPr lang="sl-SI" u="sng">
                <a:solidFill>
                  <a:schemeClr val="hlink"/>
                </a:solidFill>
                <a:hlinkClick r:id="rId7"/>
              </a:rPr>
              <a:t>https://clearinfo.in/blog/advantages-and-disadvantages-of-digital-communication/</a:t>
            </a:r>
            <a:r>
              <a:rPr lang="sl-SI"/>
              <a:t> </a:t>
            </a:r>
            <a:endParaRPr/>
          </a:p>
          <a:p>
            <a:pPr marL="228600" lvl="0" indent="-228600" algn="l" rtl="0">
              <a:lnSpc>
                <a:spcPct val="120000"/>
              </a:lnSpc>
              <a:spcBef>
                <a:spcPts val="1000"/>
              </a:spcBef>
              <a:spcAft>
                <a:spcPts val="0"/>
              </a:spcAft>
              <a:buClr>
                <a:schemeClr val="dk1"/>
              </a:buClr>
              <a:buSzPct val="100000"/>
              <a:buChar char="•"/>
            </a:pPr>
            <a:r>
              <a:rPr lang="sl-SI"/>
              <a:t>Sienna Roberts. Source: </a:t>
            </a:r>
            <a:r>
              <a:rPr lang="sl-SI" u="sng">
                <a:solidFill>
                  <a:schemeClr val="hlink"/>
                </a:solidFill>
                <a:hlinkClick r:id="rId8"/>
              </a:rPr>
              <a:t>https://www.theknowledgeacademy.com/blog/digital-communication/</a:t>
            </a:r>
            <a:r>
              <a:rPr lang="sl-SI"/>
              <a:t> , published 18. 7. 2023.</a:t>
            </a:r>
            <a:endParaRPr/>
          </a:p>
          <a:p>
            <a:pPr marL="228600" lvl="0" indent="-228600" algn="l" rtl="0">
              <a:lnSpc>
                <a:spcPct val="120000"/>
              </a:lnSpc>
              <a:spcBef>
                <a:spcPts val="1000"/>
              </a:spcBef>
              <a:spcAft>
                <a:spcPts val="0"/>
              </a:spcAft>
              <a:buClr>
                <a:schemeClr val="dk1"/>
              </a:buClr>
              <a:buSzPct val="100000"/>
              <a:buChar char="•"/>
            </a:pPr>
            <a:r>
              <a:rPr lang="sl-SI"/>
              <a:t>Test your digital skills. Source: </a:t>
            </a:r>
            <a:r>
              <a:rPr lang="sl-SI" u="sng">
                <a:solidFill>
                  <a:schemeClr val="hlink"/>
                </a:solidFill>
                <a:hlinkClick r:id="rId9"/>
              </a:rPr>
              <a:t>https://europass.europa.eu/en/europass-tools/test-your-digital-skills</a:t>
            </a:r>
            <a:r>
              <a:rPr lang="sl-SI"/>
              <a:t> </a:t>
            </a:r>
            <a:endParaRPr/>
          </a:p>
          <a:p>
            <a:pPr marL="228600" lvl="0" indent="-228600" algn="l" rtl="0">
              <a:lnSpc>
                <a:spcPct val="120000"/>
              </a:lnSpc>
              <a:spcBef>
                <a:spcPts val="1000"/>
              </a:spcBef>
              <a:spcAft>
                <a:spcPts val="0"/>
              </a:spcAft>
              <a:buClr>
                <a:schemeClr val="dk1"/>
              </a:buClr>
              <a:buSzPct val="100000"/>
              <a:buChar char="•"/>
            </a:pPr>
            <a:r>
              <a:rPr lang="sl-SI"/>
              <a:t>Photos: Pixabay.com and Pexels.com</a:t>
            </a:r>
            <a:endParaRPr/>
          </a:p>
        </p:txBody>
      </p:sp>
      <p:pic>
        <p:nvPicPr>
          <p:cNvPr id="692" name="Google Shape;692;p53"/>
          <p:cNvPicPr preferRelativeResize="0"/>
          <p:nvPr/>
        </p:nvPicPr>
        <p:blipFill rotWithShape="1">
          <a:blip r:embed="rId10">
            <a:alphaModFix/>
          </a:blip>
          <a:srcRect/>
          <a:stretch/>
        </p:blipFill>
        <p:spPr>
          <a:xfrm>
            <a:off x="10637385" y="6391327"/>
            <a:ext cx="1554615" cy="353599"/>
          </a:xfrm>
          <a:prstGeom prst="rect">
            <a:avLst/>
          </a:prstGeom>
          <a:noFill/>
          <a:ln>
            <a:noFill/>
          </a:ln>
        </p:spPr>
      </p:pic>
      <p:pic>
        <p:nvPicPr>
          <p:cNvPr id="693" name="Google Shape;693;p53"/>
          <p:cNvPicPr preferRelativeResize="0"/>
          <p:nvPr/>
        </p:nvPicPr>
        <p:blipFill rotWithShape="1">
          <a:blip r:embed="rId11">
            <a:alphaModFix/>
          </a:blip>
          <a:srcRect/>
          <a:stretch/>
        </p:blipFill>
        <p:spPr>
          <a:xfrm>
            <a:off x="10814185" y="0"/>
            <a:ext cx="1377815" cy="137781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4"/>
          <p:cNvSpPr txBox="1">
            <a:spLocks noGrp="1"/>
          </p:cNvSpPr>
          <p:nvPr>
            <p:ph type="title"/>
          </p:nvPr>
        </p:nvSpPr>
        <p:spPr>
          <a:xfrm>
            <a:off x="436339" y="-410783"/>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Sources and references: </a:t>
            </a:r>
            <a:endParaRPr/>
          </a:p>
        </p:txBody>
      </p:sp>
      <p:sp>
        <p:nvSpPr>
          <p:cNvPr id="699" name="Google Shape;699;p54"/>
          <p:cNvSpPr txBox="1">
            <a:spLocks noGrp="1"/>
          </p:cNvSpPr>
          <p:nvPr>
            <p:ph type="body" idx="1"/>
          </p:nvPr>
        </p:nvSpPr>
        <p:spPr>
          <a:xfrm>
            <a:off x="436339" y="1338199"/>
            <a:ext cx="10591126" cy="4771906"/>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0000"/>
              </a:lnSpc>
              <a:spcBef>
                <a:spcPts val="0"/>
              </a:spcBef>
              <a:spcAft>
                <a:spcPts val="0"/>
              </a:spcAft>
              <a:buClr>
                <a:schemeClr val="dk1"/>
              </a:buClr>
              <a:buSzPct val="100000"/>
              <a:buChar char="•"/>
            </a:pPr>
            <a:r>
              <a:rPr lang="sl-SI"/>
              <a:t>15 Advantages &amp; Disadvantages of Digital Communication + Examples. Aditya Soni. Source: </a:t>
            </a:r>
            <a:r>
              <a:rPr lang="sl-SI" u="sng">
                <a:solidFill>
                  <a:schemeClr val="hlink"/>
                </a:solidFill>
                <a:hlinkClick r:id="rId3"/>
              </a:rPr>
              <a:t>https://clearinfo.in/blog/advantages-and-disadvantages-of-digital-communication/</a:t>
            </a:r>
            <a:r>
              <a:rPr lang="sl-SI"/>
              <a:t> </a:t>
            </a:r>
            <a:endParaRPr/>
          </a:p>
          <a:p>
            <a:pPr marL="228600" lvl="0" indent="-228600" algn="l" rtl="0">
              <a:lnSpc>
                <a:spcPct val="120000"/>
              </a:lnSpc>
              <a:spcBef>
                <a:spcPts val="1000"/>
              </a:spcBef>
              <a:spcAft>
                <a:spcPts val="0"/>
              </a:spcAft>
              <a:buClr>
                <a:schemeClr val="dk1"/>
              </a:buClr>
              <a:buSzPct val="100000"/>
              <a:buChar char="•"/>
            </a:pPr>
            <a:r>
              <a:rPr lang="sl-SI"/>
              <a:t>Communication process: 9 Essential elements of communication. Raya Bothra. Source: </a:t>
            </a:r>
            <a:r>
              <a:rPr lang="sl-SI" u="sng">
                <a:solidFill>
                  <a:schemeClr val="hlink"/>
                </a:solidFill>
                <a:hlinkClick r:id="rId4"/>
              </a:rPr>
              <a:t>https://www.prezent.ai/zenpedia/communication-elements</a:t>
            </a:r>
            <a:r>
              <a:rPr lang="sl-SI"/>
              <a:t> </a:t>
            </a:r>
            <a:endParaRPr/>
          </a:p>
          <a:p>
            <a:pPr marL="228600" lvl="0" indent="-228600" algn="l" rtl="0">
              <a:lnSpc>
                <a:spcPct val="120000"/>
              </a:lnSpc>
              <a:spcBef>
                <a:spcPts val="1000"/>
              </a:spcBef>
              <a:spcAft>
                <a:spcPts val="0"/>
              </a:spcAft>
              <a:buClr>
                <a:schemeClr val="dk1"/>
              </a:buClr>
              <a:buSzPct val="100000"/>
              <a:buChar char="•"/>
            </a:pPr>
            <a:r>
              <a:rPr lang="sl-SI"/>
              <a:t>Komunikacijske ovire starejših: Izzivi in nasveti za učinkovito komunikacijo (A.K.). Source: </a:t>
            </a:r>
            <a:r>
              <a:rPr lang="sl-SI" u="sng">
                <a:solidFill>
                  <a:schemeClr val="hlink"/>
                </a:solidFill>
                <a:hlinkClick r:id="rId5"/>
              </a:rPr>
              <a:t>https://senior24.si/komunikacijske-ovire-starejsih-izzivi-in-nasveti-za-ucinkovito-komunikacijo/</a:t>
            </a:r>
            <a:r>
              <a:rPr lang="sl-SI"/>
              <a:t> , published 11. 12. 2023.</a:t>
            </a:r>
            <a:endParaRPr/>
          </a:p>
          <a:p>
            <a:pPr marL="228600" lvl="0" indent="-228600" algn="l" rtl="0">
              <a:lnSpc>
                <a:spcPct val="120000"/>
              </a:lnSpc>
              <a:spcBef>
                <a:spcPts val="1000"/>
              </a:spcBef>
              <a:spcAft>
                <a:spcPts val="0"/>
              </a:spcAft>
              <a:buClr>
                <a:schemeClr val="dk1"/>
              </a:buClr>
              <a:buSzPct val="100000"/>
              <a:buChar char="•"/>
            </a:pPr>
            <a:r>
              <a:rPr lang="sl-SI"/>
              <a:t>Sienna Roberts. Source: </a:t>
            </a:r>
            <a:r>
              <a:rPr lang="sl-SI" u="sng">
                <a:solidFill>
                  <a:schemeClr val="hlink"/>
                </a:solidFill>
                <a:hlinkClick r:id="rId6"/>
              </a:rPr>
              <a:t>https://www.theknowledgeacademy.com/blog/digital-communication/</a:t>
            </a:r>
            <a:r>
              <a:rPr lang="sl-SI"/>
              <a:t> , published 18. 7. 2023.</a:t>
            </a:r>
            <a:endParaRPr/>
          </a:p>
          <a:p>
            <a:pPr marL="228600" lvl="0" indent="-228600" algn="l" rtl="0">
              <a:lnSpc>
                <a:spcPct val="120000"/>
              </a:lnSpc>
              <a:spcBef>
                <a:spcPts val="1000"/>
              </a:spcBef>
              <a:spcAft>
                <a:spcPts val="0"/>
              </a:spcAft>
              <a:buClr>
                <a:schemeClr val="dk1"/>
              </a:buClr>
              <a:buSzPct val="100000"/>
              <a:buChar char="•"/>
            </a:pPr>
            <a:r>
              <a:rPr lang="sl-SI"/>
              <a:t>Skrivnosti dobre medosebne komunikacije. Kaja Strniša. Source: </a:t>
            </a:r>
            <a:r>
              <a:rPr lang="sl-SI" u="sng">
                <a:solidFill>
                  <a:schemeClr val="hlink"/>
                </a:solidFill>
                <a:hlinkClick r:id="rId7"/>
              </a:rPr>
              <a:t>https://www.brstpsihologija.si/skrivnosti-dobre-medosebne-komunikacije</a:t>
            </a:r>
            <a:r>
              <a:rPr lang="sl-SI"/>
              <a:t> </a:t>
            </a:r>
            <a:endParaRPr/>
          </a:p>
          <a:p>
            <a:pPr marL="228600" lvl="0" indent="-228600" algn="l" rtl="0">
              <a:lnSpc>
                <a:spcPct val="120000"/>
              </a:lnSpc>
              <a:spcBef>
                <a:spcPts val="1000"/>
              </a:spcBef>
              <a:spcAft>
                <a:spcPts val="0"/>
              </a:spcAft>
              <a:buClr>
                <a:schemeClr val="dk1"/>
              </a:buClr>
              <a:buSzPct val="100000"/>
              <a:buChar char="•"/>
            </a:pPr>
            <a:r>
              <a:rPr lang="sl-SI"/>
              <a:t>Test your digital skills. Source: </a:t>
            </a:r>
            <a:r>
              <a:rPr lang="sl-SI" u="sng">
                <a:solidFill>
                  <a:schemeClr val="hlink"/>
                </a:solidFill>
                <a:hlinkClick r:id="rId8"/>
              </a:rPr>
              <a:t>https://europass.europa.eu/en/europass-tools/test-your-digital-skills</a:t>
            </a:r>
            <a:r>
              <a:rPr lang="sl-SI"/>
              <a:t> </a:t>
            </a:r>
            <a:endParaRPr/>
          </a:p>
          <a:p>
            <a:pPr marL="228600" lvl="0" indent="-228600" algn="l" rtl="0">
              <a:lnSpc>
                <a:spcPct val="120000"/>
              </a:lnSpc>
              <a:spcBef>
                <a:spcPts val="1000"/>
              </a:spcBef>
              <a:spcAft>
                <a:spcPts val="0"/>
              </a:spcAft>
              <a:buClr>
                <a:schemeClr val="dk1"/>
              </a:buClr>
              <a:buSzPct val="100000"/>
              <a:buChar char="•"/>
            </a:pPr>
            <a:r>
              <a:rPr lang="sl-SI"/>
              <a:t>Verbal Comunication: A Complete Guide (2023). Eliza Taylor. Source: </a:t>
            </a:r>
            <a:r>
              <a:rPr lang="sl-SI" u="sng">
                <a:solidFill>
                  <a:schemeClr val="hlink"/>
                </a:solidFill>
                <a:hlinkClick r:id="rId9"/>
              </a:rPr>
              <a:t>https://www.theknowledgeacademy.com/blog/verbal-communication/</a:t>
            </a:r>
            <a:r>
              <a:rPr lang="sl-SI"/>
              <a:t> </a:t>
            </a:r>
            <a:endParaRPr/>
          </a:p>
          <a:p>
            <a:pPr marL="228600" lvl="0" indent="-228600" algn="l" rtl="0">
              <a:lnSpc>
                <a:spcPct val="120000"/>
              </a:lnSpc>
              <a:spcBef>
                <a:spcPts val="1000"/>
              </a:spcBef>
              <a:spcAft>
                <a:spcPts val="0"/>
              </a:spcAft>
              <a:buClr>
                <a:schemeClr val="dk1"/>
              </a:buClr>
              <a:buSzPct val="100000"/>
              <a:buChar char="•"/>
            </a:pPr>
            <a:r>
              <a:rPr lang="sl-SI"/>
              <a:t>Photos: Pixabay.com and Pexels.com</a:t>
            </a:r>
            <a:endParaRPr/>
          </a:p>
        </p:txBody>
      </p:sp>
      <p:pic>
        <p:nvPicPr>
          <p:cNvPr id="700" name="Google Shape;700;p54"/>
          <p:cNvPicPr preferRelativeResize="0"/>
          <p:nvPr/>
        </p:nvPicPr>
        <p:blipFill rotWithShape="1">
          <a:blip r:embed="rId10">
            <a:alphaModFix/>
          </a:blip>
          <a:srcRect/>
          <a:stretch/>
        </p:blipFill>
        <p:spPr>
          <a:xfrm>
            <a:off x="10637385" y="6391327"/>
            <a:ext cx="1554615" cy="353599"/>
          </a:xfrm>
          <a:prstGeom prst="rect">
            <a:avLst/>
          </a:prstGeom>
          <a:noFill/>
          <a:ln>
            <a:noFill/>
          </a:ln>
        </p:spPr>
      </p:pic>
      <p:pic>
        <p:nvPicPr>
          <p:cNvPr id="701" name="Google Shape;701;p54"/>
          <p:cNvPicPr preferRelativeResize="0"/>
          <p:nvPr/>
        </p:nvPicPr>
        <p:blipFill rotWithShape="1">
          <a:blip r:embed="rId11">
            <a:alphaModFix/>
          </a:blip>
          <a:srcRect/>
          <a:stretch/>
        </p:blipFill>
        <p:spPr>
          <a:xfrm>
            <a:off x="10814185" y="0"/>
            <a:ext cx="1377815" cy="1377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WHAT IS COMMUNICATION?</a:t>
            </a:r>
            <a:endParaRPr/>
          </a:p>
        </p:txBody>
      </p:sp>
      <p:pic>
        <p:nvPicPr>
          <p:cNvPr id="159" name="Google Shape;159;p6"/>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160" name="Google Shape;160;p6"/>
          <p:cNvPicPr preferRelativeResize="0"/>
          <p:nvPr/>
        </p:nvPicPr>
        <p:blipFill rotWithShape="1">
          <a:blip r:embed="rId4">
            <a:alphaModFix/>
          </a:blip>
          <a:srcRect/>
          <a:stretch/>
        </p:blipFill>
        <p:spPr>
          <a:xfrm>
            <a:off x="10814185" y="0"/>
            <a:ext cx="1377815" cy="1377815"/>
          </a:xfrm>
          <a:prstGeom prst="rect">
            <a:avLst/>
          </a:prstGeom>
          <a:noFill/>
          <a:ln>
            <a:noFill/>
          </a:ln>
        </p:spPr>
      </p:pic>
      <p:sp>
        <p:nvSpPr>
          <p:cNvPr id="161" name="Google Shape;161;p6"/>
          <p:cNvSpPr txBox="1">
            <a:spLocks noGrp="1"/>
          </p:cNvSpPr>
          <p:nvPr>
            <p:ph type="body" idx="1"/>
          </p:nvPr>
        </p:nvSpPr>
        <p:spPr>
          <a:xfrm>
            <a:off x="530607" y="1404225"/>
            <a:ext cx="10153958" cy="404954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1800"/>
              <a:buChar char="•"/>
            </a:pPr>
            <a:r>
              <a:rPr lang="sl-SI"/>
              <a:t>Communication is the expression of our thoughts, views, beliefs, desires and feelings using words and non-verbal gestures.</a:t>
            </a:r>
            <a:endParaRPr/>
          </a:p>
          <a:p>
            <a:pPr marL="228600" lvl="0" indent="-228600" algn="l" rtl="0">
              <a:lnSpc>
                <a:spcPct val="120000"/>
              </a:lnSpc>
              <a:spcBef>
                <a:spcPts val="1000"/>
              </a:spcBef>
              <a:spcAft>
                <a:spcPts val="0"/>
              </a:spcAft>
              <a:buClr>
                <a:schemeClr val="dk1"/>
              </a:buClr>
              <a:buSzPts val="1800"/>
              <a:buChar char="•"/>
            </a:pPr>
            <a:r>
              <a:rPr lang="sl-SI"/>
              <a:t>We use different channels to communicate: speech, the written word, bodily gestures, behaviour, etc.</a:t>
            </a:r>
            <a:endParaRPr/>
          </a:p>
          <a:p>
            <a:pPr marL="228600" lvl="0" indent="-228600" algn="l" rtl="0">
              <a:lnSpc>
                <a:spcPct val="120000"/>
              </a:lnSpc>
              <a:spcBef>
                <a:spcPts val="1000"/>
              </a:spcBef>
              <a:spcAft>
                <a:spcPts val="0"/>
              </a:spcAft>
              <a:buClr>
                <a:schemeClr val="dk1"/>
              </a:buClr>
              <a:buSzPts val="1800"/>
              <a:buChar char="•"/>
            </a:pPr>
            <a:r>
              <a:rPr lang="sl-SI"/>
              <a:t>Communication helps people to manage their relationships, to relieve problems and to relax.</a:t>
            </a:r>
            <a:endParaRPr/>
          </a:p>
        </p:txBody>
      </p:sp>
      <p:pic>
        <p:nvPicPr>
          <p:cNvPr id="162" name="Google Shape;162;p6" descr="Free Elderly Man Speech at Event Stock Photo"/>
          <p:cNvPicPr preferRelativeResize="0"/>
          <p:nvPr/>
        </p:nvPicPr>
        <p:blipFill rotWithShape="1">
          <a:blip r:embed="rId5">
            <a:alphaModFix/>
          </a:blip>
          <a:srcRect/>
          <a:stretch/>
        </p:blipFill>
        <p:spPr>
          <a:xfrm>
            <a:off x="809472" y="3736032"/>
            <a:ext cx="3969025" cy="2641126"/>
          </a:xfrm>
          <a:prstGeom prst="rect">
            <a:avLst/>
          </a:prstGeom>
          <a:noFill/>
          <a:ln>
            <a:noFill/>
          </a:ln>
          <a:effectLst>
            <a:outerShdw blurRad="190500" algn="tl" rotWithShape="0">
              <a:srgbClr val="000000">
                <a:alpha val="69803"/>
              </a:srgbClr>
            </a:outerShdw>
          </a:effectLst>
        </p:spPr>
      </p:pic>
      <p:pic>
        <p:nvPicPr>
          <p:cNvPr id="163" name="Google Shape;163;p6" descr="Free Person Holding Blue Ballpoint Pen Writing in Notebook Stock Photo"/>
          <p:cNvPicPr preferRelativeResize="0"/>
          <p:nvPr/>
        </p:nvPicPr>
        <p:blipFill rotWithShape="1">
          <a:blip r:embed="rId6">
            <a:alphaModFix/>
          </a:blip>
          <a:srcRect/>
          <a:stretch/>
        </p:blipFill>
        <p:spPr>
          <a:xfrm>
            <a:off x="5466143" y="3736032"/>
            <a:ext cx="3894724" cy="2596482"/>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530607" y="-590206"/>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TYPES OF COMMUNICATION</a:t>
            </a:r>
            <a:endParaRPr/>
          </a:p>
        </p:txBody>
      </p:sp>
      <p:pic>
        <p:nvPicPr>
          <p:cNvPr id="170" name="Google Shape;170;p7"/>
          <p:cNvPicPr preferRelativeResize="0"/>
          <p:nvPr/>
        </p:nvPicPr>
        <p:blipFill rotWithShape="1">
          <a:blip r:embed="rId3">
            <a:alphaModFix/>
          </a:blip>
          <a:srcRect/>
          <a:stretch/>
        </p:blipFill>
        <p:spPr>
          <a:xfrm>
            <a:off x="10701174" y="6331226"/>
            <a:ext cx="1313461" cy="295890"/>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10480711" y="0"/>
            <a:ext cx="1711290" cy="1711290"/>
          </a:xfrm>
          <a:prstGeom prst="rect">
            <a:avLst/>
          </a:prstGeom>
          <a:noFill/>
          <a:ln>
            <a:noFill/>
          </a:ln>
        </p:spPr>
      </p:pic>
      <p:sp>
        <p:nvSpPr>
          <p:cNvPr id="172" name="Google Shape;172;p7"/>
          <p:cNvSpPr/>
          <p:nvPr/>
        </p:nvSpPr>
        <p:spPr>
          <a:xfrm>
            <a:off x="530607" y="1377815"/>
            <a:ext cx="3917668" cy="2030917"/>
          </a:xfrm>
          <a:prstGeom prst="cloud">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b="0" i="0" u="none" strike="noStrike" cap="none">
                <a:solidFill>
                  <a:schemeClr val="lt1"/>
                </a:solidFill>
                <a:latin typeface="Avenir"/>
                <a:ea typeface="Avenir"/>
                <a:cs typeface="Avenir"/>
                <a:sym typeface="Avenir"/>
              </a:rPr>
              <a:t>One-way or two-way communication</a:t>
            </a:r>
            <a:endParaRPr sz="2000" b="0" i="0" u="none" strike="noStrike" cap="none">
              <a:solidFill>
                <a:schemeClr val="lt1"/>
              </a:solidFill>
              <a:latin typeface="Avenir"/>
              <a:ea typeface="Avenir"/>
              <a:cs typeface="Avenir"/>
              <a:sym typeface="Avenir"/>
            </a:endParaRPr>
          </a:p>
        </p:txBody>
      </p:sp>
      <p:sp>
        <p:nvSpPr>
          <p:cNvPr id="173" name="Google Shape;173;p7"/>
          <p:cNvSpPr/>
          <p:nvPr/>
        </p:nvSpPr>
        <p:spPr>
          <a:xfrm>
            <a:off x="3905448" y="2738309"/>
            <a:ext cx="3838279" cy="2065899"/>
          </a:xfrm>
          <a:prstGeom prst="cloud">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b="0" i="0" u="none" strike="noStrike" cap="none">
                <a:solidFill>
                  <a:schemeClr val="lt1"/>
                </a:solidFill>
                <a:latin typeface="Avenir"/>
                <a:ea typeface="Avenir"/>
                <a:cs typeface="Avenir"/>
                <a:sym typeface="Avenir"/>
              </a:rPr>
              <a:t>Verbal and </a:t>
            </a:r>
            <a:endParaRPr/>
          </a:p>
          <a:p>
            <a:pPr marL="0" marR="0" lvl="0" indent="0" algn="ctr" rtl="0">
              <a:spcBef>
                <a:spcPts val="0"/>
              </a:spcBef>
              <a:spcAft>
                <a:spcPts val="0"/>
              </a:spcAft>
              <a:buNone/>
            </a:pPr>
            <a:r>
              <a:rPr lang="sl-SI" sz="2000" b="0" i="0" u="none" strike="noStrike" cap="none">
                <a:solidFill>
                  <a:schemeClr val="lt1"/>
                </a:solidFill>
                <a:latin typeface="Avenir"/>
                <a:ea typeface="Avenir"/>
                <a:cs typeface="Avenir"/>
                <a:sym typeface="Avenir"/>
              </a:rPr>
              <a:t>Non-verbal communication</a:t>
            </a:r>
            <a:endParaRPr sz="2000" b="0" i="0" u="none" strike="noStrike" cap="none">
              <a:solidFill>
                <a:schemeClr val="lt1"/>
              </a:solidFill>
              <a:latin typeface="Avenir"/>
              <a:ea typeface="Avenir"/>
              <a:cs typeface="Avenir"/>
              <a:sym typeface="Avenir"/>
            </a:endParaRPr>
          </a:p>
        </p:txBody>
      </p:sp>
      <p:sp>
        <p:nvSpPr>
          <p:cNvPr id="174" name="Google Shape;174;p7"/>
          <p:cNvSpPr/>
          <p:nvPr/>
        </p:nvSpPr>
        <p:spPr>
          <a:xfrm>
            <a:off x="7338274" y="4279332"/>
            <a:ext cx="4010440" cy="1885370"/>
          </a:xfrm>
          <a:prstGeom prst="cloud">
            <a:avLst/>
          </a:prstGeom>
          <a:solidFill>
            <a:schemeClr val="accent1"/>
          </a:solidFill>
          <a:ln w="12700" cap="flat" cmpd="sng">
            <a:solidFill>
              <a:srgbClr val="B46B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2000" b="0" i="0" u="none" strike="noStrike" cap="none">
                <a:solidFill>
                  <a:schemeClr val="lt1"/>
                </a:solidFill>
                <a:latin typeface="Avenir"/>
                <a:ea typeface="Avenir"/>
                <a:cs typeface="Avenir"/>
                <a:sym typeface="Avenir"/>
              </a:rPr>
              <a:t>Conscious vs. Unconscious communication</a:t>
            </a:r>
            <a:endParaRPr sz="2000" b="0" i="0" u="none" strike="noStrike" cap="none">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552450" y="-566190"/>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TYPES OF COMMUNICATION</a:t>
            </a:r>
            <a:endParaRPr/>
          </a:p>
        </p:txBody>
      </p:sp>
      <p:pic>
        <p:nvPicPr>
          <p:cNvPr id="181" name="Google Shape;181;p8"/>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182" name="Google Shape;182;p8"/>
          <p:cNvPicPr preferRelativeResize="0"/>
          <p:nvPr/>
        </p:nvPicPr>
        <p:blipFill rotWithShape="1">
          <a:blip r:embed="rId4">
            <a:alphaModFix/>
          </a:blip>
          <a:srcRect/>
          <a:stretch/>
        </p:blipFill>
        <p:spPr>
          <a:xfrm>
            <a:off x="10814185" y="0"/>
            <a:ext cx="1377815" cy="1377815"/>
          </a:xfrm>
          <a:prstGeom prst="rect">
            <a:avLst/>
          </a:prstGeom>
          <a:noFill/>
          <a:ln>
            <a:noFill/>
          </a:ln>
        </p:spPr>
      </p:pic>
      <p:graphicFrame>
        <p:nvGraphicFramePr>
          <p:cNvPr id="183" name="Google Shape;183;p8"/>
          <p:cNvGraphicFramePr/>
          <p:nvPr/>
        </p:nvGraphicFramePr>
        <p:xfrm>
          <a:off x="857455" y="1454493"/>
          <a:ext cx="3000000" cy="3000000"/>
        </p:xfrm>
        <a:graphic>
          <a:graphicData uri="http://schemas.openxmlformats.org/drawingml/2006/table">
            <a:tbl>
              <a:tblPr firstRow="1" bandRow="1">
                <a:noFill/>
                <a:tableStyleId>{DD170A73-1B56-40FD-9C7C-8E74FF096FEE}</a:tableStyleId>
              </a:tblPr>
              <a:tblGrid>
                <a:gridCol w="4822550">
                  <a:extLst>
                    <a:ext uri="{9D8B030D-6E8A-4147-A177-3AD203B41FA5}">
                      <a16:colId xmlns:a16="http://schemas.microsoft.com/office/drawing/2014/main" val="20000"/>
                    </a:ext>
                  </a:extLst>
                </a:gridCol>
                <a:gridCol w="4822550">
                  <a:extLst>
                    <a:ext uri="{9D8B030D-6E8A-4147-A177-3AD203B41FA5}">
                      <a16:colId xmlns:a16="http://schemas.microsoft.com/office/drawing/2014/main" val="20001"/>
                    </a:ext>
                  </a:extLst>
                </a:gridCol>
              </a:tblGrid>
              <a:tr h="629875">
                <a:tc>
                  <a:txBody>
                    <a:bodyPr/>
                    <a:lstStyle/>
                    <a:p>
                      <a:pPr marL="0" marR="0" lvl="0" indent="0" algn="l" rtl="0">
                        <a:spcBef>
                          <a:spcPts val="0"/>
                        </a:spcBef>
                        <a:spcAft>
                          <a:spcPts val="0"/>
                        </a:spcAft>
                        <a:buNone/>
                      </a:pPr>
                      <a:r>
                        <a:rPr lang="sl-SI" sz="1800" u="none" strike="noStrike" cap="none"/>
                        <a:t>One-way communication</a:t>
                      </a:r>
                      <a:endParaRPr sz="1800"/>
                    </a:p>
                  </a:txBody>
                  <a:tcPr marL="91450" marR="91450" marT="45725" marB="45725"/>
                </a:tc>
                <a:tc>
                  <a:txBody>
                    <a:bodyPr/>
                    <a:lstStyle/>
                    <a:p>
                      <a:pPr marL="0" marR="0" lvl="0" indent="0" algn="l" rtl="0">
                        <a:spcBef>
                          <a:spcPts val="0"/>
                        </a:spcBef>
                        <a:spcAft>
                          <a:spcPts val="0"/>
                        </a:spcAft>
                        <a:buNone/>
                      </a:pPr>
                      <a:r>
                        <a:rPr lang="sl-SI" sz="1800"/>
                        <a:t>Two-way communication</a:t>
                      </a:r>
                      <a:endParaRPr sz="1800"/>
                    </a:p>
                  </a:txBody>
                  <a:tcPr marL="91450" marR="91450" marT="45725" marB="45725"/>
                </a:tc>
                <a:extLst>
                  <a:ext uri="{0D108BD9-81ED-4DB2-BD59-A6C34878D82A}">
                    <a16:rowId xmlns:a16="http://schemas.microsoft.com/office/drawing/2014/main" val="10000"/>
                  </a:ext>
                </a:extLst>
              </a:tr>
              <a:tr h="877500">
                <a:tc>
                  <a:txBody>
                    <a:bodyPr/>
                    <a:lstStyle/>
                    <a:p>
                      <a:pPr marL="0" marR="0" lvl="0" indent="0" algn="l" rtl="0">
                        <a:spcBef>
                          <a:spcPts val="0"/>
                        </a:spcBef>
                        <a:spcAft>
                          <a:spcPts val="0"/>
                        </a:spcAft>
                        <a:buNone/>
                      </a:pPr>
                      <a:r>
                        <a:rPr lang="sl-SI" sz="1800"/>
                        <a:t>Communicate something to someone without expecting their response.</a:t>
                      </a:r>
                      <a:endParaRPr/>
                    </a:p>
                  </a:txBody>
                  <a:tcPr marL="91450" marR="91450" marT="45725" marB="45725"/>
                </a:tc>
                <a:tc>
                  <a:txBody>
                    <a:bodyPr/>
                    <a:lstStyle/>
                    <a:p>
                      <a:pPr marL="0" marR="0" lvl="0" indent="0" algn="l" rtl="0">
                        <a:spcBef>
                          <a:spcPts val="0"/>
                        </a:spcBef>
                        <a:spcAft>
                          <a:spcPts val="0"/>
                        </a:spcAft>
                        <a:buNone/>
                      </a:pPr>
                      <a:r>
                        <a:rPr lang="sl-SI" sz="1800"/>
                        <a:t>Communicating to someone and receiving their response.</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184" name="Google Shape;184;p8" descr="Free Students Announcement photo and picture"/>
          <p:cNvPicPr preferRelativeResize="0"/>
          <p:nvPr/>
        </p:nvPicPr>
        <p:blipFill rotWithShape="1">
          <a:blip r:embed="rId5">
            <a:alphaModFix/>
          </a:blip>
          <a:srcRect/>
          <a:stretch/>
        </p:blipFill>
        <p:spPr>
          <a:xfrm>
            <a:off x="2967969" y="3360085"/>
            <a:ext cx="4756080" cy="3017073"/>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552450" y="-566190"/>
            <a:ext cx="9950103" cy="1507376"/>
          </a:xfrm>
          <a:prstGeom prst="rect">
            <a:avLst/>
          </a:prstGeom>
          <a:noFill/>
          <a:ln>
            <a:noFill/>
          </a:ln>
        </p:spPr>
        <p:txBody>
          <a:bodyPr spcFirstLastPara="1" wrap="square" lIns="91425" tIns="45700" rIns="91425" bIns="45700" anchor="b" anchorCtr="0">
            <a:normAutofit/>
          </a:bodyPr>
          <a:lstStyle/>
          <a:p>
            <a:pPr marL="0" lvl="0" indent="0" algn="l" rtl="0">
              <a:lnSpc>
                <a:spcPct val="110000"/>
              </a:lnSpc>
              <a:spcBef>
                <a:spcPts val="0"/>
              </a:spcBef>
              <a:spcAft>
                <a:spcPts val="0"/>
              </a:spcAft>
              <a:buClr>
                <a:schemeClr val="dk1"/>
              </a:buClr>
              <a:buSzPts val="3200"/>
              <a:buFont typeface="Avenir"/>
              <a:buNone/>
            </a:pPr>
            <a:r>
              <a:rPr lang="sl-SI"/>
              <a:t>TYPES OF COMMUNICATION</a:t>
            </a:r>
            <a:endParaRPr/>
          </a:p>
        </p:txBody>
      </p:sp>
      <p:pic>
        <p:nvPicPr>
          <p:cNvPr id="191" name="Google Shape;191;p9"/>
          <p:cNvPicPr preferRelativeResize="0"/>
          <p:nvPr/>
        </p:nvPicPr>
        <p:blipFill rotWithShape="1">
          <a:blip r:embed="rId3">
            <a:alphaModFix/>
          </a:blip>
          <a:srcRect/>
          <a:stretch/>
        </p:blipFill>
        <p:spPr>
          <a:xfrm>
            <a:off x="10905067" y="6377158"/>
            <a:ext cx="1109568" cy="249958"/>
          </a:xfrm>
          <a:prstGeom prst="rect">
            <a:avLst/>
          </a:prstGeom>
          <a:noFill/>
          <a:ln>
            <a:noFill/>
          </a:ln>
        </p:spPr>
      </p:pic>
      <p:pic>
        <p:nvPicPr>
          <p:cNvPr id="192" name="Google Shape;192;p9"/>
          <p:cNvPicPr preferRelativeResize="0"/>
          <p:nvPr/>
        </p:nvPicPr>
        <p:blipFill rotWithShape="1">
          <a:blip r:embed="rId4">
            <a:alphaModFix/>
          </a:blip>
          <a:srcRect/>
          <a:stretch/>
        </p:blipFill>
        <p:spPr>
          <a:xfrm>
            <a:off x="10814185" y="0"/>
            <a:ext cx="1377815" cy="1377815"/>
          </a:xfrm>
          <a:prstGeom prst="rect">
            <a:avLst/>
          </a:prstGeom>
          <a:noFill/>
          <a:ln>
            <a:noFill/>
          </a:ln>
        </p:spPr>
      </p:pic>
      <p:graphicFrame>
        <p:nvGraphicFramePr>
          <p:cNvPr id="193" name="Google Shape;193;p9"/>
          <p:cNvGraphicFramePr/>
          <p:nvPr/>
        </p:nvGraphicFramePr>
        <p:xfrm>
          <a:off x="857455" y="1454493"/>
          <a:ext cx="3000000" cy="3000000"/>
        </p:xfrm>
        <a:graphic>
          <a:graphicData uri="http://schemas.openxmlformats.org/drawingml/2006/table">
            <a:tbl>
              <a:tblPr firstRow="1" bandRow="1">
                <a:noFill/>
                <a:tableStyleId>{DD170A73-1B56-40FD-9C7C-8E74FF096FEE}</a:tableStyleId>
              </a:tblPr>
              <a:tblGrid>
                <a:gridCol w="4822550">
                  <a:extLst>
                    <a:ext uri="{9D8B030D-6E8A-4147-A177-3AD203B41FA5}">
                      <a16:colId xmlns:a16="http://schemas.microsoft.com/office/drawing/2014/main" val="20000"/>
                    </a:ext>
                  </a:extLst>
                </a:gridCol>
                <a:gridCol w="4822550">
                  <a:extLst>
                    <a:ext uri="{9D8B030D-6E8A-4147-A177-3AD203B41FA5}">
                      <a16:colId xmlns:a16="http://schemas.microsoft.com/office/drawing/2014/main" val="20001"/>
                    </a:ext>
                  </a:extLst>
                </a:gridCol>
              </a:tblGrid>
              <a:tr h="629875">
                <a:tc>
                  <a:txBody>
                    <a:bodyPr/>
                    <a:lstStyle/>
                    <a:p>
                      <a:pPr marL="0" marR="0" lvl="0" indent="0" algn="l" rtl="0">
                        <a:spcBef>
                          <a:spcPts val="0"/>
                        </a:spcBef>
                        <a:spcAft>
                          <a:spcPts val="0"/>
                        </a:spcAft>
                        <a:buNone/>
                      </a:pPr>
                      <a:r>
                        <a:rPr lang="sl-SI" sz="1800"/>
                        <a:t>Verbal</a:t>
                      </a:r>
                      <a:endParaRPr sz="1800"/>
                    </a:p>
                  </a:txBody>
                  <a:tcPr marL="91450" marR="91450" marT="45725" marB="45725"/>
                </a:tc>
                <a:tc>
                  <a:txBody>
                    <a:bodyPr/>
                    <a:lstStyle/>
                    <a:p>
                      <a:pPr marL="0" marR="0" lvl="0" indent="0" algn="l" rtl="0">
                        <a:spcBef>
                          <a:spcPts val="0"/>
                        </a:spcBef>
                        <a:spcAft>
                          <a:spcPts val="0"/>
                        </a:spcAft>
                        <a:buNone/>
                      </a:pPr>
                      <a:r>
                        <a:rPr lang="sl-SI" sz="1800"/>
                        <a:t>Non-verbal</a:t>
                      </a:r>
                      <a:endParaRPr sz="1800"/>
                    </a:p>
                  </a:txBody>
                  <a:tcPr marL="91450" marR="91450" marT="45725" marB="45725"/>
                </a:tc>
                <a:extLst>
                  <a:ext uri="{0D108BD9-81ED-4DB2-BD59-A6C34878D82A}">
                    <a16:rowId xmlns:a16="http://schemas.microsoft.com/office/drawing/2014/main" val="10000"/>
                  </a:ext>
                </a:extLst>
              </a:tr>
              <a:tr h="877500">
                <a:tc>
                  <a:txBody>
                    <a:bodyPr/>
                    <a:lstStyle/>
                    <a:p>
                      <a:pPr marL="0" marR="0" lvl="0" indent="0" algn="l" rtl="0">
                        <a:spcBef>
                          <a:spcPts val="0"/>
                        </a:spcBef>
                        <a:spcAft>
                          <a:spcPts val="0"/>
                        </a:spcAft>
                        <a:buNone/>
                      </a:pPr>
                      <a:r>
                        <a:rPr lang="sl-SI" sz="1800"/>
                        <a:t>Communication with use of words.</a:t>
                      </a:r>
                      <a:endParaRPr/>
                    </a:p>
                  </a:txBody>
                  <a:tcPr marL="91450" marR="91450" marT="45725" marB="45725"/>
                </a:tc>
                <a:tc>
                  <a:txBody>
                    <a:bodyPr/>
                    <a:lstStyle/>
                    <a:p>
                      <a:pPr marL="0" marR="0" lvl="0" indent="0" algn="l" rtl="0">
                        <a:spcBef>
                          <a:spcPts val="0"/>
                        </a:spcBef>
                        <a:spcAft>
                          <a:spcPts val="0"/>
                        </a:spcAft>
                        <a:buNone/>
                      </a:pPr>
                      <a:r>
                        <a:rPr lang="sl-SI" sz="1800"/>
                        <a:t>Non-verbal is what we communicate through our appearance, behaviour, physical gestures.</a:t>
                      </a: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194" name="Google Shape;194;p9" descr="Free Woman in Black Long Sleeve Shirt Had a Job Interview Stock Photo"/>
          <p:cNvPicPr preferRelativeResize="0"/>
          <p:nvPr/>
        </p:nvPicPr>
        <p:blipFill rotWithShape="1">
          <a:blip r:embed="rId5">
            <a:alphaModFix/>
          </a:blip>
          <a:srcRect/>
          <a:stretch/>
        </p:blipFill>
        <p:spPr>
          <a:xfrm>
            <a:off x="5991639" y="3345069"/>
            <a:ext cx="4255604" cy="283706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95" name="Google Shape;195;p9" descr="Free Woman Wearing Teal Dress Sitting on Chair Talking to Man Stock Photo"/>
          <p:cNvPicPr preferRelativeResize="0"/>
          <p:nvPr/>
        </p:nvPicPr>
        <p:blipFill rotWithShape="1">
          <a:blip r:embed="rId6">
            <a:alphaModFix/>
          </a:blip>
          <a:srcRect/>
          <a:stretch/>
        </p:blipFill>
        <p:spPr>
          <a:xfrm>
            <a:off x="1352343" y="3341688"/>
            <a:ext cx="3767654" cy="283706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theme/theme1.xml><?xml version="1.0" encoding="utf-8"?>
<a:theme xmlns:a="http://schemas.openxmlformats.org/drawingml/2006/main" name="BlocksVTI">
  <a:themeElements>
    <a:clrScheme name="Po meri 2">
      <a:dk1>
        <a:srgbClr val="000000"/>
      </a:dk1>
      <a:lt1>
        <a:srgbClr val="FFFFFF"/>
      </a:lt1>
      <a:dk2>
        <a:srgbClr val="39302A"/>
      </a:dk2>
      <a:lt2>
        <a:srgbClr val="E5DEDB"/>
      </a:lt2>
      <a:accent1>
        <a:srgbClr val="F8931D"/>
      </a:accent1>
      <a:accent2>
        <a:srgbClr val="F8931D"/>
      </a:accent2>
      <a:accent3>
        <a:srgbClr val="F8931D"/>
      </a:accent3>
      <a:accent4>
        <a:srgbClr val="F8931D"/>
      </a:accent4>
      <a:accent5>
        <a:srgbClr val="F8931D"/>
      </a:accent5>
      <a:accent6>
        <a:srgbClr val="F8931D"/>
      </a:accent6>
      <a:hlink>
        <a:srgbClr val="F8931D"/>
      </a:hlink>
      <a:folHlink>
        <a:srgbClr val="F893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3713</Words>
  <Application>Microsoft Office PowerPoint</Application>
  <PresentationFormat>Širokozaslonsko</PresentationFormat>
  <Paragraphs>365</Paragraphs>
  <Slides>54</Slides>
  <Notes>54</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54</vt:i4>
      </vt:variant>
    </vt:vector>
  </HeadingPairs>
  <TitlesOfParts>
    <vt:vector size="59" baseType="lpstr">
      <vt:lpstr>Arial</vt:lpstr>
      <vt:lpstr>Avenir</vt:lpstr>
      <vt:lpstr>Calibri</vt:lpstr>
      <vt:lpstr>Noto Sans Symbols</vt:lpstr>
      <vt:lpstr>BlocksVTI</vt:lpstr>
      <vt:lpstr>SenSyn - Senior Synergy: Empowering Lifelong Learning and Healthy living through Community Events</vt:lpstr>
      <vt:lpstr>MODULE 7: SOCIAL SKILLS AND COMMUNICATION</vt:lpstr>
      <vt:lpstr>SOCIAL SKILLS AND COMMUNICATION</vt:lpstr>
      <vt:lpstr>SOCIAL SKILLS AND COMMUNICATION</vt:lpstr>
      <vt:lpstr>WHAT ARE SOCIAL SKILLS?</vt:lpstr>
      <vt:lpstr>WHAT IS COMMUNICATION?</vt:lpstr>
      <vt:lpstr>TYPES OF COMMUNICATION</vt:lpstr>
      <vt:lpstr>TYPES OF COMMUNICATION</vt:lpstr>
      <vt:lpstr>TYPES OF COMMUNICATION</vt:lpstr>
      <vt:lpstr>TYPES OF COMMUNICATION</vt:lpstr>
      <vt:lpstr>Digital communication</vt:lpstr>
      <vt:lpstr>Digital communication</vt:lpstr>
      <vt:lpstr>Digital communication</vt:lpstr>
      <vt:lpstr>Digital communication</vt:lpstr>
      <vt:lpstr>Digital communication</vt:lpstr>
      <vt:lpstr>Digital communication</vt:lpstr>
      <vt:lpstr>Digital communication</vt:lpstr>
      <vt:lpstr>Test your digital skills</vt:lpstr>
      <vt:lpstr>Elements of communication</vt:lpstr>
      <vt:lpstr>Elements of communication</vt:lpstr>
      <vt:lpstr>Elements of communication</vt:lpstr>
      <vt:lpstr>Elements of communication</vt:lpstr>
      <vt:lpstr>Elements of communication</vt:lpstr>
      <vt:lpstr>Communication styles</vt:lpstr>
      <vt:lpstr>Guess: Communication styles</vt:lpstr>
      <vt:lpstr>What is your most common communication style?</vt:lpstr>
      <vt:lpstr>SOCIAL SKILLS AND COMMUNICATION IN RETIREMENT</vt:lpstr>
      <vt:lpstr>SOCIAL SKILLS AND COMMUNICATION IN RETIREMENT</vt:lpstr>
      <vt:lpstr>Barriers of communication</vt:lpstr>
      <vt:lpstr>Barriers of communication</vt:lpstr>
      <vt:lpstr>Barriers of communication</vt:lpstr>
      <vt:lpstr>Barriers of communication</vt:lpstr>
      <vt:lpstr>What other barriers can you think of?</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Individuals</vt:lpstr>
      <vt:lpstr>PowerPointova predstavitev</vt:lpstr>
      <vt:lpstr>PowerPointova predstavitev</vt:lpstr>
      <vt:lpstr>Pairs or Groups</vt:lpstr>
      <vt:lpstr>PowerPointova predstavitev</vt:lpstr>
      <vt:lpstr>PowerPointova predstavitev</vt:lpstr>
      <vt:lpstr>Thank you for your attention!</vt:lpstr>
      <vt:lpstr>Sources and references: </vt:lpstr>
      <vt:lpstr>Sources and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SenSyn - Senior Synergy: Empowering Lifelong Learning and Healthy living through Community Events</dc:title>
  <dc:creator>Tanja Božič</dc:creator>
  <cp:lastModifiedBy>Petja Janžekovič</cp:lastModifiedBy>
  <cp:revision>1</cp:revision>
  <dcterms:created xsi:type="dcterms:W3CDTF">2024-07-02T07:05:35Z</dcterms:created>
  <dcterms:modified xsi:type="dcterms:W3CDTF">2025-04-10T05:10:20Z</dcterms:modified>
</cp:coreProperties>
</file>